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drawings/drawing2.xml" ContentType="application/vnd.openxmlformats-officedocument.drawingml.chartshapes+xml"/>
  <Override PartName="/ppt/charts/chart3.xml" ContentType="application/vnd.openxmlformats-officedocument.drawingml.chart+xml"/>
  <Override PartName="/ppt/theme/themeOverride1.xml" ContentType="application/vnd.openxmlformats-officedocument.themeOverride+xml"/>
  <Override PartName="/ppt/drawings/drawing3.xml" ContentType="application/vnd.openxmlformats-officedocument.drawingml.chartshapes+xml"/>
  <Override PartName="/ppt/charts/chart4.xml" ContentType="application/vnd.openxmlformats-officedocument.drawingml.chart+xml"/>
  <Override PartName="/ppt/theme/themeOverride2.xml" ContentType="application/vnd.openxmlformats-officedocument.themeOverride+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drawings/drawing4.xml" ContentType="application/vnd.openxmlformats-officedocument.drawingml.chartshapes+xml"/>
  <Override PartName="/ppt/charts/chart8.xml" ContentType="application/vnd.openxmlformats-officedocument.drawingml.chart+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5"/>
    <p:sldMasterId id="2147483756" r:id="rId6"/>
  </p:sldMasterIdLst>
  <p:notesMasterIdLst>
    <p:notesMasterId r:id="rId121"/>
  </p:notesMasterIdLst>
  <p:handoutMasterIdLst>
    <p:handoutMasterId r:id="rId122"/>
  </p:handoutMasterIdLst>
  <p:sldIdLst>
    <p:sldId id="376" r:id="rId7"/>
    <p:sldId id="839" r:id="rId8"/>
    <p:sldId id="991" r:id="rId9"/>
    <p:sldId id="1168" r:id="rId10"/>
    <p:sldId id="1176" r:id="rId11"/>
    <p:sldId id="1177" r:id="rId12"/>
    <p:sldId id="1178" r:id="rId13"/>
    <p:sldId id="1174" r:id="rId14"/>
    <p:sldId id="1170" r:id="rId15"/>
    <p:sldId id="1171" r:id="rId16"/>
    <p:sldId id="1158" r:id="rId17"/>
    <p:sldId id="1159" r:id="rId18"/>
    <p:sldId id="1160" r:id="rId19"/>
    <p:sldId id="1161" r:id="rId20"/>
    <p:sldId id="1179" r:id="rId21"/>
    <p:sldId id="1155" r:id="rId22"/>
    <p:sldId id="1083" r:id="rId23"/>
    <p:sldId id="1186" r:id="rId24"/>
    <p:sldId id="1084" r:id="rId25"/>
    <p:sldId id="1085" r:id="rId26"/>
    <p:sldId id="1086" r:id="rId27"/>
    <p:sldId id="1087" r:id="rId28"/>
    <p:sldId id="1088" r:id="rId29"/>
    <p:sldId id="1089" r:id="rId30"/>
    <p:sldId id="1090" r:id="rId31"/>
    <p:sldId id="1091" r:id="rId32"/>
    <p:sldId id="1092" r:id="rId33"/>
    <p:sldId id="1093" r:id="rId34"/>
    <p:sldId id="1094" r:id="rId35"/>
    <p:sldId id="1095" r:id="rId36"/>
    <p:sldId id="1096" r:id="rId37"/>
    <p:sldId id="1097" r:id="rId38"/>
    <p:sldId id="1098" r:id="rId39"/>
    <p:sldId id="1099" r:id="rId40"/>
    <p:sldId id="1153" r:id="rId41"/>
    <p:sldId id="1101" r:id="rId42"/>
    <p:sldId id="1102" r:id="rId43"/>
    <p:sldId id="1103" r:id="rId44"/>
    <p:sldId id="1104" r:id="rId45"/>
    <p:sldId id="1105" r:id="rId46"/>
    <p:sldId id="1106" r:id="rId47"/>
    <p:sldId id="1107" r:id="rId48"/>
    <p:sldId id="1108" r:id="rId49"/>
    <p:sldId id="1109" r:id="rId50"/>
    <p:sldId id="1110" r:id="rId51"/>
    <p:sldId id="1111" r:id="rId52"/>
    <p:sldId id="1112" r:id="rId53"/>
    <p:sldId id="1113" r:id="rId54"/>
    <p:sldId id="1114" r:id="rId55"/>
    <p:sldId id="1115" r:id="rId56"/>
    <p:sldId id="1116" r:id="rId57"/>
    <p:sldId id="1117" r:id="rId58"/>
    <p:sldId id="1118" r:id="rId59"/>
    <p:sldId id="1119" r:id="rId60"/>
    <p:sldId id="1120" r:id="rId61"/>
    <p:sldId id="1121" r:id="rId62"/>
    <p:sldId id="1122" r:id="rId63"/>
    <p:sldId id="1123" r:id="rId64"/>
    <p:sldId id="1124" r:id="rId65"/>
    <p:sldId id="1125" r:id="rId66"/>
    <p:sldId id="1126" r:id="rId67"/>
    <p:sldId id="1127" r:id="rId68"/>
    <p:sldId id="1128" r:id="rId69"/>
    <p:sldId id="1129" r:id="rId70"/>
    <p:sldId id="1130" r:id="rId71"/>
    <p:sldId id="1131" r:id="rId72"/>
    <p:sldId id="1132" r:id="rId73"/>
    <p:sldId id="1133" r:id="rId74"/>
    <p:sldId id="1134" r:id="rId75"/>
    <p:sldId id="1135" r:id="rId76"/>
    <p:sldId id="1136" r:id="rId77"/>
    <p:sldId id="1137" r:id="rId78"/>
    <p:sldId id="1138" r:id="rId79"/>
    <p:sldId id="1139" r:id="rId80"/>
    <p:sldId id="1140" r:id="rId81"/>
    <p:sldId id="1141" r:id="rId82"/>
    <p:sldId id="1142" r:id="rId83"/>
    <p:sldId id="1143" r:id="rId84"/>
    <p:sldId id="1144" r:id="rId85"/>
    <p:sldId id="1145" r:id="rId86"/>
    <p:sldId id="1146" r:id="rId87"/>
    <p:sldId id="1180" r:id="rId88"/>
    <p:sldId id="1175" r:id="rId89"/>
    <p:sldId id="1009" r:id="rId90"/>
    <p:sldId id="1010" r:id="rId91"/>
    <p:sldId id="1013" r:id="rId92"/>
    <p:sldId id="1014" r:id="rId93"/>
    <p:sldId id="1015" r:id="rId94"/>
    <p:sldId id="1017" r:id="rId95"/>
    <p:sldId id="1018" r:id="rId96"/>
    <p:sldId id="1019" r:id="rId97"/>
    <p:sldId id="1020" r:id="rId98"/>
    <p:sldId id="1021" r:id="rId99"/>
    <p:sldId id="1022" r:id="rId100"/>
    <p:sldId id="1023" r:id="rId101"/>
    <p:sldId id="1024" r:id="rId102"/>
    <p:sldId id="1184" r:id="rId103"/>
    <p:sldId id="1185" r:id="rId104"/>
    <p:sldId id="1027" r:id="rId105"/>
    <p:sldId id="1028" r:id="rId106"/>
    <p:sldId id="1029" r:id="rId107"/>
    <p:sldId id="1030" r:id="rId108"/>
    <p:sldId id="1031" r:id="rId109"/>
    <p:sldId id="1032" r:id="rId110"/>
    <p:sldId id="1033" r:id="rId111"/>
    <p:sldId id="1034" r:id="rId112"/>
    <p:sldId id="1035" r:id="rId113"/>
    <p:sldId id="1036" r:id="rId114"/>
    <p:sldId id="1037" r:id="rId115"/>
    <p:sldId id="1038" r:id="rId116"/>
    <p:sldId id="1039" r:id="rId117"/>
    <p:sldId id="1181" r:id="rId118"/>
    <p:sldId id="1182" r:id="rId119"/>
    <p:sldId id="1183" r:id="rId120"/>
  </p:sldIdLst>
  <p:sldSz cx="9144000" cy="5143500" type="screen16x9"/>
  <p:notesSz cx="6858000" cy="9144000"/>
  <p:defaultText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Guidelines" id="{44008CE7-4650-416C-ACBD-B9B1038E76EB}">
          <p14:sldIdLst>
            <p14:sldId id="376"/>
            <p14:sldId id="839"/>
            <p14:sldId id="991"/>
            <p14:sldId id="1168"/>
            <p14:sldId id="1176"/>
            <p14:sldId id="1177"/>
            <p14:sldId id="1178"/>
            <p14:sldId id="1174"/>
            <p14:sldId id="1170"/>
            <p14:sldId id="1171"/>
            <p14:sldId id="1158"/>
            <p14:sldId id="1159"/>
            <p14:sldId id="1160"/>
            <p14:sldId id="1161"/>
            <p14:sldId id="1179"/>
            <p14:sldId id="1155"/>
            <p14:sldId id="1083"/>
            <p14:sldId id="1186"/>
            <p14:sldId id="1084"/>
            <p14:sldId id="1085"/>
            <p14:sldId id="1086"/>
            <p14:sldId id="1087"/>
            <p14:sldId id="1088"/>
            <p14:sldId id="1089"/>
            <p14:sldId id="1090"/>
            <p14:sldId id="1091"/>
            <p14:sldId id="1092"/>
            <p14:sldId id="1093"/>
            <p14:sldId id="1094"/>
            <p14:sldId id="1095"/>
            <p14:sldId id="1096"/>
            <p14:sldId id="1097"/>
            <p14:sldId id="1098"/>
            <p14:sldId id="1099"/>
            <p14:sldId id="1153"/>
            <p14:sldId id="1101"/>
            <p14:sldId id="1102"/>
            <p14:sldId id="1103"/>
            <p14:sldId id="1104"/>
            <p14:sldId id="1105"/>
            <p14:sldId id="1106"/>
            <p14:sldId id="1107"/>
            <p14:sldId id="1108"/>
            <p14:sldId id="1109"/>
            <p14:sldId id="1110"/>
            <p14:sldId id="1111"/>
            <p14:sldId id="1112"/>
            <p14:sldId id="1113"/>
            <p14:sldId id="1114"/>
            <p14:sldId id="1115"/>
            <p14:sldId id="1116"/>
            <p14:sldId id="1117"/>
            <p14:sldId id="1118"/>
            <p14:sldId id="1119"/>
            <p14:sldId id="1120"/>
            <p14:sldId id="1121"/>
            <p14:sldId id="1122"/>
            <p14:sldId id="1123"/>
            <p14:sldId id="1124"/>
            <p14:sldId id="1125"/>
            <p14:sldId id="1126"/>
            <p14:sldId id="1127"/>
            <p14:sldId id="1128"/>
            <p14:sldId id="1129"/>
            <p14:sldId id="1130"/>
            <p14:sldId id="1131"/>
            <p14:sldId id="1132"/>
            <p14:sldId id="1133"/>
            <p14:sldId id="1134"/>
            <p14:sldId id="1135"/>
            <p14:sldId id="1136"/>
            <p14:sldId id="1137"/>
            <p14:sldId id="1138"/>
            <p14:sldId id="1139"/>
            <p14:sldId id="1140"/>
            <p14:sldId id="1141"/>
            <p14:sldId id="1142"/>
            <p14:sldId id="1143"/>
            <p14:sldId id="1144"/>
            <p14:sldId id="1145"/>
            <p14:sldId id="1146"/>
            <p14:sldId id="1180"/>
            <p14:sldId id="1175"/>
            <p14:sldId id="1009"/>
            <p14:sldId id="1010"/>
            <p14:sldId id="1013"/>
            <p14:sldId id="1014"/>
            <p14:sldId id="1015"/>
            <p14:sldId id="1017"/>
            <p14:sldId id="1018"/>
            <p14:sldId id="1019"/>
            <p14:sldId id="1020"/>
            <p14:sldId id="1021"/>
            <p14:sldId id="1022"/>
            <p14:sldId id="1023"/>
            <p14:sldId id="1024"/>
            <p14:sldId id="1184"/>
            <p14:sldId id="1185"/>
            <p14:sldId id="1027"/>
            <p14:sldId id="1028"/>
            <p14:sldId id="1029"/>
            <p14:sldId id="1030"/>
            <p14:sldId id="1031"/>
            <p14:sldId id="1032"/>
            <p14:sldId id="1033"/>
            <p14:sldId id="1034"/>
            <p14:sldId id="1035"/>
            <p14:sldId id="1036"/>
            <p14:sldId id="1037"/>
            <p14:sldId id="1038"/>
            <p14:sldId id="1039"/>
            <p14:sldId id="1181"/>
            <p14:sldId id="1182"/>
            <p14:sldId id="118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8200"/>
    <a:srgbClr val="0064B1"/>
    <a:srgbClr val="F28500"/>
    <a:srgbClr val="F58026"/>
    <a:srgbClr val="83B800"/>
    <a:srgbClr val="FFFFFF"/>
    <a:srgbClr val="FBFBFB"/>
    <a:srgbClr val="000000"/>
    <a:srgbClr val="929292"/>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94" autoAdjust="0"/>
    <p:restoredTop sz="80863" autoAdjust="0"/>
  </p:normalViewPr>
  <p:slideViewPr>
    <p:cSldViewPr snapToGrid="0">
      <p:cViewPr>
        <p:scale>
          <a:sx n="100" d="100"/>
          <a:sy n="100" d="100"/>
        </p:scale>
        <p:origin x="-486" y="-378"/>
      </p:cViewPr>
      <p:guideLst>
        <p:guide orient="horz" pos="110"/>
        <p:guide orient="horz" pos="3128"/>
        <p:guide orient="horz" pos="1630"/>
        <p:guide orient="horz" pos="2334"/>
        <p:guide orient="horz" pos="2374"/>
        <p:guide orient="horz" pos="684"/>
        <p:guide orient="horz" pos="926"/>
        <p:guide orient="horz" pos="1670"/>
        <p:guide orient="horz" pos="965"/>
        <p:guide orient="horz" pos="3038"/>
        <p:guide orient="horz" pos="3076"/>
        <p:guide orient="horz" pos="261"/>
        <p:guide orient="horz" pos="218"/>
        <p:guide pos="2853"/>
        <p:guide pos="1918"/>
        <p:guide pos="4729"/>
        <p:guide pos="981"/>
        <p:guide pos="3840"/>
        <p:guide pos="1032"/>
        <p:guide pos="1970"/>
        <p:guide pos="2904"/>
        <p:guide pos="3795"/>
        <p:guide pos="4779"/>
        <p:guide pos="5662"/>
        <p:guide pos="246"/>
        <p:guide pos="5716"/>
        <p:guide pos="98"/>
        <p:guide pos="45"/>
        <p:guide pos="5530"/>
      </p:guideLst>
    </p:cSldViewPr>
  </p:slideViewPr>
  <p:outlineViewPr>
    <p:cViewPr>
      <p:scale>
        <a:sx n="33" d="100"/>
        <a:sy n="33" d="100"/>
      </p:scale>
      <p:origin x="0" y="4974"/>
    </p:cViewPr>
  </p:outlineViewPr>
  <p:notesTextViewPr>
    <p:cViewPr>
      <p:scale>
        <a:sx n="100" d="100"/>
        <a:sy n="100" d="100"/>
      </p:scale>
      <p:origin x="0" y="0"/>
    </p:cViewPr>
  </p:notesTextViewPr>
  <p:sorterViewPr>
    <p:cViewPr>
      <p:scale>
        <a:sx n="100" d="100"/>
        <a:sy n="100" d="100"/>
      </p:scale>
      <p:origin x="0" y="2364"/>
    </p:cViewPr>
  </p:sorterViewPr>
  <p:notesViewPr>
    <p:cSldViewPr snapToGrid="0" showGuides="1">
      <p:cViewPr varScale="1">
        <p:scale>
          <a:sx n="67" d="100"/>
          <a:sy n="67" d="100"/>
        </p:scale>
        <p:origin x="-322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presProps" Target="presProps.xml"/><Relationship Id="rId5" Type="http://schemas.openxmlformats.org/officeDocument/2006/relationships/slideMaster" Target="slideMasters/slideMaster1.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viewProps" Target="viewProps.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2.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theme" Target="theme/theme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notesMaster" Target="notesMasters/notesMaster1.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3.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C:\Users\Will\.VirtualBox\Shared\compj\vldb12-submit.bak\nba_example.xlsx" TargetMode="External"/></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oleObject" Target="file:///C:\Users\Will\.VirtualBox\Shared\compj\vldb12-submit.bak\nba_example.xlsx" TargetMode="External"/></Relationships>
</file>

<file path=ppt/charts/_rels/chart3.xml.rels><?xml version="1.0" encoding="UTF-8" standalone="yes"?>
<Relationships xmlns="http://schemas.openxmlformats.org/package/2006/relationships"><Relationship Id="rId3" Type="http://schemas.openxmlformats.org/officeDocument/2006/relationships/chartUserShapes" Target="../drawings/drawing3.xml"/><Relationship Id="rId2" Type="http://schemas.openxmlformats.org/officeDocument/2006/relationships/oleObject" Target="file:///C:\Users\Will\.VirtualBox\Shared\compj\vldb12-submit.bak\nba_example.xlsx" TargetMode="External"/><Relationship Id="rId1" Type="http://schemas.openxmlformats.org/officeDocument/2006/relationships/themeOverride" Target="../theme/themeOverride1.xml"/></Relationships>
</file>

<file path=ppt/charts/_rels/chart4.xml.rels><?xml version="1.0" encoding="UTF-8" standalone="yes"?>
<Relationships xmlns="http://schemas.openxmlformats.org/package/2006/relationships"><Relationship Id="rId2" Type="http://schemas.openxmlformats.org/officeDocument/2006/relationships/oleObject" Target="file:///C:\Users\Will\.VirtualBox\Shared\compj\vldb12-submit.bak\nba_example.xlsx" TargetMode="External"/><Relationship Id="rId1" Type="http://schemas.openxmlformats.org/officeDocument/2006/relationships/themeOverride" Target="../theme/themeOverride2.xml"/></Relationships>
</file>

<file path=ppt/charts/_rels/chart5.xml.rels><?xml version="1.0" encoding="UTF-8" standalone="yes"?>
<Relationships xmlns="http://schemas.openxmlformats.org/package/2006/relationships"><Relationship Id="rId1" Type="http://schemas.openxmlformats.org/officeDocument/2006/relationships/oleObject" Target="file:///C:\Users\Will\.VirtualBox\Shared\compj\vldb12-submit.bak\nba_example.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Will\.VirtualBox\Shared\compj\nba_old\time.xlsx" TargetMode="External"/></Relationships>
</file>

<file path=ppt/charts/_rels/chart7.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oleObject" Target="file:///C:\Users\Will\.VirtualBox\Shared\compj\results\rank_NBA_aver_log.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Will\.VirtualBox\Shared\compj\results\DPS_Kemeny_NBA_aver.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Sheet1!$E$1</c:f>
              <c:strCache>
                <c:ptCount val="1"/>
                <c:pt idx="0">
                  <c:v>ast</c:v>
                </c:pt>
              </c:strCache>
            </c:strRef>
          </c:tx>
          <c:spPr>
            <a:ln w="28575">
              <a:noFill/>
            </a:ln>
          </c:spPr>
          <c:dPt>
            <c:idx val="0"/>
            <c:marker>
              <c:symbol val="diamond"/>
              <c:size val="10"/>
              <c:spPr>
                <a:solidFill>
                  <a:srgbClr val="00B0F0"/>
                </a:solidFill>
                <a:ln>
                  <a:solidFill>
                    <a:srgbClr val="00B0F0"/>
                  </a:solidFill>
                </a:ln>
              </c:spPr>
            </c:marker>
            <c:bubble3D val="0"/>
          </c:dPt>
          <c:dPt>
            <c:idx val="1"/>
            <c:marker>
              <c:symbol val="diamond"/>
              <c:size val="10"/>
              <c:spPr>
                <a:solidFill>
                  <a:srgbClr val="C00000"/>
                </a:solidFill>
                <a:ln>
                  <a:solidFill>
                    <a:srgbClr val="C00000"/>
                  </a:solidFill>
                </a:ln>
              </c:spPr>
            </c:marker>
            <c:bubble3D val="0"/>
          </c:dPt>
          <c:dPt>
            <c:idx val="2"/>
            <c:marker>
              <c:symbol val="diamond"/>
              <c:size val="10"/>
              <c:spPr>
                <a:solidFill>
                  <a:srgbClr val="92D050"/>
                </a:solidFill>
                <a:ln>
                  <a:solidFill>
                    <a:srgbClr val="92D050"/>
                  </a:solidFill>
                </a:ln>
              </c:spPr>
            </c:marker>
            <c:bubble3D val="0"/>
          </c:dPt>
          <c:dPt>
            <c:idx val="3"/>
            <c:marker>
              <c:symbol val="diamond"/>
              <c:size val="10"/>
              <c:spPr>
                <a:solidFill>
                  <a:srgbClr val="FFC000"/>
                </a:solidFill>
                <a:ln>
                  <a:solidFill>
                    <a:srgbClr val="FFC000"/>
                  </a:solidFill>
                </a:ln>
              </c:spPr>
            </c:marker>
            <c:bubble3D val="0"/>
          </c:dPt>
          <c:dPt>
            <c:idx val="4"/>
            <c:marker>
              <c:symbol val="diamond"/>
              <c:size val="10"/>
              <c:spPr>
                <a:solidFill>
                  <a:srgbClr val="FFC000"/>
                </a:solidFill>
                <a:ln>
                  <a:solidFill>
                    <a:srgbClr val="FFC000"/>
                  </a:solidFill>
                </a:ln>
              </c:spPr>
            </c:marker>
            <c:bubble3D val="0"/>
          </c:dPt>
          <c:dPt>
            <c:idx val="5"/>
            <c:marker>
              <c:symbol val="diamond"/>
              <c:size val="10"/>
              <c:spPr>
                <a:solidFill>
                  <a:srgbClr val="C00000"/>
                </a:solidFill>
                <a:ln>
                  <a:solidFill>
                    <a:srgbClr val="C00000"/>
                  </a:solidFill>
                </a:ln>
              </c:spPr>
            </c:marker>
            <c:bubble3D val="0"/>
          </c:dPt>
          <c:dPt>
            <c:idx val="6"/>
            <c:marker>
              <c:symbol val="diamond"/>
              <c:size val="10"/>
              <c:spPr>
                <a:solidFill>
                  <a:srgbClr val="92D050"/>
                </a:solidFill>
                <a:ln>
                  <a:solidFill>
                    <a:srgbClr val="92D050"/>
                  </a:solidFill>
                </a:ln>
              </c:spPr>
            </c:marker>
            <c:bubble3D val="0"/>
          </c:dPt>
          <c:dPt>
            <c:idx val="7"/>
            <c:marker>
              <c:symbol val="diamond"/>
              <c:size val="10"/>
              <c:spPr>
                <a:solidFill>
                  <a:srgbClr val="C00000"/>
                </a:solidFill>
                <a:ln>
                  <a:solidFill>
                    <a:srgbClr val="C00000"/>
                  </a:solidFill>
                </a:ln>
              </c:spPr>
            </c:marker>
            <c:bubble3D val="0"/>
          </c:dPt>
          <c:dPt>
            <c:idx val="8"/>
            <c:marker>
              <c:symbol val="diamond"/>
              <c:size val="10"/>
              <c:spPr>
                <a:solidFill>
                  <a:srgbClr val="C00000"/>
                </a:solidFill>
                <a:ln>
                  <a:solidFill>
                    <a:srgbClr val="C00000"/>
                  </a:solidFill>
                </a:ln>
              </c:spPr>
            </c:marker>
            <c:bubble3D val="0"/>
          </c:dPt>
          <c:dPt>
            <c:idx val="9"/>
            <c:marker>
              <c:symbol val="diamond"/>
              <c:size val="10"/>
              <c:spPr>
                <a:solidFill>
                  <a:srgbClr val="FFC000"/>
                </a:solidFill>
                <a:ln>
                  <a:solidFill>
                    <a:srgbClr val="FFC000"/>
                  </a:solidFill>
                </a:ln>
              </c:spPr>
            </c:marker>
            <c:bubble3D val="0"/>
          </c:dPt>
          <c:xVal>
            <c:numRef>
              <c:f>Sheet1!$D$2:$D$11</c:f>
              <c:numCache>
                <c:formatCode>General</c:formatCode>
                <c:ptCount val="10"/>
                <c:pt idx="0">
                  <c:v>6.22</c:v>
                </c:pt>
                <c:pt idx="1">
                  <c:v>22.89</c:v>
                </c:pt>
                <c:pt idx="2">
                  <c:v>7.15</c:v>
                </c:pt>
                <c:pt idx="3">
                  <c:v>13.55</c:v>
                </c:pt>
                <c:pt idx="4">
                  <c:v>16.22</c:v>
                </c:pt>
                <c:pt idx="5">
                  <c:v>7.5</c:v>
                </c:pt>
                <c:pt idx="6">
                  <c:v>11.18</c:v>
                </c:pt>
                <c:pt idx="7">
                  <c:v>10</c:v>
                </c:pt>
                <c:pt idx="8">
                  <c:v>7.24</c:v>
                </c:pt>
                <c:pt idx="9">
                  <c:v>2.69</c:v>
                </c:pt>
              </c:numCache>
            </c:numRef>
          </c:xVal>
          <c:yVal>
            <c:numRef>
              <c:f>Sheet1!$E$2:$E$11</c:f>
              <c:numCache>
                <c:formatCode>General</c:formatCode>
                <c:ptCount val="10"/>
                <c:pt idx="0">
                  <c:v>5.25</c:v>
                </c:pt>
                <c:pt idx="1">
                  <c:v>4.4400000000000004</c:v>
                </c:pt>
                <c:pt idx="2">
                  <c:v>6.95</c:v>
                </c:pt>
                <c:pt idx="3">
                  <c:v>4.3099999999999996</c:v>
                </c:pt>
                <c:pt idx="4">
                  <c:v>2.99</c:v>
                </c:pt>
                <c:pt idx="5">
                  <c:v>9.51</c:v>
                </c:pt>
                <c:pt idx="6">
                  <c:v>3.63</c:v>
                </c:pt>
                <c:pt idx="7">
                  <c:v>6.35</c:v>
                </c:pt>
                <c:pt idx="8">
                  <c:v>11.19</c:v>
                </c:pt>
                <c:pt idx="9">
                  <c:v>10.51</c:v>
                </c:pt>
              </c:numCache>
            </c:numRef>
          </c:yVal>
          <c:smooth val="0"/>
        </c:ser>
        <c:dLbls>
          <c:showLegendKey val="0"/>
          <c:showVal val="0"/>
          <c:showCatName val="0"/>
          <c:showSerName val="0"/>
          <c:showPercent val="0"/>
          <c:showBubbleSize val="0"/>
        </c:dLbls>
        <c:axId val="101589568"/>
        <c:axId val="101590144"/>
      </c:scatterChart>
      <c:valAx>
        <c:axId val="101589568"/>
        <c:scaling>
          <c:orientation val="minMax"/>
        </c:scaling>
        <c:delete val="0"/>
        <c:axPos val="b"/>
        <c:minorGridlines>
          <c:spPr>
            <a:ln>
              <a:noFill/>
            </a:ln>
          </c:spPr>
        </c:minorGridlines>
        <c:title>
          <c:tx>
            <c:rich>
              <a:bodyPr/>
              <a:lstStyle/>
              <a:p>
                <a:pPr>
                  <a:defRPr sz="1800" b="1"/>
                </a:pPr>
                <a:r>
                  <a:rPr lang="en-US" altLang="en-US" sz="1800" b="1"/>
                  <a:t>Rebounds</a:t>
                </a:r>
              </a:p>
            </c:rich>
          </c:tx>
          <c:layout/>
          <c:overlay val="0"/>
        </c:title>
        <c:numFmt formatCode="General" sourceLinked="1"/>
        <c:majorTickMark val="out"/>
        <c:minorTickMark val="none"/>
        <c:tickLblPos val="nextTo"/>
        <c:txPr>
          <a:bodyPr/>
          <a:lstStyle/>
          <a:p>
            <a:pPr>
              <a:defRPr sz="1400"/>
            </a:pPr>
            <a:endParaRPr lang="en-US"/>
          </a:p>
        </c:txPr>
        <c:crossAx val="101590144"/>
        <c:crosses val="autoZero"/>
        <c:crossBetween val="midCat"/>
      </c:valAx>
      <c:valAx>
        <c:axId val="101590144"/>
        <c:scaling>
          <c:orientation val="minMax"/>
          <c:min val="0"/>
        </c:scaling>
        <c:delete val="0"/>
        <c:axPos val="l"/>
        <c:minorGridlines>
          <c:spPr>
            <a:ln w="3175">
              <a:noFill/>
            </a:ln>
          </c:spPr>
        </c:minorGridlines>
        <c:title>
          <c:tx>
            <c:rich>
              <a:bodyPr rot="-5400000" vert="horz"/>
              <a:lstStyle/>
              <a:p>
                <a:pPr>
                  <a:defRPr sz="1800" b="1"/>
                </a:pPr>
                <a:r>
                  <a:rPr lang="en-US" altLang="en-US" sz="1800" b="1"/>
                  <a:t>Assists</a:t>
                </a:r>
              </a:p>
            </c:rich>
          </c:tx>
          <c:layout/>
          <c:overlay val="0"/>
        </c:title>
        <c:numFmt formatCode="General" sourceLinked="1"/>
        <c:majorTickMark val="out"/>
        <c:minorTickMark val="none"/>
        <c:tickLblPos val="nextTo"/>
        <c:txPr>
          <a:bodyPr/>
          <a:lstStyle/>
          <a:p>
            <a:pPr>
              <a:defRPr sz="1400"/>
            </a:pPr>
            <a:endParaRPr lang="en-US"/>
          </a:p>
        </c:txPr>
        <c:crossAx val="101589568"/>
        <c:crosses val="autoZero"/>
        <c:crossBetween val="midCat"/>
      </c:valAx>
      <c:spPr>
        <a:noFill/>
      </c:spPr>
    </c:plotArea>
    <c:plotVisOnly val="1"/>
    <c:dispBlanksAs val="gap"/>
    <c:showDLblsOverMax val="0"/>
  </c:chart>
  <c:spPr>
    <a:ln>
      <a:noFill/>
    </a:ln>
  </c:sp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Sheet1!$E$1</c:f>
              <c:strCache>
                <c:ptCount val="1"/>
                <c:pt idx="0">
                  <c:v>ast</c:v>
                </c:pt>
              </c:strCache>
            </c:strRef>
          </c:tx>
          <c:spPr>
            <a:ln w="28575">
              <a:noFill/>
            </a:ln>
          </c:spPr>
          <c:dPt>
            <c:idx val="0"/>
            <c:marker>
              <c:symbol val="diamond"/>
              <c:size val="10"/>
              <c:spPr>
                <a:solidFill>
                  <a:srgbClr val="00B0F0"/>
                </a:solidFill>
                <a:ln>
                  <a:solidFill>
                    <a:srgbClr val="00B0F0"/>
                  </a:solidFill>
                </a:ln>
              </c:spPr>
            </c:marker>
            <c:bubble3D val="0"/>
          </c:dPt>
          <c:dPt>
            <c:idx val="1"/>
            <c:marker>
              <c:symbol val="diamond"/>
              <c:size val="10"/>
              <c:spPr>
                <a:solidFill>
                  <a:srgbClr val="C00000"/>
                </a:solidFill>
                <a:ln>
                  <a:solidFill>
                    <a:srgbClr val="C00000"/>
                  </a:solidFill>
                </a:ln>
              </c:spPr>
            </c:marker>
            <c:bubble3D val="0"/>
          </c:dPt>
          <c:dPt>
            <c:idx val="2"/>
            <c:marker>
              <c:symbol val="diamond"/>
              <c:size val="10"/>
              <c:spPr>
                <a:solidFill>
                  <a:srgbClr val="92D050"/>
                </a:solidFill>
                <a:ln>
                  <a:solidFill>
                    <a:srgbClr val="92D050"/>
                  </a:solidFill>
                </a:ln>
              </c:spPr>
            </c:marker>
            <c:bubble3D val="0"/>
          </c:dPt>
          <c:dPt>
            <c:idx val="3"/>
            <c:marker>
              <c:symbol val="diamond"/>
              <c:size val="10"/>
              <c:spPr>
                <a:solidFill>
                  <a:srgbClr val="FFC000"/>
                </a:solidFill>
                <a:ln>
                  <a:solidFill>
                    <a:srgbClr val="FFC000"/>
                  </a:solidFill>
                </a:ln>
              </c:spPr>
            </c:marker>
            <c:bubble3D val="0"/>
          </c:dPt>
          <c:dPt>
            <c:idx val="4"/>
            <c:marker>
              <c:symbol val="diamond"/>
              <c:size val="10"/>
              <c:spPr>
                <a:solidFill>
                  <a:srgbClr val="FFC000"/>
                </a:solidFill>
                <a:ln>
                  <a:solidFill>
                    <a:srgbClr val="FFC000"/>
                  </a:solidFill>
                </a:ln>
              </c:spPr>
            </c:marker>
            <c:bubble3D val="0"/>
          </c:dPt>
          <c:dPt>
            <c:idx val="5"/>
            <c:marker>
              <c:symbol val="diamond"/>
              <c:size val="10"/>
              <c:spPr>
                <a:solidFill>
                  <a:srgbClr val="C00000"/>
                </a:solidFill>
                <a:ln>
                  <a:solidFill>
                    <a:srgbClr val="C00000"/>
                  </a:solidFill>
                </a:ln>
              </c:spPr>
            </c:marker>
            <c:bubble3D val="0"/>
          </c:dPt>
          <c:dPt>
            <c:idx val="6"/>
            <c:marker>
              <c:symbol val="diamond"/>
              <c:size val="10"/>
              <c:spPr>
                <a:solidFill>
                  <a:srgbClr val="92D050"/>
                </a:solidFill>
                <a:ln>
                  <a:solidFill>
                    <a:srgbClr val="92D050"/>
                  </a:solidFill>
                </a:ln>
              </c:spPr>
            </c:marker>
            <c:bubble3D val="0"/>
          </c:dPt>
          <c:dPt>
            <c:idx val="7"/>
            <c:marker>
              <c:symbol val="diamond"/>
              <c:size val="10"/>
              <c:spPr>
                <a:solidFill>
                  <a:srgbClr val="C00000"/>
                </a:solidFill>
                <a:ln>
                  <a:solidFill>
                    <a:srgbClr val="C00000"/>
                  </a:solidFill>
                </a:ln>
              </c:spPr>
            </c:marker>
            <c:bubble3D val="0"/>
          </c:dPt>
          <c:dPt>
            <c:idx val="8"/>
            <c:marker>
              <c:symbol val="diamond"/>
              <c:size val="10"/>
              <c:spPr>
                <a:solidFill>
                  <a:srgbClr val="C00000"/>
                </a:solidFill>
                <a:ln>
                  <a:solidFill>
                    <a:srgbClr val="C00000"/>
                  </a:solidFill>
                </a:ln>
              </c:spPr>
            </c:marker>
            <c:bubble3D val="0"/>
          </c:dPt>
          <c:dPt>
            <c:idx val="9"/>
            <c:marker>
              <c:symbol val="diamond"/>
              <c:size val="10"/>
              <c:spPr>
                <a:solidFill>
                  <a:srgbClr val="FFC000"/>
                </a:solidFill>
                <a:ln>
                  <a:solidFill>
                    <a:srgbClr val="FFC000"/>
                  </a:solidFill>
                </a:ln>
              </c:spPr>
            </c:marker>
            <c:bubble3D val="0"/>
          </c:dPt>
          <c:xVal>
            <c:numRef>
              <c:f>Sheet1!$D$2:$D$11</c:f>
              <c:numCache>
                <c:formatCode>General</c:formatCode>
                <c:ptCount val="10"/>
                <c:pt idx="0">
                  <c:v>6.22</c:v>
                </c:pt>
                <c:pt idx="1">
                  <c:v>22.89</c:v>
                </c:pt>
                <c:pt idx="2">
                  <c:v>7.15</c:v>
                </c:pt>
                <c:pt idx="3">
                  <c:v>13.55</c:v>
                </c:pt>
                <c:pt idx="4">
                  <c:v>16.22</c:v>
                </c:pt>
                <c:pt idx="5">
                  <c:v>7.5</c:v>
                </c:pt>
                <c:pt idx="6">
                  <c:v>11.18</c:v>
                </c:pt>
                <c:pt idx="7">
                  <c:v>10</c:v>
                </c:pt>
                <c:pt idx="8">
                  <c:v>7.24</c:v>
                </c:pt>
                <c:pt idx="9">
                  <c:v>2.69</c:v>
                </c:pt>
              </c:numCache>
            </c:numRef>
          </c:xVal>
          <c:yVal>
            <c:numRef>
              <c:f>Sheet1!$E$2:$E$11</c:f>
              <c:numCache>
                <c:formatCode>General</c:formatCode>
                <c:ptCount val="10"/>
                <c:pt idx="0">
                  <c:v>5.25</c:v>
                </c:pt>
                <c:pt idx="1">
                  <c:v>4.4400000000000004</c:v>
                </c:pt>
                <c:pt idx="2">
                  <c:v>6.95</c:v>
                </c:pt>
                <c:pt idx="3">
                  <c:v>4.3099999999999996</c:v>
                </c:pt>
                <c:pt idx="4">
                  <c:v>2.99</c:v>
                </c:pt>
                <c:pt idx="5">
                  <c:v>9.51</c:v>
                </c:pt>
                <c:pt idx="6">
                  <c:v>3.63</c:v>
                </c:pt>
                <c:pt idx="7">
                  <c:v>6.35</c:v>
                </c:pt>
                <c:pt idx="8">
                  <c:v>11.19</c:v>
                </c:pt>
                <c:pt idx="9">
                  <c:v>10.51</c:v>
                </c:pt>
              </c:numCache>
            </c:numRef>
          </c:yVal>
          <c:smooth val="0"/>
        </c:ser>
        <c:dLbls>
          <c:showLegendKey val="0"/>
          <c:showVal val="0"/>
          <c:showCatName val="0"/>
          <c:showSerName val="0"/>
          <c:showPercent val="0"/>
          <c:showBubbleSize val="0"/>
        </c:dLbls>
        <c:axId val="101591872"/>
        <c:axId val="101592448"/>
      </c:scatterChart>
      <c:valAx>
        <c:axId val="101591872"/>
        <c:scaling>
          <c:orientation val="minMax"/>
        </c:scaling>
        <c:delete val="0"/>
        <c:axPos val="b"/>
        <c:minorGridlines>
          <c:spPr>
            <a:ln>
              <a:noFill/>
            </a:ln>
          </c:spPr>
        </c:minorGridlines>
        <c:title>
          <c:tx>
            <c:rich>
              <a:bodyPr/>
              <a:lstStyle/>
              <a:p>
                <a:pPr>
                  <a:defRPr sz="1800" b="1"/>
                </a:pPr>
                <a:r>
                  <a:rPr lang="en-US" altLang="en-US" sz="1800" b="1"/>
                  <a:t>Rebounds</a:t>
                </a:r>
              </a:p>
            </c:rich>
          </c:tx>
          <c:layout/>
          <c:overlay val="0"/>
        </c:title>
        <c:numFmt formatCode="General" sourceLinked="1"/>
        <c:majorTickMark val="out"/>
        <c:minorTickMark val="none"/>
        <c:tickLblPos val="nextTo"/>
        <c:txPr>
          <a:bodyPr/>
          <a:lstStyle/>
          <a:p>
            <a:pPr>
              <a:defRPr sz="1400"/>
            </a:pPr>
            <a:endParaRPr lang="en-US"/>
          </a:p>
        </c:txPr>
        <c:crossAx val="101592448"/>
        <c:crosses val="autoZero"/>
        <c:crossBetween val="midCat"/>
      </c:valAx>
      <c:valAx>
        <c:axId val="101592448"/>
        <c:scaling>
          <c:orientation val="minMax"/>
          <c:min val="0"/>
        </c:scaling>
        <c:delete val="0"/>
        <c:axPos val="l"/>
        <c:minorGridlines>
          <c:spPr>
            <a:ln w="3175">
              <a:noFill/>
            </a:ln>
          </c:spPr>
        </c:minorGridlines>
        <c:title>
          <c:tx>
            <c:rich>
              <a:bodyPr rot="-5400000" vert="horz"/>
              <a:lstStyle/>
              <a:p>
                <a:pPr>
                  <a:defRPr sz="1800" b="1"/>
                </a:pPr>
                <a:r>
                  <a:rPr lang="en-US" altLang="en-US" sz="1800" b="1"/>
                  <a:t>Assists</a:t>
                </a:r>
              </a:p>
            </c:rich>
          </c:tx>
          <c:layout/>
          <c:overlay val="0"/>
        </c:title>
        <c:numFmt formatCode="General" sourceLinked="1"/>
        <c:majorTickMark val="out"/>
        <c:minorTickMark val="none"/>
        <c:tickLblPos val="nextTo"/>
        <c:txPr>
          <a:bodyPr/>
          <a:lstStyle/>
          <a:p>
            <a:pPr>
              <a:defRPr sz="1400"/>
            </a:pPr>
            <a:endParaRPr lang="en-US"/>
          </a:p>
        </c:txPr>
        <c:crossAx val="101591872"/>
        <c:crosses val="autoZero"/>
        <c:crossBetween val="midCat"/>
      </c:valAx>
      <c:spPr>
        <a:noFill/>
      </c:spPr>
    </c:plotArea>
    <c:plotVisOnly val="1"/>
    <c:dispBlanksAs val="gap"/>
    <c:showDLblsOverMax val="0"/>
  </c:chart>
  <c:spPr>
    <a:ln>
      <a:noFill/>
    </a:ln>
  </c:sp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tx>
            <c:strRef>
              <c:f>Sheet1!$E$1</c:f>
              <c:strCache>
                <c:ptCount val="1"/>
                <c:pt idx="0">
                  <c:v>ast</c:v>
                </c:pt>
              </c:strCache>
            </c:strRef>
          </c:tx>
          <c:spPr>
            <a:ln w="28575">
              <a:noFill/>
            </a:ln>
          </c:spPr>
          <c:dPt>
            <c:idx val="0"/>
            <c:marker>
              <c:symbol val="diamond"/>
              <c:size val="10"/>
              <c:spPr>
                <a:solidFill>
                  <a:srgbClr val="00B0F0"/>
                </a:solidFill>
                <a:ln>
                  <a:solidFill>
                    <a:srgbClr val="00B0F0"/>
                  </a:solidFill>
                </a:ln>
              </c:spPr>
            </c:marker>
            <c:bubble3D val="0"/>
          </c:dPt>
          <c:dPt>
            <c:idx val="1"/>
            <c:marker>
              <c:symbol val="diamond"/>
              <c:size val="10"/>
              <c:spPr>
                <a:solidFill>
                  <a:srgbClr val="C00000"/>
                </a:solidFill>
                <a:ln>
                  <a:solidFill>
                    <a:srgbClr val="C00000"/>
                  </a:solidFill>
                </a:ln>
              </c:spPr>
            </c:marker>
            <c:bubble3D val="0"/>
          </c:dPt>
          <c:dPt>
            <c:idx val="2"/>
            <c:marker>
              <c:symbol val="diamond"/>
              <c:size val="10"/>
              <c:spPr>
                <a:solidFill>
                  <a:srgbClr val="92D050"/>
                </a:solidFill>
                <a:ln>
                  <a:solidFill>
                    <a:srgbClr val="92D050"/>
                  </a:solidFill>
                </a:ln>
              </c:spPr>
            </c:marker>
            <c:bubble3D val="0"/>
          </c:dPt>
          <c:dPt>
            <c:idx val="3"/>
            <c:marker>
              <c:symbol val="diamond"/>
              <c:size val="10"/>
              <c:spPr>
                <a:solidFill>
                  <a:srgbClr val="FFC000"/>
                </a:solidFill>
                <a:ln>
                  <a:solidFill>
                    <a:srgbClr val="FFC000"/>
                  </a:solidFill>
                </a:ln>
              </c:spPr>
            </c:marker>
            <c:bubble3D val="0"/>
          </c:dPt>
          <c:dPt>
            <c:idx val="4"/>
            <c:marker>
              <c:symbol val="diamond"/>
              <c:size val="10"/>
              <c:spPr>
                <a:solidFill>
                  <a:srgbClr val="FFC000"/>
                </a:solidFill>
                <a:ln>
                  <a:solidFill>
                    <a:srgbClr val="FFC000"/>
                  </a:solidFill>
                </a:ln>
              </c:spPr>
            </c:marker>
            <c:bubble3D val="0"/>
          </c:dPt>
          <c:dPt>
            <c:idx val="5"/>
            <c:marker>
              <c:symbol val="diamond"/>
              <c:size val="10"/>
              <c:spPr>
                <a:solidFill>
                  <a:srgbClr val="C00000"/>
                </a:solidFill>
                <a:ln>
                  <a:solidFill>
                    <a:srgbClr val="C00000"/>
                  </a:solidFill>
                </a:ln>
              </c:spPr>
            </c:marker>
            <c:bubble3D val="0"/>
          </c:dPt>
          <c:dPt>
            <c:idx val="6"/>
            <c:marker>
              <c:symbol val="diamond"/>
              <c:size val="10"/>
              <c:spPr>
                <a:solidFill>
                  <a:srgbClr val="92D050"/>
                </a:solidFill>
                <a:ln>
                  <a:solidFill>
                    <a:srgbClr val="92D050"/>
                  </a:solidFill>
                </a:ln>
              </c:spPr>
            </c:marker>
            <c:bubble3D val="0"/>
          </c:dPt>
          <c:dPt>
            <c:idx val="7"/>
            <c:marker>
              <c:symbol val="diamond"/>
              <c:size val="10"/>
              <c:spPr>
                <a:solidFill>
                  <a:srgbClr val="C00000"/>
                </a:solidFill>
                <a:ln>
                  <a:solidFill>
                    <a:srgbClr val="C00000"/>
                  </a:solidFill>
                </a:ln>
              </c:spPr>
            </c:marker>
            <c:bubble3D val="0"/>
          </c:dPt>
          <c:dPt>
            <c:idx val="8"/>
            <c:marker>
              <c:symbol val="diamond"/>
              <c:size val="10"/>
              <c:spPr>
                <a:solidFill>
                  <a:srgbClr val="C00000"/>
                </a:solidFill>
                <a:ln>
                  <a:solidFill>
                    <a:srgbClr val="C00000"/>
                  </a:solidFill>
                </a:ln>
              </c:spPr>
            </c:marker>
            <c:bubble3D val="0"/>
          </c:dPt>
          <c:dPt>
            <c:idx val="9"/>
            <c:marker>
              <c:symbol val="diamond"/>
              <c:size val="10"/>
              <c:spPr>
                <a:solidFill>
                  <a:srgbClr val="FFC000"/>
                </a:solidFill>
                <a:ln>
                  <a:solidFill>
                    <a:srgbClr val="FFC000"/>
                  </a:solidFill>
                </a:ln>
              </c:spPr>
            </c:marker>
            <c:bubble3D val="0"/>
          </c:dPt>
          <c:xVal>
            <c:numRef>
              <c:f>Sheet1!$D$2:$D$11</c:f>
              <c:numCache>
                <c:formatCode>General</c:formatCode>
                <c:ptCount val="10"/>
                <c:pt idx="0">
                  <c:v>6.22</c:v>
                </c:pt>
                <c:pt idx="1">
                  <c:v>22.89</c:v>
                </c:pt>
                <c:pt idx="2">
                  <c:v>7.15</c:v>
                </c:pt>
                <c:pt idx="3">
                  <c:v>13.55</c:v>
                </c:pt>
                <c:pt idx="4">
                  <c:v>16.22</c:v>
                </c:pt>
                <c:pt idx="5">
                  <c:v>7.5</c:v>
                </c:pt>
                <c:pt idx="6">
                  <c:v>11.18</c:v>
                </c:pt>
                <c:pt idx="7">
                  <c:v>10</c:v>
                </c:pt>
                <c:pt idx="8">
                  <c:v>7.24</c:v>
                </c:pt>
                <c:pt idx="9">
                  <c:v>2.69</c:v>
                </c:pt>
              </c:numCache>
            </c:numRef>
          </c:xVal>
          <c:yVal>
            <c:numRef>
              <c:f>Sheet1!$E$2:$E$11</c:f>
              <c:numCache>
                <c:formatCode>General</c:formatCode>
                <c:ptCount val="10"/>
                <c:pt idx="0">
                  <c:v>5.25</c:v>
                </c:pt>
                <c:pt idx="1">
                  <c:v>4.4400000000000004</c:v>
                </c:pt>
                <c:pt idx="2">
                  <c:v>6.95</c:v>
                </c:pt>
                <c:pt idx="3">
                  <c:v>4.3099999999999996</c:v>
                </c:pt>
                <c:pt idx="4">
                  <c:v>2.99</c:v>
                </c:pt>
                <c:pt idx="5">
                  <c:v>9.51</c:v>
                </c:pt>
                <c:pt idx="6">
                  <c:v>3.63</c:v>
                </c:pt>
                <c:pt idx="7">
                  <c:v>6.35</c:v>
                </c:pt>
                <c:pt idx="8">
                  <c:v>11.19</c:v>
                </c:pt>
                <c:pt idx="9">
                  <c:v>10.51</c:v>
                </c:pt>
              </c:numCache>
            </c:numRef>
          </c:yVal>
          <c:smooth val="0"/>
        </c:ser>
        <c:dLbls>
          <c:showLegendKey val="0"/>
          <c:showVal val="0"/>
          <c:showCatName val="0"/>
          <c:showSerName val="0"/>
          <c:showPercent val="0"/>
          <c:showBubbleSize val="0"/>
        </c:dLbls>
        <c:axId val="101594752"/>
        <c:axId val="101595328"/>
      </c:scatterChart>
      <c:valAx>
        <c:axId val="101594752"/>
        <c:scaling>
          <c:orientation val="minMax"/>
        </c:scaling>
        <c:delete val="0"/>
        <c:axPos val="b"/>
        <c:minorGridlines>
          <c:spPr>
            <a:ln>
              <a:noFill/>
            </a:ln>
          </c:spPr>
        </c:minorGridlines>
        <c:title>
          <c:tx>
            <c:rich>
              <a:bodyPr/>
              <a:lstStyle/>
              <a:p>
                <a:pPr>
                  <a:defRPr sz="1800" b="1"/>
                </a:pPr>
                <a:r>
                  <a:rPr lang="en-US" altLang="en-US" sz="1800" b="1"/>
                  <a:t>Rebounds</a:t>
                </a:r>
              </a:p>
            </c:rich>
          </c:tx>
          <c:layout/>
          <c:overlay val="0"/>
        </c:title>
        <c:numFmt formatCode="General" sourceLinked="1"/>
        <c:majorTickMark val="out"/>
        <c:minorTickMark val="none"/>
        <c:tickLblPos val="nextTo"/>
        <c:txPr>
          <a:bodyPr/>
          <a:lstStyle/>
          <a:p>
            <a:pPr>
              <a:defRPr sz="1400"/>
            </a:pPr>
            <a:endParaRPr lang="en-US"/>
          </a:p>
        </c:txPr>
        <c:crossAx val="101595328"/>
        <c:crosses val="autoZero"/>
        <c:crossBetween val="midCat"/>
      </c:valAx>
      <c:valAx>
        <c:axId val="101595328"/>
        <c:scaling>
          <c:orientation val="minMax"/>
          <c:min val="0"/>
        </c:scaling>
        <c:delete val="0"/>
        <c:axPos val="l"/>
        <c:minorGridlines>
          <c:spPr>
            <a:ln w="3175">
              <a:noFill/>
            </a:ln>
          </c:spPr>
        </c:minorGridlines>
        <c:title>
          <c:tx>
            <c:rich>
              <a:bodyPr rot="-5400000" vert="horz"/>
              <a:lstStyle/>
              <a:p>
                <a:pPr>
                  <a:defRPr sz="1800" b="1"/>
                </a:pPr>
                <a:r>
                  <a:rPr lang="en-US" altLang="en-US" sz="1800" b="1"/>
                  <a:t>Assists</a:t>
                </a:r>
              </a:p>
            </c:rich>
          </c:tx>
          <c:layout/>
          <c:overlay val="0"/>
        </c:title>
        <c:numFmt formatCode="General" sourceLinked="1"/>
        <c:majorTickMark val="out"/>
        <c:minorTickMark val="none"/>
        <c:tickLblPos val="nextTo"/>
        <c:txPr>
          <a:bodyPr/>
          <a:lstStyle/>
          <a:p>
            <a:pPr>
              <a:defRPr sz="1400"/>
            </a:pPr>
            <a:endParaRPr lang="en-US"/>
          </a:p>
        </c:txPr>
        <c:crossAx val="101594752"/>
        <c:crosses val="autoZero"/>
        <c:crossBetween val="midCat"/>
      </c:valAx>
      <c:spPr>
        <a:noFill/>
      </c:spPr>
    </c:plotArea>
    <c:plotVisOnly val="1"/>
    <c:dispBlanksAs val="gap"/>
    <c:showDLblsOverMax val="0"/>
  </c:chart>
  <c:spPr>
    <a:ln>
      <a:noFill/>
    </a:ln>
  </c:spPr>
  <c:externalData r:id="rId2">
    <c:autoUpdate val="0"/>
  </c:externalData>
  <c:userShapes r:id="rId3"/>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tx>
            <c:strRef>
              <c:f>Sheet1!$A$8</c:f>
              <c:strCache>
                <c:ptCount val="1"/>
                <c:pt idx="0">
                  <c:v>Kareem Abdul-Jabbar</c:v>
                </c:pt>
              </c:strCache>
            </c:strRef>
          </c:tx>
          <c:spPr>
            <a:ln w="28575">
              <a:noFill/>
            </a:ln>
          </c:spPr>
          <c:dPt>
            <c:idx val="0"/>
            <c:marker>
              <c:symbol val="diamond"/>
              <c:size val="10"/>
              <c:spPr>
                <a:solidFill>
                  <a:srgbClr val="C00000"/>
                </a:solidFill>
                <a:ln>
                  <a:solidFill>
                    <a:srgbClr val="C00000"/>
                  </a:solidFill>
                </a:ln>
              </c:spPr>
            </c:marker>
            <c:bubble3D val="0"/>
          </c:dPt>
          <c:dPt>
            <c:idx val="1"/>
            <c:marker>
              <c:symbol val="diamond"/>
              <c:size val="10"/>
              <c:spPr>
                <a:solidFill>
                  <a:srgbClr val="C00000"/>
                </a:solidFill>
                <a:ln>
                  <a:solidFill>
                    <a:srgbClr val="C00000"/>
                  </a:solidFill>
                </a:ln>
              </c:spPr>
            </c:marker>
            <c:bubble3D val="0"/>
          </c:dPt>
          <c:dPt>
            <c:idx val="2"/>
            <c:marker>
              <c:symbol val="diamond"/>
              <c:size val="10"/>
              <c:spPr>
                <a:solidFill>
                  <a:srgbClr val="FFC000"/>
                </a:solidFill>
                <a:ln>
                  <a:solidFill>
                    <a:srgbClr val="FFC000"/>
                  </a:solidFill>
                </a:ln>
              </c:spPr>
            </c:marker>
            <c:bubble3D val="0"/>
          </c:dPt>
          <c:dPt>
            <c:idx val="3"/>
            <c:marker>
              <c:symbol val="diamond"/>
              <c:size val="10"/>
              <c:spPr>
                <a:solidFill>
                  <a:srgbClr val="FFC000"/>
                </a:solidFill>
                <a:ln>
                  <a:solidFill>
                    <a:srgbClr val="FFC000"/>
                  </a:solidFill>
                </a:ln>
              </c:spPr>
            </c:marker>
            <c:bubble3D val="0"/>
          </c:dPt>
          <c:dPt>
            <c:idx val="4"/>
            <c:marker>
              <c:symbol val="diamond"/>
              <c:size val="10"/>
              <c:spPr>
                <a:solidFill>
                  <a:srgbClr val="FFC000"/>
                </a:solidFill>
                <a:ln>
                  <a:solidFill>
                    <a:srgbClr val="FFC000"/>
                  </a:solidFill>
                </a:ln>
              </c:spPr>
            </c:marker>
            <c:bubble3D val="0"/>
          </c:dPt>
          <c:dPt>
            <c:idx val="5"/>
            <c:marker>
              <c:symbol val="diamond"/>
              <c:size val="10"/>
              <c:spPr>
                <a:solidFill>
                  <a:srgbClr val="92D050"/>
                </a:solidFill>
                <a:ln>
                  <a:solidFill>
                    <a:srgbClr val="92D050"/>
                  </a:solidFill>
                </a:ln>
              </c:spPr>
            </c:marker>
            <c:bubble3D val="0"/>
          </c:dPt>
          <c:dPt>
            <c:idx val="6"/>
            <c:marker>
              <c:symbol val="diamond"/>
              <c:size val="10"/>
              <c:spPr>
                <a:solidFill>
                  <a:srgbClr val="92D050"/>
                </a:solidFill>
                <a:ln>
                  <a:solidFill>
                    <a:srgbClr val="92D050"/>
                  </a:solidFill>
                </a:ln>
              </c:spPr>
            </c:marker>
            <c:bubble3D val="0"/>
          </c:dPt>
          <c:dPt>
            <c:idx val="7"/>
            <c:marker>
              <c:symbol val="diamond"/>
              <c:size val="10"/>
              <c:spPr>
                <a:solidFill>
                  <a:srgbClr val="00B0F0"/>
                </a:solidFill>
                <a:ln>
                  <a:solidFill>
                    <a:srgbClr val="00B0F0"/>
                  </a:solidFill>
                </a:ln>
              </c:spPr>
            </c:marker>
            <c:bubble3D val="0"/>
          </c:dPt>
          <c:dPt>
            <c:idx val="8"/>
            <c:marker>
              <c:symbol val="diamond"/>
              <c:size val="10"/>
              <c:spPr>
                <a:solidFill>
                  <a:srgbClr val="002060"/>
                </a:solidFill>
                <a:ln>
                  <a:solidFill>
                    <a:srgbClr val="002060"/>
                  </a:solidFill>
                </a:ln>
              </c:spPr>
            </c:marker>
            <c:bubble3D val="0"/>
          </c:dPt>
          <c:dPt>
            <c:idx val="9"/>
            <c:marker>
              <c:symbol val="diamond"/>
              <c:size val="10"/>
              <c:spPr>
                <a:solidFill>
                  <a:srgbClr val="7030A0"/>
                </a:solidFill>
                <a:ln>
                  <a:solidFill>
                    <a:srgbClr val="7030A0"/>
                  </a:solidFill>
                </a:ln>
              </c:spPr>
            </c:marker>
            <c:bubble3D val="0"/>
          </c:dPt>
          <c:xVal>
            <c:numRef>
              <c:f>Sheet1!$C$2:$C$11</c:f>
              <c:numCache>
                <c:formatCode>General</c:formatCode>
                <c:ptCount val="10"/>
                <c:pt idx="0">
                  <c:v>30.12</c:v>
                </c:pt>
                <c:pt idx="1">
                  <c:v>30.07</c:v>
                </c:pt>
                <c:pt idx="2">
                  <c:v>27.74</c:v>
                </c:pt>
                <c:pt idx="3">
                  <c:v>27.36</c:v>
                </c:pt>
                <c:pt idx="4">
                  <c:v>26.36</c:v>
                </c:pt>
                <c:pt idx="5">
                  <c:v>25.68</c:v>
                </c:pt>
                <c:pt idx="6">
                  <c:v>24.61</c:v>
                </c:pt>
                <c:pt idx="7">
                  <c:v>24.29</c:v>
                </c:pt>
                <c:pt idx="8">
                  <c:v>19.54</c:v>
                </c:pt>
                <c:pt idx="9">
                  <c:v>13.11</c:v>
                </c:pt>
              </c:numCache>
            </c:numRef>
          </c:xVal>
          <c:yVal>
            <c:numRef>
              <c:f>Sheet1!$D$2:$D$11</c:f>
              <c:numCache>
                <c:formatCode>General</c:formatCode>
                <c:ptCount val="10"/>
                <c:pt idx="0">
                  <c:v>6.22</c:v>
                </c:pt>
                <c:pt idx="1">
                  <c:v>22.89</c:v>
                </c:pt>
                <c:pt idx="2">
                  <c:v>7.15</c:v>
                </c:pt>
                <c:pt idx="3">
                  <c:v>13.55</c:v>
                </c:pt>
                <c:pt idx="4">
                  <c:v>16.22</c:v>
                </c:pt>
                <c:pt idx="5">
                  <c:v>7.5</c:v>
                </c:pt>
                <c:pt idx="6">
                  <c:v>11.18</c:v>
                </c:pt>
                <c:pt idx="7">
                  <c:v>10</c:v>
                </c:pt>
                <c:pt idx="8">
                  <c:v>7.24</c:v>
                </c:pt>
                <c:pt idx="9">
                  <c:v>2.69</c:v>
                </c:pt>
              </c:numCache>
            </c:numRef>
          </c:yVal>
          <c:smooth val="0"/>
        </c:ser>
        <c:dLbls>
          <c:showLegendKey val="0"/>
          <c:showVal val="0"/>
          <c:showCatName val="0"/>
          <c:showSerName val="0"/>
          <c:showPercent val="0"/>
          <c:showBubbleSize val="0"/>
        </c:dLbls>
        <c:axId val="75857920"/>
        <c:axId val="75858496"/>
      </c:scatterChart>
      <c:valAx>
        <c:axId val="75857920"/>
        <c:scaling>
          <c:orientation val="minMax"/>
          <c:max val="35"/>
          <c:min val="10"/>
        </c:scaling>
        <c:delete val="0"/>
        <c:axPos val="b"/>
        <c:minorGridlines>
          <c:spPr>
            <a:ln>
              <a:noFill/>
            </a:ln>
          </c:spPr>
        </c:minorGridlines>
        <c:title>
          <c:tx>
            <c:rich>
              <a:bodyPr/>
              <a:lstStyle/>
              <a:p>
                <a:pPr>
                  <a:defRPr sz="1800" b="1"/>
                </a:pPr>
                <a:r>
                  <a:rPr lang="en-US" altLang="en-US" sz="1800" b="1"/>
                  <a:t>Points</a:t>
                </a:r>
              </a:p>
            </c:rich>
          </c:tx>
          <c:layout/>
          <c:overlay val="0"/>
        </c:title>
        <c:numFmt formatCode="General" sourceLinked="1"/>
        <c:majorTickMark val="out"/>
        <c:minorTickMark val="none"/>
        <c:tickLblPos val="nextTo"/>
        <c:txPr>
          <a:bodyPr/>
          <a:lstStyle/>
          <a:p>
            <a:pPr>
              <a:defRPr sz="1400"/>
            </a:pPr>
            <a:endParaRPr lang="en-US"/>
          </a:p>
        </c:txPr>
        <c:crossAx val="75858496"/>
        <c:crosses val="autoZero"/>
        <c:crossBetween val="midCat"/>
      </c:valAx>
      <c:valAx>
        <c:axId val="75858496"/>
        <c:scaling>
          <c:orientation val="minMax"/>
        </c:scaling>
        <c:delete val="0"/>
        <c:axPos val="l"/>
        <c:minorGridlines>
          <c:spPr>
            <a:ln w="3175">
              <a:noFill/>
            </a:ln>
          </c:spPr>
        </c:minorGridlines>
        <c:title>
          <c:tx>
            <c:rich>
              <a:bodyPr rot="-5400000" vert="horz"/>
              <a:lstStyle/>
              <a:p>
                <a:pPr>
                  <a:defRPr sz="1800" b="1"/>
                </a:pPr>
                <a:r>
                  <a:rPr lang="en-US" altLang="en-US" sz="1800" b="1" dirty="0"/>
                  <a:t>Rebounds</a:t>
                </a:r>
              </a:p>
            </c:rich>
          </c:tx>
          <c:layout/>
          <c:overlay val="0"/>
        </c:title>
        <c:numFmt formatCode="General" sourceLinked="1"/>
        <c:majorTickMark val="out"/>
        <c:minorTickMark val="none"/>
        <c:tickLblPos val="nextTo"/>
        <c:txPr>
          <a:bodyPr/>
          <a:lstStyle/>
          <a:p>
            <a:pPr>
              <a:defRPr sz="1400"/>
            </a:pPr>
            <a:endParaRPr lang="en-US"/>
          </a:p>
        </c:txPr>
        <c:crossAx val="75857920"/>
        <c:crosses val="autoZero"/>
        <c:crossBetween val="midCat"/>
      </c:valAx>
      <c:spPr>
        <a:noFill/>
      </c:spPr>
    </c:plotArea>
    <c:plotVisOnly val="1"/>
    <c:dispBlanksAs val="gap"/>
    <c:showDLblsOverMax val="0"/>
  </c:chart>
  <c:spPr>
    <a:noFill/>
    <a:ln>
      <a:noFill/>
    </a:ln>
  </c:sp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Sheet1!$A$8</c:f>
              <c:strCache>
                <c:ptCount val="1"/>
                <c:pt idx="0">
                  <c:v>Kareem Abdul-Jabbar</c:v>
                </c:pt>
              </c:strCache>
            </c:strRef>
          </c:tx>
          <c:spPr>
            <a:ln w="28575">
              <a:noFill/>
            </a:ln>
          </c:spPr>
          <c:dPt>
            <c:idx val="0"/>
            <c:marker>
              <c:symbol val="diamond"/>
              <c:size val="10"/>
              <c:spPr>
                <a:solidFill>
                  <a:srgbClr val="C00000"/>
                </a:solidFill>
                <a:ln>
                  <a:solidFill>
                    <a:srgbClr val="C00000"/>
                  </a:solidFill>
                </a:ln>
              </c:spPr>
            </c:marker>
            <c:bubble3D val="0"/>
          </c:dPt>
          <c:dPt>
            <c:idx val="1"/>
            <c:marker>
              <c:symbol val="diamond"/>
              <c:size val="10"/>
              <c:spPr>
                <a:solidFill>
                  <a:srgbClr val="C00000"/>
                </a:solidFill>
                <a:ln>
                  <a:solidFill>
                    <a:srgbClr val="C00000"/>
                  </a:solidFill>
                </a:ln>
              </c:spPr>
            </c:marker>
            <c:bubble3D val="0"/>
          </c:dPt>
          <c:dPt>
            <c:idx val="2"/>
            <c:marker>
              <c:symbol val="diamond"/>
              <c:size val="10"/>
              <c:spPr>
                <a:solidFill>
                  <a:srgbClr val="FFC000"/>
                </a:solidFill>
                <a:ln>
                  <a:solidFill>
                    <a:srgbClr val="FFC000"/>
                  </a:solidFill>
                </a:ln>
              </c:spPr>
            </c:marker>
            <c:bubble3D val="0"/>
          </c:dPt>
          <c:dPt>
            <c:idx val="3"/>
            <c:marker>
              <c:symbol val="diamond"/>
              <c:size val="10"/>
              <c:spPr>
                <a:solidFill>
                  <a:srgbClr val="FFC000"/>
                </a:solidFill>
                <a:ln>
                  <a:solidFill>
                    <a:srgbClr val="FFC000"/>
                  </a:solidFill>
                </a:ln>
              </c:spPr>
            </c:marker>
            <c:bubble3D val="0"/>
          </c:dPt>
          <c:dPt>
            <c:idx val="4"/>
            <c:marker>
              <c:symbol val="diamond"/>
              <c:size val="10"/>
              <c:spPr>
                <a:solidFill>
                  <a:srgbClr val="FFC000"/>
                </a:solidFill>
                <a:ln>
                  <a:solidFill>
                    <a:srgbClr val="FFC000"/>
                  </a:solidFill>
                </a:ln>
              </c:spPr>
            </c:marker>
            <c:bubble3D val="0"/>
          </c:dPt>
          <c:dPt>
            <c:idx val="5"/>
            <c:marker>
              <c:symbol val="diamond"/>
              <c:size val="10"/>
              <c:spPr>
                <a:solidFill>
                  <a:srgbClr val="92D050"/>
                </a:solidFill>
                <a:ln>
                  <a:solidFill>
                    <a:srgbClr val="92D050"/>
                  </a:solidFill>
                </a:ln>
              </c:spPr>
            </c:marker>
            <c:bubble3D val="0"/>
          </c:dPt>
          <c:dPt>
            <c:idx val="6"/>
            <c:marker>
              <c:symbol val="diamond"/>
              <c:size val="10"/>
              <c:spPr>
                <a:solidFill>
                  <a:srgbClr val="92D050"/>
                </a:solidFill>
                <a:ln>
                  <a:solidFill>
                    <a:srgbClr val="92D050"/>
                  </a:solidFill>
                </a:ln>
              </c:spPr>
            </c:marker>
            <c:bubble3D val="0"/>
          </c:dPt>
          <c:dPt>
            <c:idx val="7"/>
            <c:marker>
              <c:symbol val="diamond"/>
              <c:size val="10"/>
              <c:spPr>
                <a:solidFill>
                  <a:srgbClr val="00B0F0"/>
                </a:solidFill>
                <a:ln>
                  <a:solidFill>
                    <a:srgbClr val="00B0F0"/>
                  </a:solidFill>
                </a:ln>
              </c:spPr>
            </c:marker>
            <c:bubble3D val="0"/>
          </c:dPt>
          <c:dPt>
            <c:idx val="8"/>
            <c:marker>
              <c:symbol val="diamond"/>
              <c:size val="10"/>
              <c:spPr>
                <a:solidFill>
                  <a:srgbClr val="002060"/>
                </a:solidFill>
                <a:ln>
                  <a:solidFill>
                    <a:srgbClr val="002060"/>
                  </a:solidFill>
                </a:ln>
              </c:spPr>
            </c:marker>
            <c:bubble3D val="0"/>
          </c:dPt>
          <c:dPt>
            <c:idx val="9"/>
            <c:marker>
              <c:symbol val="diamond"/>
              <c:size val="10"/>
              <c:spPr>
                <a:solidFill>
                  <a:srgbClr val="7030A0"/>
                </a:solidFill>
                <a:ln>
                  <a:solidFill>
                    <a:srgbClr val="7030A0"/>
                  </a:solidFill>
                </a:ln>
              </c:spPr>
            </c:marker>
            <c:bubble3D val="0"/>
          </c:dPt>
          <c:xVal>
            <c:numRef>
              <c:f>Sheet1!$C$2:$C$11</c:f>
              <c:numCache>
                <c:formatCode>General</c:formatCode>
                <c:ptCount val="10"/>
                <c:pt idx="0">
                  <c:v>30.12</c:v>
                </c:pt>
                <c:pt idx="1">
                  <c:v>30.07</c:v>
                </c:pt>
                <c:pt idx="2">
                  <c:v>27.74</c:v>
                </c:pt>
                <c:pt idx="3">
                  <c:v>27.36</c:v>
                </c:pt>
                <c:pt idx="4">
                  <c:v>26.36</c:v>
                </c:pt>
                <c:pt idx="5">
                  <c:v>25.68</c:v>
                </c:pt>
                <c:pt idx="6">
                  <c:v>24.61</c:v>
                </c:pt>
                <c:pt idx="7">
                  <c:v>24.29</c:v>
                </c:pt>
                <c:pt idx="8">
                  <c:v>19.54</c:v>
                </c:pt>
                <c:pt idx="9">
                  <c:v>13.11</c:v>
                </c:pt>
              </c:numCache>
            </c:numRef>
          </c:xVal>
          <c:yVal>
            <c:numRef>
              <c:f>Sheet1!$D$2:$D$11</c:f>
              <c:numCache>
                <c:formatCode>General</c:formatCode>
                <c:ptCount val="10"/>
                <c:pt idx="0">
                  <c:v>6.22</c:v>
                </c:pt>
                <c:pt idx="1">
                  <c:v>22.89</c:v>
                </c:pt>
                <c:pt idx="2">
                  <c:v>7.15</c:v>
                </c:pt>
                <c:pt idx="3">
                  <c:v>13.55</c:v>
                </c:pt>
                <c:pt idx="4">
                  <c:v>16.22</c:v>
                </c:pt>
                <c:pt idx="5">
                  <c:v>7.5</c:v>
                </c:pt>
                <c:pt idx="6">
                  <c:v>11.18</c:v>
                </c:pt>
                <c:pt idx="7">
                  <c:v>10</c:v>
                </c:pt>
                <c:pt idx="8">
                  <c:v>7.24</c:v>
                </c:pt>
                <c:pt idx="9">
                  <c:v>2.69</c:v>
                </c:pt>
              </c:numCache>
            </c:numRef>
          </c:yVal>
          <c:smooth val="0"/>
        </c:ser>
        <c:dLbls>
          <c:showLegendKey val="0"/>
          <c:showVal val="0"/>
          <c:showCatName val="0"/>
          <c:showSerName val="0"/>
          <c:showPercent val="0"/>
          <c:showBubbleSize val="0"/>
        </c:dLbls>
        <c:axId val="75861376"/>
        <c:axId val="75861952"/>
      </c:scatterChart>
      <c:valAx>
        <c:axId val="75861376"/>
        <c:scaling>
          <c:orientation val="minMax"/>
          <c:max val="35"/>
          <c:min val="10"/>
        </c:scaling>
        <c:delete val="0"/>
        <c:axPos val="b"/>
        <c:minorGridlines>
          <c:spPr>
            <a:ln>
              <a:noFill/>
            </a:ln>
          </c:spPr>
        </c:minorGridlines>
        <c:title>
          <c:tx>
            <c:rich>
              <a:bodyPr/>
              <a:lstStyle/>
              <a:p>
                <a:pPr>
                  <a:defRPr sz="1800" b="1"/>
                </a:pPr>
                <a:r>
                  <a:rPr lang="en-US" altLang="en-US" sz="1800" b="1"/>
                  <a:t>Points</a:t>
                </a:r>
              </a:p>
            </c:rich>
          </c:tx>
          <c:layout/>
          <c:overlay val="0"/>
        </c:title>
        <c:numFmt formatCode="General" sourceLinked="1"/>
        <c:majorTickMark val="out"/>
        <c:minorTickMark val="none"/>
        <c:tickLblPos val="nextTo"/>
        <c:txPr>
          <a:bodyPr/>
          <a:lstStyle/>
          <a:p>
            <a:pPr>
              <a:defRPr sz="1400"/>
            </a:pPr>
            <a:endParaRPr lang="en-US"/>
          </a:p>
        </c:txPr>
        <c:crossAx val="75861952"/>
        <c:crosses val="autoZero"/>
        <c:crossBetween val="midCat"/>
      </c:valAx>
      <c:valAx>
        <c:axId val="75861952"/>
        <c:scaling>
          <c:orientation val="minMax"/>
        </c:scaling>
        <c:delete val="0"/>
        <c:axPos val="l"/>
        <c:minorGridlines>
          <c:spPr>
            <a:ln w="3175">
              <a:noFill/>
            </a:ln>
          </c:spPr>
        </c:minorGridlines>
        <c:title>
          <c:tx>
            <c:rich>
              <a:bodyPr rot="-5400000" vert="horz"/>
              <a:lstStyle/>
              <a:p>
                <a:pPr>
                  <a:defRPr sz="1800" b="1"/>
                </a:pPr>
                <a:r>
                  <a:rPr lang="en-US" altLang="en-US" sz="1800" b="1" dirty="0"/>
                  <a:t>Rebounds</a:t>
                </a:r>
              </a:p>
            </c:rich>
          </c:tx>
          <c:layout/>
          <c:overlay val="0"/>
        </c:title>
        <c:numFmt formatCode="General" sourceLinked="1"/>
        <c:majorTickMark val="out"/>
        <c:minorTickMark val="none"/>
        <c:tickLblPos val="nextTo"/>
        <c:txPr>
          <a:bodyPr/>
          <a:lstStyle/>
          <a:p>
            <a:pPr>
              <a:defRPr sz="1400"/>
            </a:pPr>
            <a:endParaRPr lang="en-US"/>
          </a:p>
        </c:txPr>
        <c:crossAx val="75861376"/>
        <c:crosses val="autoZero"/>
        <c:crossBetween val="midCat"/>
      </c:valAx>
      <c:spPr>
        <a:noFill/>
      </c:spPr>
    </c:plotArea>
    <c:plotVisOnly val="1"/>
    <c:dispBlanksAs val="gap"/>
    <c:showDLblsOverMax val="0"/>
  </c:chart>
  <c:spPr>
    <a:noFill/>
    <a:ln>
      <a:noFill/>
    </a:ln>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0024400796054342"/>
          <c:y val="0.13511919077954082"/>
          <c:w val="0.7162191264553468"/>
          <c:h val="0.71941269168434374"/>
        </c:manualLayout>
      </c:layout>
      <c:lineChart>
        <c:grouping val="standard"/>
        <c:varyColors val="0"/>
        <c:ser>
          <c:idx val="1"/>
          <c:order val="0"/>
          <c:tx>
            <c:v>Baseline</c:v>
          </c:tx>
          <c:spPr>
            <a:ln w="19050"/>
          </c:spPr>
          <c:marker>
            <c:symbol val="square"/>
            <c:size val="25"/>
            <c:spPr>
              <a:noFill/>
              <a:ln w="25400">
                <a:solidFill>
                  <a:schemeClr val="accent2">
                    <a:shade val="95000"/>
                    <a:satMod val="105000"/>
                  </a:schemeClr>
                </a:solidFill>
              </a:ln>
            </c:spPr>
          </c:marker>
          <c:cat>
            <c:numRef>
              <c:f>time!$B$6:$K$6</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time!$B$7:$K$7</c:f>
              <c:numCache>
                <c:formatCode>General</c:formatCode>
                <c:ptCount val="10"/>
                <c:pt idx="0">
                  <c:v>10.98</c:v>
                </c:pt>
                <c:pt idx="1">
                  <c:v>101.29</c:v>
                </c:pt>
                <c:pt idx="2">
                  <c:v>298.47000000000003</c:v>
                </c:pt>
                <c:pt idx="3">
                  <c:v>610.15</c:v>
                </c:pt>
                <c:pt idx="4">
                  <c:v>1112.49</c:v>
                </c:pt>
              </c:numCache>
            </c:numRef>
          </c:val>
          <c:smooth val="0"/>
        </c:ser>
        <c:ser>
          <c:idx val="2"/>
          <c:order val="1"/>
          <c:tx>
            <c:v>Progressive</c:v>
          </c:tx>
          <c:spPr>
            <a:ln w="19050"/>
          </c:spPr>
          <c:marker>
            <c:symbol val="triangle"/>
            <c:size val="25"/>
            <c:spPr>
              <a:noFill/>
              <a:ln w="25400"/>
            </c:spPr>
          </c:marker>
          <c:cat>
            <c:numRef>
              <c:f>time!$B$6:$K$6</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time!$B$8:$K$8</c:f>
              <c:numCache>
                <c:formatCode>General</c:formatCode>
                <c:ptCount val="10"/>
                <c:pt idx="0">
                  <c:v>11.79</c:v>
                </c:pt>
                <c:pt idx="1">
                  <c:v>85.31</c:v>
                </c:pt>
                <c:pt idx="2">
                  <c:v>165.1</c:v>
                </c:pt>
                <c:pt idx="3">
                  <c:v>235.8</c:v>
                </c:pt>
                <c:pt idx="4">
                  <c:v>315.68</c:v>
                </c:pt>
                <c:pt idx="5">
                  <c:v>399.31</c:v>
                </c:pt>
                <c:pt idx="6">
                  <c:v>505.32</c:v>
                </c:pt>
                <c:pt idx="7">
                  <c:v>620.88</c:v>
                </c:pt>
                <c:pt idx="8">
                  <c:v>760.46</c:v>
                </c:pt>
                <c:pt idx="9">
                  <c:v>895.75</c:v>
                </c:pt>
              </c:numCache>
            </c:numRef>
          </c:val>
          <c:smooth val="0"/>
        </c:ser>
        <c:ser>
          <c:idx val="3"/>
          <c:order val="2"/>
          <c:tx>
            <c:v>OnePass</c:v>
          </c:tx>
          <c:spPr>
            <a:ln w="19050"/>
          </c:spPr>
          <c:marker>
            <c:symbol val="x"/>
            <c:size val="25"/>
            <c:spPr>
              <a:ln w="25400"/>
            </c:spPr>
          </c:marker>
          <c:cat>
            <c:numRef>
              <c:f>time!$B$6:$K$6</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time!$B$9:$K$9</c:f>
              <c:numCache>
                <c:formatCode>General</c:formatCode>
                <c:ptCount val="10"/>
                <c:pt idx="0">
                  <c:v>14.74</c:v>
                </c:pt>
                <c:pt idx="1">
                  <c:v>65.45</c:v>
                </c:pt>
                <c:pt idx="2">
                  <c:v>110.42</c:v>
                </c:pt>
                <c:pt idx="3">
                  <c:v>160.43</c:v>
                </c:pt>
                <c:pt idx="4">
                  <c:v>207.4</c:v>
                </c:pt>
                <c:pt idx="5">
                  <c:v>256.52</c:v>
                </c:pt>
                <c:pt idx="6">
                  <c:v>305.99</c:v>
                </c:pt>
                <c:pt idx="7">
                  <c:v>363.33</c:v>
                </c:pt>
                <c:pt idx="8">
                  <c:v>415.83</c:v>
                </c:pt>
                <c:pt idx="9">
                  <c:v>470.99</c:v>
                </c:pt>
              </c:numCache>
            </c:numRef>
          </c:val>
          <c:smooth val="0"/>
        </c:ser>
        <c:dLbls>
          <c:showLegendKey val="0"/>
          <c:showVal val="0"/>
          <c:showCatName val="0"/>
          <c:showSerName val="0"/>
          <c:showPercent val="0"/>
          <c:showBubbleSize val="0"/>
        </c:dLbls>
        <c:marker val="1"/>
        <c:smooth val="0"/>
        <c:axId val="144054272"/>
        <c:axId val="75863680"/>
      </c:lineChart>
      <c:catAx>
        <c:axId val="144054272"/>
        <c:scaling>
          <c:orientation val="minMax"/>
        </c:scaling>
        <c:delete val="0"/>
        <c:axPos val="b"/>
        <c:numFmt formatCode="General" sourceLinked="1"/>
        <c:majorTickMark val="out"/>
        <c:minorTickMark val="none"/>
        <c:tickLblPos val="nextTo"/>
        <c:txPr>
          <a:bodyPr/>
          <a:lstStyle/>
          <a:p>
            <a:pPr>
              <a:defRPr sz="2400">
                <a:latin typeface="+mn-lt"/>
              </a:defRPr>
            </a:pPr>
            <a:endParaRPr lang="en-US"/>
          </a:p>
        </c:txPr>
        <c:crossAx val="75863680"/>
        <c:crosses val="autoZero"/>
        <c:auto val="1"/>
        <c:lblAlgn val="ctr"/>
        <c:lblOffset val="100"/>
        <c:noMultiLvlLbl val="0"/>
      </c:catAx>
      <c:valAx>
        <c:axId val="75863680"/>
        <c:scaling>
          <c:orientation val="minMax"/>
        </c:scaling>
        <c:delete val="0"/>
        <c:axPos val="l"/>
        <c:majorGridlines/>
        <c:title>
          <c:tx>
            <c:rich>
              <a:bodyPr rot="-5400000" vert="horz"/>
              <a:lstStyle/>
              <a:p>
                <a:pPr>
                  <a:defRPr sz="2400"/>
                </a:pPr>
                <a:r>
                  <a:rPr lang="en-US" altLang="en-US" sz="2400"/>
                  <a:t>Time (s)</a:t>
                </a:r>
              </a:p>
            </c:rich>
          </c:tx>
          <c:layout/>
          <c:overlay val="0"/>
        </c:title>
        <c:numFmt formatCode="General" sourceLinked="1"/>
        <c:majorTickMark val="out"/>
        <c:minorTickMark val="none"/>
        <c:tickLblPos val="nextTo"/>
        <c:txPr>
          <a:bodyPr/>
          <a:lstStyle/>
          <a:p>
            <a:pPr>
              <a:defRPr sz="2400">
                <a:latin typeface="+mn-lt"/>
              </a:defRPr>
            </a:pPr>
            <a:endParaRPr lang="en-US"/>
          </a:p>
        </c:txPr>
        <c:crossAx val="144054272"/>
        <c:crosses val="autoZero"/>
        <c:crossBetween val="midCat"/>
      </c:valAx>
    </c:plotArea>
    <c:legend>
      <c:legendPos val="r"/>
      <c:layout>
        <c:manualLayout>
          <c:xMode val="edge"/>
          <c:yMode val="edge"/>
          <c:x val="7.2388294791626701E-2"/>
          <c:y val="0"/>
          <c:w val="0.8915738609596876"/>
          <c:h val="0.11957515422207728"/>
        </c:manualLayout>
      </c:layout>
      <c:overlay val="0"/>
      <c:txPr>
        <a:bodyPr/>
        <a:lstStyle/>
        <a:p>
          <a:pPr>
            <a:defRPr sz="2800">
              <a:latin typeface="+mn-lt"/>
            </a:defRPr>
          </a:pPr>
          <a:endParaRPr lang="en-US"/>
        </a:p>
      </c:txPr>
    </c:legend>
    <c:plotVisOnly val="1"/>
    <c:dispBlanksAs val="gap"/>
    <c:showDLblsOverMax val="0"/>
  </c:chart>
  <c:spPr>
    <a:noFill/>
    <a:ln>
      <a:noFill/>
    </a:ln>
  </c:sp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3837379702537184"/>
          <c:y val="8.7190420242877695E-2"/>
          <c:w val="0.78662620297462826"/>
          <c:h val="0.78045075956838483"/>
        </c:manualLayout>
      </c:layout>
      <c:lineChart>
        <c:grouping val="standard"/>
        <c:varyColors val="0"/>
        <c:ser>
          <c:idx val="0"/>
          <c:order val="0"/>
          <c:marker>
            <c:symbol val="none"/>
          </c:marker>
          <c:cat>
            <c:numRef>
              <c:f>rank_NBA_aver_log!$D$1:$W$1</c:f>
              <c:numCache>
                <c:formatCode>General</c:formatCode>
                <c:ptCount val="20"/>
                <c:pt idx="0">
                  <c:v>0.99</c:v>
                </c:pt>
                <c:pt idx="1">
                  <c:v>0.98741100000000004</c:v>
                </c:pt>
                <c:pt idx="2">
                  <c:v>0.984151</c:v>
                </c:pt>
                <c:pt idx="3">
                  <c:v>0.980047</c:v>
                </c:pt>
                <c:pt idx="4">
                  <c:v>0.974881</c:v>
                </c:pt>
                <c:pt idx="5">
                  <c:v>0.96837700000000004</c:v>
                </c:pt>
                <c:pt idx="6">
                  <c:v>0.96018899999999996</c:v>
                </c:pt>
                <c:pt idx="7">
                  <c:v>0.94988099999999998</c:v>
                </c:pt>
                <c:pt idx="8">
                  <c:v>0.93690399999999996</c:v>
                </c:pt>
                <c:pt idx="9">
                  <c:v>0.92056700000000002</c:v>
                </c:pt>
                <c:pt idx="10">
                  <c:v>0.9</c:v>
                </c:pt>
                <c:pt idx="11">
                  <c:v>0.87410699999999997</c:v>
                </c:pt>
                <c:pt idx="12">
                  <c:v>0.84151100000000001</c:v>
                </c:pt>
                <c:pt idx="13">
                  <c:v>0.80047400000000002</c:v>
                </c:pt>
                <c:pt idx="14">
                  <c:v>0.748811</c:v>
                </c:pt>
                <c:pt idx="15">
                  <c:v>0.68377200000000005</c:v>
                </c:pt>
                <c:pt idx="16">
                  <c:v>0.60189300000000001</c:v>
                </c:pt>
                <c:pt idx="17">
                  <c:v>0.49881300000000001</c:v>
                </c:pt>
                <c:pt idx="18">
                  <c:v>0.36904300000000001</c:v>
                </c:pt>
                <c:pt idx="19">
                  <c:v>0.20567199999999999</c:v>
                </c:pt>
              </c:numCache>
            </c:numRef>
          </c:cat>
          <c:val>
            <c:numRef>
              <c:f>rank_NBA_aver_log!$D$2:$W$2</c:f>
              <c:numCache>
                <c:formatCode>General</c:formatCode>
                <c:ptCount val="20"/>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numCache>
            </c:numRef>
          </c:val>
          <c:smooth val="0"/>
        </c:ser>
        <c:ser>
          <c:idx val="1"/>
          <c:order val="1"/>
          <c:marker>
            <c:symbol val="none"/>
          </c:marker>
          <c:cat>
            <c:numRef>
              <c:f>rank_NBA_aver_log!$D$1:$W$1</c:f>
              <c:numCache>
                <c:formatCode>General</c:formatCode>
                <c:ptCount val="20"/>
                <c:pt idx="0">
                  <c:v>0.99</c:v>
                </c:pt>
                <c:pt idx="1">
                  <c:v>0.98741100000000004</c:v>
                </c:pt>
                <c:pt idx="2">
                  <c:v>0.984151</c:v>
                </c:pt>
                <c:pt idx="3">
                  <c:v>0.980047</c:v>
                </c:pt>
                <c:pt idx="4">
                  <c:v>0.974881</c:v>
                </c:pt>
                <c:pt idx="5">
                  <c:v>0.96837700000000004</c:v>
                </c:pt>
                <c:pt idx="6">
                  <c:v>0.96018899999999996</c:v>
                </c:pt>
                <c:pt idx="7">
                  <c:v>0.94988099999999998</c:v>
                </c:pt>
                <c:pt idx="8">
                  <c:v>0.93690399999999996</c:v>
                </c:pt>
                <c:pt idx="9">
                  <c:v>0.92056700000000002</c:v>
                </c:pt>
                <c:pt idx="10">
                  <c:v>0.9</c:v>
                </c:pt>
                <c:pt idx="11">
                  <c:v>0.87410699999999997</c:v>
                </c:pt>
                <c:pt idx="12">
                  <c:v>0.84151100000000001</c:v>
                </c:pt>
                <c:pt idx="13">
                  <c:v>0.80047400000000002</c:v>
                </c:pt>
                <c:pt idx="14">
                  <c:v>0.748811</c:v>
                </c:pt>
                <c:pt idx="15">
                  <c:v>0.68377200000000005</c:v>
                </c:pt>
                <c:pt idx="16">
                  <c:v>0.60189300000000001</c:v>
                </c:pt>
                <c:pt idx="17">
                  <c:v>0.49881300000000001</c:v>
                </c:pt>
                <c:pt idx="18">
                  <c:v>0.36904300000000001</c:v>
                </c:pt>
                <c:pt idx="19">
                  <c:v>0.20567199999999999</c:v>
                </c:pt>
              </c:numCache>
            </c:numRef>
          </c:cat>
          <c:val>
            <c:numRef>
              <c:f>rank_NBA_aver_log!$D$3:$W$3</c:f>
              <c:numCache>
                <c:formatCode>General</c:formatCode>
                <c:ptCount val="20"/>
                <c:pt idx="0">
                  <c:v>2</c:v>
                </c:pt>
                <c:pt idx="1">
                  <c:v>2</c:v>
                </c:pt>
                <c:pt idx="2">
                  <c:v>2</c:v>
                </c:pt>
                <c:pt idx="3">
                  <c:v>2</c:v>
                </c:pt>
                <c:pt idx="4">
                  <c:v>2</c:v>
                </c:pt>
                <c:pt idx="5">
                  <c:v>2</c:v>
                </c:pt>
                <c:pt idx="6">
                  <c:v>2</c:v>
                </c:pt>
                <c:pt idx="7">
                  <c:v>2</c:v>
                </c:pt>
                <c:pt idx="8">
                  <c:v>2</c:v>
                </c:pt>
                <c:pt idx="9">
                  <c:v>2</c:v>
                </c:pt>
                <c:pt idx="10">
                  <c:v>2</c:v>
                </c:pt>
                <c:pt idx="11">
                  <c:v>2</c:v>
                </c:pt>
                <c:pt idx="12">
                  <c:v>3</c:v>
                </c:pt>
                <c:pt idx="13">
                  <c:v>4</c:v>
                </c:pt>
                <c:pt idx="14">
                  <c:v>4</c:v>
                </c:pt>
                <c:pt idx="15">
                  <c:v>4</c:v>
                </c:pt>
                <c:pt idx="16">
                  <c:v>4</c:v>
                </c:pt>
                <c:pt idx="17">
                  <c:v>4</c:v>
                </c:pt>
                <c:pt idx="18">
                  <c:v>4</c:v>
                </c:pt>
                <c:pt idx="19">
                  <c:v>4</c:v>
                </c:pt>
              </c:numCache>
            </c:numRef>
          </c:val>
          <c:smooth val="0"/>
        </c:ser>
        <c:ser>
          <c:idx val="2"/>
          <c:order val="2"/>
          <c:marker>
            <c:symbol val="none"/>
          </c:marker>
          <c:cat>
            <c:numRef>
              <c:f>rank_NBA_aver_log!$D$1:$W$1</c:f>
              <c:numCache>
                <c:formatCode>General</c:formatCode>
                <c:ptCount val="20"/>
                <c:pt idx="0">
                  <c:v>0.99</c:v>
                </c:pt>
                <c:pt idx="1">
                  <c:v>0.98741100000000004</c:v>
                </c:pt>
                <c:pt idx="2">
                  <c:v>0.984151</c:v>
                </c:pt>
                <c:pt idx="3">
                  <c:v>0.980047</c:v>
                </c:pt>
                <c:pt idx="4">
                  <c:v>0.974881</c:v>
                </c:pt>
                <c:pt idx="5">
                  <c:v>0.96837700000000004</c:v>
                </c:pt>
                <c:pt idx="6">
                  <c:v>0.96018899999999996</c:v>
                </c:pt>
                <c:pt idx="7">
                  <c:v>0.94988099999999998</c:v>
                </c:pt>
                <c:pt idx="8">
                  <c:v>0.93690399999999996</c:v>
                </c:pt>
                <c:pt idx="9">
                  <c:v>0.92056700000000002</c:v>
                </c:pt>
                <c:pt idx="10">
                  <c:v>0.9</c:v>
                </c:pt>
                <c:pt idx="11">
                  <c:v>0.87410699999999997</c:v>
                </c:pt>
                <c:pt idx="12">
                  <c:v>0.84151100000000001</c:v>
                </c:pt>
                <c:pt idx="13">
                  <c:v>0.80047400000000002</c:v>
                </c:pt>
                <c:pt idx="14">
                  <c:v>0.748811</c:v>
                </c:pt>
                <c:pt idx="15">
                  <c:v>0.68377200000000005</c:v>
                </c:pt>
                <c:pt idx="16">
                  <c:v>0.60189300000000001</c:v>
                </c:pt>
                <c:pt idx="17">
                  <c:v>0.49881300000000001</c:v>
                </c:pt>
                <c:pt idx="18">
                  <c:v>0.36904300000000001</c:v>
                </c:pt>
                <c:pt idx="19">
                  <c:v>0.20567199999999999</c:v>
                </c:pt>
              </c:numCache>
            </c:numRef>
          </c:cat>
          <c:val>
            <c:numRef>
              <c:f>rank_NBA_aver_log!$D$4:$W$4</c:f>
              <c:numCache>
                <c:formatCode>General</c:formatCode>
                <c:ptCount val="20"/>
                <c:pt idx="0">
                  <c:v>8</c:v>
                </c:pt>
                <c:pt idx="1">
                  <c:v>8</c:v>
                </c:pt>
                <c:pt idx="2">
                  <c:v>8</c:v>
                </c:pt>
                <c:pt idx="3">
                  <c:v>8</c:v>
                </c:pt>
                <c:pt idx="4">
                  <c:v>8</c:v>
                </c:pt>
                <c:pt idx="5">
                  <c:v>7</c:v>
                </c:pt>
                <c:pt idx="6">
                  <c:v>6</c:v>
                </c:pt>
                <c:pt idx="7">
                  <c:v>5</c:v>
                </c:pt>
                <c:pt idx="8">
                  <c:v>4</c:v>
                </c:pt>
                <c:pt idx="9">
                  <c:v>4</c:v>
                </c:pt>
                <c:pt idx="10">
                  <c:v>3</c:v>
                </c:pt>
                <c:pt idx="11">
                  <c:v>3</c:v>
                </c:pt>
                <c:pt idx="12">
                  <c:v>2</c:v>
                </c:pt>
                <c:pt idx="13">
                  <c:v>2</c:v>
                </c:pt>
                <c:pt idx="14">
                  <c:v>2</c:v>
                </c:pt>
                <c:pt idx="15">
                  <c:v>2</c:v>
                </c:pt>
                <c:pt idx="16">
                  <c:v>2</c:v>
                </c:pt>
                <c:pt idx="17">
                  <c:v>2</c:v>
                </c:pt>
                <c:pt idx="18">
                  <c:v>2</c:v>
                </c:pt>
                <c:pt idx="19">
                  <c:v>2</c:v>
                </c:pt>
              </c:numCache>
            </c:numRef>
          </c:val>
          <c:smooth val="0"/>
        </c:ser>
        <c:ser>
          <c:idx val="3"/>
          <c:order val="3"/>
          <c:spPr>
            <a:ln w="127000">
              <a:solidFill>
                <a:srgbClr val="C00000"/>
              </a:solidFill>
            </a:ln>
          </c:spPr>
          <c:marker>
            <c:symbol val="none"/>
          </c:marker>
          <c:cat>
            <c:numRef>
              <c:f>rank_NBA_aver_log!$D$1:$W$1</c:f>
              <c:numCache>
                <c:formatCode>General</c:formatCode>
                <c:ptCount val="20"/>
                <c:pt idx="0">
                  <c:v>0.99</c:v>
                </c:pt>
                <c:pt idx="1">
                  <c:v>0.98741100000000004</c:v>
                </c:pt>
                <c:pt idx="2">
                  <c:v>0.984151</c:v>
                </c:pt>
                <c:pt idx="3">
                  <c:v>0.980047</c:v>
                </c:pt>
                <c:pt idx="4">
                  <c:v>0.974881</c:v>
                </c:pt>
                <c:pt idx="5">
                  <c:v>0.96837700000000004</c:v>
                </c:pt>
                <c:pt idx="6">
                  <c:v>0.96018899999999996</c:v>
                </c:pt>
                <c:pt idx="7">
                  <c:v>0.94988099999999998</c:v>
                </c:pt>
                <c:pt idx="8">
                  <c:v>0.93690399999999996</c:v>
                </c:pt>
                <c:pt idx="9">
                  <c:v>0.92056700000000002</c:v>
                </c:pt>
                <c:pt idx="10">
                  <c:v>0.9</c:v>
                </c:pt>
                <c:pt idx="11">
                  <c:v>0.87410699999999997</c:v>
                </c:pt>
                <c:pt idx="12">
                  <c:v>0.84151100000000001</c:v>
                </c:pt>
                <c:pt idx="13">
                  <c:v>0.80047400000000002</c:v>
                </c:pt>
                <c:pt idx="14">
                  <c:v>0.748811</c:v>
                </c:pt>
                <c:pt idx="15">
                  <c:v>0.68377200000000005</c:v>
                </c:pt>
                <c:pt idx="16">
                  <c:v>0.60189300000000001</c:v>
                </c:pt>
                <c:pt idx="17">
                  <c:v>0.49881300000000001</c:v>
                </c:pt>
                <c:pt idx="18">
                  <c:v>0.36904300000000001</c:v>
                </c:pt>
                <c:pt idx="19">
                  <c:v>0.20567199999999999</c:v>
                </c:pt>
              </c:numCache>
            </c:numRef>
          </c:cat>
          <c:val>
            <c:numRef>
              <c:f>rank_NBA_aver_log!$D$5:$W$5</c:f>
              <c:numCache>
                <c:formatCode>General</c:formatCode>
                <c:ptCount val="20"/>
                <c:pt idx="0">
                  <c:v>5</c:v>
                </c:pt>
                <c:pt idx="1">
                  <c:v>4</c:v>
                </c:pt>
                <c:pt idx="2">
                  <c:v>4</c:v>
                </c:pt>
                <c:pt idx="3">
                  <c:v>4</c:v>
                </c:pt>
                <c:pt idx="4">
                  <c:v>3</c:v>
                </c:pt>
                <c:pt idx="5">
                  <c:v>3</c:v>
                </c:pt>
                <c:pt idx="6">
                  <c:v>3</c:v>
                </c:pt>
                <c:pt idx="7">
                  <c:v>3</c:v>
                </c:pt>
                <c:pt idx="8">
                  <c:v>3</c:v>
                </c:pt>
                <c:pt idx="9">
                  <c:v>3</c:v>
                </c:pt>
                <c:pt idx="10">
                  <c:v>4</c:v>
                </c:pt>
                <c:pt idx="11">
                  <c:v>5</c:v>
                </c:pt>
                <c:pt idx="12">
                  <c:v>5</c:v>
                </c:pt>
                <c:pt idx="13">
                  <c:v>5</c:v>
                </c:pt>
                <c:pt idx="14">
                  <c:v>5</c:v>
                </c:pt>
                <c:pt idx="15">
                  <c:v>5</c:v>
                </c:pt>
                <c:pt idx="16">
                  <c:v>5</c:v>
                </c:pt>
                <c:pt idx="17">
                  <c:v>5</c:v>
                </c:pt>
                <c:pt idx="18">
                  <c:v>5</c:v>
                </c:pt>
                <c:pt idx="19">
                  <c:v>5</c:v>
                </c:pt>
              </c:numCache>
            </c:numRef>
          </c:val>
          <c:smooth val="0"/>
        </c:ser>
        <c:ser>
          <c:idx val="4"/>
          <c:order val="4"/>
          <c:marker>
            <c:symbol val="none"/>
          </c:marker>
          <c:cat>
            <c:numRef>
              <c:f>rank_NBA_aver_log!$D$1:$W$1</c:f>
              <c:numCache>
                <c:formatCode>General</c:formatCode>
                <c:ptCount val="20"/>
                <c:pt idx="0">
                  <c:v>0.99</c:v>
                </c:pt>
                <c:pt idx="1">
                  <c:v>0.98741100000000004</c:v>
                </c:pt>
                <c:pt idx="2">
                  <c:v>0.984151</c:v>
                </c:pt>
                <c:pt idx="3">
                  <c:v>0.980047</c:v>
                </c:pt>
                <c:pt idx="4">
                  <c:v>0.974881</c:v>
                </c:pt>
                <c:pt idx="5">
                  <c:v>0.96837700000000004</c:v>
                </c:pt>
                <c:pt idx="6">
                  <c:v>0.96018899999999996</c:v>
                </c:pt>
                <c:pt idx="7">
                  <c:v>0.94988099999999998</c:v>
                </c:pt>
                <c:pt idx="8">
                  <c:v>0.93690399999999996</c:v>
                </c:pt>
                <c:pt idx="9">
                  <c:v>0.92056700000000002</c:v>
                </c:pt>
                <c:pt idx="10">
                  <c:v>0.9</c:v>
                </c:pt>
                <c:pt idx="11">
                  <c:v>0.87410699999999997</c:v>
                </c:pt>
                <c:pt idx="12">
                  <c:v>0.84151100000000001</c:v>
                </c:pt>
                <c:pt idx="13">
                  <c:v>0.80047400000000002</c:v>
                </c:pt>
                <c:pt idx="14">
                  <c:v>0.748811</c:v>
                </c:pt>
                <c:pt idx="15">
                  <c:v>0.68377200000000005</c:v>
                </c:pt>
                <c:pt idx="16">
                  <c:v>0.60189300000000001</c:v>
                </c:pt>
                <c:pt idx="17">
                  <c:v>0.49881300000000001</c:v>
                </c:pt>
                <c:pt idx="18">
                  <c:v>0.36904300000000001</c:v>
                </c:pt>
                <c:pt idx="19">
                  <c:v>0.20567199999999999</c:v>
                </c:pt>
              </c:numCache>
            </c:numRef>
          </c:cat>
          <c:val>
            <c:numRef>
              <c:f>rank_NBA_aver_log!$D$6:$W$6</c:f>
              <c:numCache>
                <c:formatCode>General</c:formatCode>
                <c:ptCount val="20"/>
                <c:pt idx="0">
                  <c:v>9</c:v>
                </c:pt>
                <c:pt idx="1">
                  <c:v>9</c:v>
                </c:pt>
                <c:pt idx="2">
                  <c:v>9</c:v>
                </c:pt>
                <c:pt idx="3">
                  <c:v>9</c:v>
                </c:pt>
                <c:pt idx="4">
                  <c:v>9</c:v>
                </c:pt>
                <c:pt idx="5">
                  <c:v>9</c:v>
                </c:pt>
                <c:pt idx="6">
                  <c:v>8</c:v>
                </c:pt>
                <c:pt idx="7">
                  <c:v>7</c:v>
                </c:pt>
                <c:pt idx="8">
                  <c:v>6</c:v>
                </c:pt>
                <c:pt idx="9">
                  <c:v>5</c:v>
                </c:pt>
                <c:pt idx="10">
                  <c:v>5</c:v>
                </c:pt>
                <c:pt idx="11">
                  <c:v>4</c:v>
                </c:pt>
                <c:pt idx="12">
                  <c:v>4</c:v>
                </c:pt>
                <c:pt idx="13">
                  <c:v>3</c:v>
                </c:pt>
                <c:pt idx="14">
                  <c:v>3</c:v>
                </c:pt>
                <c:pt idx="15">
                  <c:v>3</c:v>
                </c:pt>
                <c:pt idx="16">
                  <c:v>3</c:v>
                </c:pt>
                <c:pt idx="17">
                  <c:v>3</c:v>
                </c:pt>
                <c:pt idx="18">
                  <c:v>3</c:v>
                </c:pt>
                <c:pt idx="19">
                  <c:v>3</c:v>
                </c:pt>
              </c:numCache>
            </c:numRef>
          </c:val>
          <c:smooth val="0"/>
        </c:ser>
        <c:ser>
          <c:idx val="5"/>
          <c:order val="5"/>
          <c:marker>
            <c:symbol val="none"/>
          </c:marker>
          <c:cat>
            <c:numRef>
              <c:f>rank_NBA_aver_log!$D$1:$W$1</c:f>
              <c:numCache>
                <c:formatCode>General</c:formatCode>
                <c:ptCount val="20"/>
                <c:pt idx="0">
                  <c:v>0.99</c:v>
                </c:pt>
                <c:pt idx="1">
                  <c:v>0.98741100000000004</c:v>
                </c:pt>
                <c:pt idx="2">
                  <c:v>0.984151</c:v>
                </c:pt>
                <c:pt idx="3">
                  <c:v>0.980047</c:v>
                </c:pt>
                <c:pt idx="4">
                  <c:v>0.974881</c:v>
                </c:pt>
                <c:pt idx="5">
                  <c:v>0.96837700000000004</c:v>
                </c:pt>
                <c:pt idx="6">
                  <c:v>0.96018899999999996</c:v>
                </c:pt>
                <c:pt idx="7">
                  <c:v>0.94988099999999998</c:v>
                </c:pt>
                <c:pt idx="8">
                  <c:v>0.93690399999999996</c:v>
                </c:pt>
                <c:pt idx="9">
                  <c:v>0.92056700000000002</c:v>
                </c:pt>
                <c:pt idx="10">
                  <c:v>0.9</c:v>
                </c:pt>
                <c:pt idx="11">
                  <c:v>0.87410699999999997</c:v>
                </c:pt>
                <c:pt idx="12">
                  <c:v>0.84151100000000001</c:v>
                </c:pt>
                <c:pt idx="13">
                  <c:v>0.80047400000000002</c:v>
                </c:pt>
                <c:pt idx="14">
                  <c:v>0.748811</c:v>
                </c:pt>
                <c:pt idx="15">
                  <c:v>0.68377200000000005</c:v>
                </c:pt>
                <c:pt idx="16">
                  <c:v>0.60189300000000001</c:v>
                </c:pt>
                <c:pt idx="17">
                  <c:v>0.49881300000000001</c:v>
                </c:pt>
                <c:pt idx="18">
                  <c:v>0.36904300000000001</c:v>
                </c:pt>
                <c:pt idx="19">
                  <c:v>0.20567199999999999</c:v>
                </c:pt>
              </c:numCache>
            </c:numRef>
          </c:cat>
          <c:val>
            <c:numRef>
              <c:f>rank_NBA_aver_log!$D$7:$W$7</c:f>
              <c:numCache>
                <c:formatCode>General</c:formatCode>
                <c:ptCount val="20"/>
                <c:pt idx="0">
                  <c:v>10</c:v>
                </c:pt>
                <c:pt idx="1">
                  <c:v>10</c:v>
                </c:pt>
                <c:pt idx="2">
                  <c:v>10</c:v>
                </c:pt>
                <c:pt idx="3">
                  <c:v>10</c:v>
                </c:pt>
                <c:pt idx="4">
                  <c:v>10</c:v>
                </c:pt>
                <c:pt idx="5">
                  <c:v>10</c:v>
                </c:pt>
                <c:pt idx="6">
                  <c:v>9</c:v>
                </c:pt>
                <c:pt idx="7">
                  <c:v>9</c:v>
                </c:pt>
                <c:pt idx="8">
                  <c:v>8</c:v>
                </c:pt>
                <c:pt idx="9">
                  <c:v>7</c:v>
                </c:pt>
                <c:pt idx="10">
                  <c:v>6</c:v>
                </c:pt>
                <c:pt idx="11">
                  <c:v>6</c:v>
                </c:pt>
                <c:pt idx="12">
                  <c:v>6</c:v>
                </c:pt>
                <c:pt idx="13">
                  <c:v>6</c:v>
                </c:pt>
                <c:pt idx="14">
                  <c:v>6</c:v>
                </c:pt>
                <c:pt idx="15">
                  <c:v>6</c:v>
                </c:pt>
                <c:pt idx="16">
                  <c:v>6</c:v>
                </c:pt>
                <c:pt idx="17">
                  <c:v>6</c:v>
                </c:pt>
                <c:pt idx="18">
                  <c:v>6</c:v>
                </c:pt>
                <c:pt idx="19">
                  <c:v>6</c:v>
                </c:pt>
              </c:numCache>
            </c:numRef>
          </c:val>
          <c:smooth val="0"/>
        </c:ser>
        <c:ser>
          <c:idx val="6"/>
          <c:order val="6"/>
          <c:marker>
            <c:symbol val="none"/>
          </c:marker>
          <c:cat>
            <c:numRef>
              <c:f>rank_NBA_aver_log!$D$1:$W$1</c:f>
              <c:numCache>
                <c:formatCode>General</c:formatCode>
                <c:ptCount val="20"/>
                <c:pt idx="0">
                  <c:v>0.99</c:v>
                </c:pt>
                <c:pt idx="1">
                  <c:v>0.98741100000000004</c:v>
                </c:pt>
                <c:pt idx="2">
                  <c:v>0.984151</c:v>
                </c:pt>
                <c:pt idx="3">
                  <c:v>0.980047</c:v>
                </c:pt>
                <c:pt idx="4">
                  <c:v>0.974881</c:v>
                </c:pt>
                <c:pt idx="5">
                  <c:v>0.96837700000000004</c:v>
                </c:pt>
                <c:pt idx="6">
                  <c:v>0.96018899999999996</c:v>
                </c:pt>
                <c:pt idx="7">
                  <c:v>0.94988099999999998</c:v>
                </c:pt>
                <c:pt idx="8">
                  <c:v>0.93690399999999996</c:v>
                </c:pt>
                <c:pt idx="9">
                  <c:v>0.92056700000000002</c:v>
                </c:pt>
                <c:pt idx="10">
                  <c:v>0.9</c:v>
                </c:pt>
                <c:pt idx="11">
                  <c:v>0.87410699999999997</c:v>
                </c:pt>
                <c:pt idx="12">
                  <c:v>0.84151100000000001</c:v>
                </c:pt>
                <c:pt idx="13">
                  <c:v>0.80047400000000002</c:v>
                </c:pt>
                <c:pt idx="14">
                  <c:v>0.748811</c:v>
                </c:pt>
                <c:pt idx="15">
                  <c:v>0.68377200000000005</c:v>
                </c:pt>
                <c:pt idx="16">
                  <c:v>0.60189300000000001</c:v>
                </c:pt>
                <c:pt idx="17">
                  <c:v>0.49881300000000001</c:v>
                </c:pt>
                <c:pt idx="18">
                  <c:v>0.36904300000000001</c:v>
                </c:pt>
                <c:pt idx="19">
                  <c:v>0.20567199999999999</c:v>
                </c:pt>
              </c:numCache>
            </c:numRef>
          </c:cat>
          <c:val>
            <c:numRef>
              <c:f>rank_NBA_aver_log!$D$8:$W$8</c:f>
              <c:numCache>
                <c:formatCode>General</c:formatCode>
                <c:ptCount val="20"/>
                <c:pt idx="0">
                  <c:v>3</c:v>
                </c:pt>
                <c:pt idx="1">
                  <c:v>3</c:v>
                </c:pt>
                <c:pt idx="2">
                  <c:v>3</c:v>
                </c:pt>
                <c:pt idx="3">
                  <c:v>3</c:v>
                </c:pt>
                <c:pt idx="4">
                  <c:v>4</c:v>
                </c:pt>
                <c:pt idx="5">
                  <c:v>4</c:v>
                </c:pt>
                <c:pt idx="6">
                  <c:v>4</c:v>
                </c:pt>
                <c:pt idx="7">
                  <c:v>4</c:v>
                </c:pt>
                <c:pt idx="8">
                  <c:v>5</c:v>
                </c:pt>
                <c:pt idx="9">
                  <c:v>6</c:v>
                </c:pt>
                <c:pt idx="10">
                  <c:v>7</c:v>
                </c:pt>
                <c:pt idx="11">
                  <c:v>7</c:v>
                </c:pt>
                <c:pt idx="12">
                  <c:v>9</c:v>
                </c:pt>
                <c:pt idx="13">
                  <c:v>10</c:v>
                </c:pt>
                <c:pt idx="14">
                  <c:v>12</c:v>
                </c:pt>
                <c:pt idx="15">
                  <c:v>13</c:v>
                </c:pt>
                <c:pt idx="16">
                  <c:v>13</c:v>
                </c:pt>
                <c:pt idx="17">
                  <c:v>13</c:v>
                </c:pt>
                <c:pt idx="18">
                  <c:v>13</c:v>
                </c:pt>
                <c:pt idx="19">
                  <c:v>13</c:v>
                </c:pt>
              </c:numCache>
            </c:numRef>
          </c:val>
          <c:smooth val="0"/>
        </c:ser>
        <c:ser>
          <c:idx val="7"/>
          <c:order val="7"/>
          <c:marker>
            <c:symbol val="none"/>
          </c:marker>
          <c:cat>
            <c:numRef>
              <c:f>rank_NBA_aver_log!$D$1:$W$1</c:f>
              <c:numCache>
                <c:formatCode>General</c:formatCode>
                <c:ptCount val="20"/>
                <c:pt idx="0">
                  <c:v>0.99</c:v>
                </c:pt>
                <c:pt idx="1">
                  <c:v>0.98741100000000004</c:v>
                </c:pt>
                <c:pt idx="2">
                  <c:v>0.984151</c:v>
                </c:pt>
                <c:pt idx="3">
                  <c:v>0.980047</c:v>
                </c:pt>
                <c:pt idx="4">
                  <c:v>0.974881</c:v>
                </c:pt>
                <c:pt idx="5">
                  <c:v>0.96837700000000004</c:v>
                </c:pt>
                <c:pt idx="6">
                  <c:v>0.96018899999999996</c:v>
                </c:pt>
                <c:pt idx="7">
                  <c:v>0.94988099999999998</c:v>
                </c:pt>
                <c:pt idx="8">
                  <c:v>0.93690399999999996</c:v>
                </c:pt>
                <c:pt idx="9">
                  <c:v>0.92056700000000002</c:v>
                </c:pt>
                <c:pt idx="10">
                  <c:v>0.9</c:v>
                </c:pt>
                <c:pt idx="11">
                  <c:v>0.87410699999999997</c:v>
                </c:pt>
                <c:pt idx="12">
                  <c:v>0.84151100000000001</c:v>
                </c:pt>
                <c:pt idx="13">
                  <c:v>0.80047400000000002</c:v>
                </c:pt>
                <c:pt idx="14">
                  <c:v>0.748811</c:v>
                </c:pt>
                <c:pt idx="15">
                  <c:v>0.68377200000000005</c:v>
                </c:pt>
                <c:pt idx="16">
                  <c:v>0.60189300000000001</c:v>
                </c:pt>
                <c:pt idx="17">
                  <c:v>0.49881300000000001</c:v>
                </c:pt>
                <c:pt idx="18">
                  <c:v>0.36904300000000001</c:v>
                </c:pt>
                <c:pt idx="19">
                  <c:v>0.20567199999999999</c:v>
                </c:pt>
              </c:numCache>
            </c:numRef>
          </c:cat>
          <c:val>
            <c:numRef>
              <c:f>rank_NBA_aver_log!$D$9:$W$9</c:f>
              <c:numCache>
                <c:formatCode>General</c:formatCode>
                <c:ptCount val="20"/>
                <c:pt idx="0">
                  <c:v>6</c:v>
                </c:pt>
                <c:pt idx="1">
                  <c:v>6</c:v>
                </c:pt>
                <c:pt idx="2">
                  <c:v>5</c:v>
                </c:pt>
                <c:pt idx="3">
                  <c:v>5</c:v>
                </c:pt>
                <c:pt idx="4">
                  <c:v>5</c:v>
                </c:pt>
                <c:pt idx="5">
                  <c:v>5</c:v>
                </c:pt>
                <c:pt idx="6">
                  <c:v>5</c:v>
                </c:pt>
                <c:pt idx="7">
                  <c:v>6</c:v>
                </c:pt>
                <c:pt idx="8">
                  <c:v>7</c:v>
                </c:pt>
                <c:pt idx="9">
                  <c:v>8</c:v>
                </c:pt>
                <c:pt idx="10">
                  <c:v>8</c:v>
                </c:pt>
                <c:pt idx="11">
                  <c:v>10</c:v>
                </c:pt>
                <c:pt idx="12">
                  <c:v>10</c:v>
                </c:pt>
                <c:pt idx="13">
                  <c:v>11</c:v>
                </c:pt>
                <c:pt idx="14">
                  <c:v>11</c:v>
                </c:pt>
                <c:pt idx="15">
                  <c:v>11</c:v>
                </c:pt>
                <c:pt idx="16">
                  <c:v>12</c:v>
                </c:pt>
                <c:pt idx="17">
                  <c:v>12</c:v>
                </c:pt>
                <c:pt idx="18">
                  <c:v>12</c:v>
                </c:pt>
                <c:pt idx="19">
                  <c:v>12</c:v>
                </c:pt>
              </c:numCache>
            </c:numRef>
          </c:val>
          <c:smooth val="0"/>
        </c:ser>
        <c:ser>
          <c:idx val="8"/>
          <c:order val="8"/>
          <c:marker>
            <c:symbol val="none"/>
          </c:marker>
          <c:cat>
            <c:numRef>
              <c:f>rank_NBA_aver_log!$D$1:$W$1</c:f>
              <c:numCache>
                <c:formatCode>General</c:formatCode>
                <c:ptCount val="20"/>
                <c:pt idx="0">
                  <c:v>0.99</c:v>
                </c:pt>
                <c:pt idx="1">
                  <c:v>0.98741100000000004</c:v>
                </c:pt>
                <c:pt idx="2">
                  <c:v>0.984151</c:v>
                </c:pt>
                <c:pt idx="3">
                  <c:v>0.980047</c:v>
                </c:pt>
                <c:pt idx="4">
                  <c:v>0.974881</c:v>
                </c:pt>
                <c:pt idx="5">
                  <c:v>0.96837700000000004</c:v>
                </c:pt>
                <c:pt idx="6">
                  <c:v>0.96018899999999996</c:v>
                </c:pt>
                <c:pt idx="7">
                  <c:v>0.94988099999999998</c:v>
                </c:pt>
                <c:pt idx="8">
                  <c:v>0.93690399999999996</c:v>
                </c:pt>
                <c:pt idx="9">
                  <c:v>0.92056700000000002</c:v>
                </c:pt>
                <c:pt idx="10">
                  <c:v>0.9</c:v>
                </c:pt>
                <c:pt idx="11">
                  <c:v>0.87410699999999997</c:v>
                </c:pt>
                <c:pt idx="12">
                  <c:v>0.84151100000000001</c:v>
                </c:pt>
                <c:pt idx="13">
                  <c:v>0.80047400000000002</c:v>
                </c:pt>
                <c:pt idx="14">
                  <c:v>0.748811</c:v>
                </c:pt>
                <c:pt idx="15">
                  <c:v>0.68377200000000005</c:v>
                </c:pt>
                <c:pt idx="16">
                  <c:v>0.60189300000000001</c:v>
                </c:pt>
                <c:pt idx="17">
                  <c:v>0.49881300000000001</c:v>
                </c:pt>
                <c:pt idx="18">
                  <c:v>0.36904300000000001</c:v>
                </c:pt>
                <c:pt idx="19">
                  <c:v>0.20567199999999999</c:v>
                </c:pt>
              </c:numCache>
            </c:numRef>
          </c:cat>
          <c:val>
            <c:numRef>
              <c:f>rank_NBA_aver_log!$D$10:$W$10</c:f>
              <c:numCache>
                <c:formatCode>General</c:formatCode>
                <c:ptCount val="20"/>
                <c:pt idx="0">
                  <c:v>7</c:v>
                </c:pt>
                <c:pt idx="1">
                  <c:v>7</c:v>
                </c:pt>
                <c:pt idx="2">
                  <c:v>7</c:v>
                </c:pt>
                <c:pt idx="3">
                  <c:v>6</c:v>
                </c:pt>
                <c:pt idx="4">
                  <c:v>6</c:v>
                </c:pt>
                <c:pt idx="5">
                  <c:v>6</c:v>
                </c:pt>
                <c:pt idx="6">
                  <c:v>7</c:v>
                </c:pt>
                <c:pt idx="7">
                  <c:v>8</c:v>
                </c:pt>
                <c:pt idx="8">
                  <c:v>9</c:v>
                </c:pt>
                <c:pt idx="9">
                  <c:v>9</c:v>
                </c:pt>
                <c:pt idx="10">
                  <c:v>9</c:v>
                </c:pt>
                <c:pt idx="11">
                  <c:v>8</c:v>
                </c:pt>
                <c:pt idx="12">
                  <c:v>7</c:v>
                </c:pt>
                <c:pt idx="13">
                  <c:v>8</c:v>
                </c:pt>
                <c:pt idx="14">
                  <c:v>7</c:v>
                </c:pt>
                <c:pt idx="15">
                  <c:v>7</c:v>
                </c:pt>
                <c:pt idx="16">
                  <c:v>7</c:v>
                </c:pt>
                <c:pt idx="17">
                  <c:v>7</c:v>
                </c:pt>
                <c:pt idx="18">
                  <c:v>7</c:v>
                </c:pt>
                <c:pt idx="19">
                  <c:v>7</c:v>
                </c:pt>
              </c:numCache>
            </c:numRef>
          </c:val>
          <c:smooth val="0"/>
        </c:ser>
        <c:ser>
          <c:idx val="9"/>
          <c:order val="9"/>
          <c:marker>
            <c:symbol val="none"/>
          </c:marker>
          <c:cat>
            <c:numRef>
              <c:f>rank_NBA_aver_log!$D$1:$W$1</c:f>
              <c:numCache>
                <c:formatCode>General</c:formatCode>
                <c:ptCount val="20"/>
                <c:pt idx="0">
                  <c:v>0.99</c:v>
                </c:pt>
                <c:pt idx="1">
                  <c:v>0.98741100000000004</c:v>
                </c:pt>
                <c:pt idx="2">
                  <c:v>0.984151</c:v>
                </c:pt>
                <c:pt idx="3">
                  <c:v>0.980047</c:v>
                </c:pt>
                <c:pt idx="4">
                  <c:v>0.974881</c:v>
                </c:pt>
                <c:pt idx="5">
                  <c:v>0.96837700000000004</c:v>
                </c:pt>
                <c:pt idx="6">
                  <c:v>0.96018899999999996</c:v>
                </c:pt>
                <c:pt idx="7">
                  <c:v>0.94988099999999998</c:v>
                </c:pt>
                <c:pt idx="8">
                  <c:v>0.93690399999999996</c:v>
                </c:pt>
                <c:pt idx="9">
                  <c:v>0.92056700000000002</c:v>
                </c:pt>
                <c:pt idx="10">
                  <c:v>0.9</c:v>
                </c:pt>
                <c:pt idx="11">
                  <c:v>0.87410699999999997</c:v>
                </c:pt>
                <c:pt idx="12">
                  <c:v>0.84151100000000001</c:v>
                </c:pt>
                <c:pt idx="13">
                  <c:v>0.80047400000000002</c:v>
                </c:pt>
                <c:pt idx="14">
                  <c:v>0.748811</c:v>
                </c:pt>
                <c:pt idx="15">
                  <c:v>0.68377200000000005</c:v>
                </c:pt>
                <c:pt idx="16">
                  <c:v>0.60189300000000001</c:v>
                </c:pt>
                <c:pt idx="17">
                  <c:v>0.49881300000000001</c:v>
                </c:pt>
                <c:pt idx="18">
                  <c:v>0.36904300000000001</c:v>
                </c:pt>
                <c:pt idx="19">
                  <c:v>0.20567199999999999</c:v>
                </c:pt>
              </c:numCache>
            </c:numRef>
          </c:cat>
          <c:val>
            <c:numRef>
              <c:f>rank_NBA_aver_log!$D$11:$W$11</c:f>
              <c:numCache>
                <c:formatCode>General</c:formatCode>
                <c:ptCount val="20"/>
                <c:pt idx="0">
                  <c:v>22</c:v>
                </c:pt>
                <c:pt idx="1">
                  <c:v>19</c:v>
                </c:pt>
                <c:pt idx="2">
                  <c:v>16</c:v>
                </c:pt>
                <c:pt idx="3">
                  <c:v>14</c:v>
                </c:pt>
                <c:pt idx="4">
                  <c:v>12</c:v>
                </c:pt>
                <c:pt idx="5">
                  <c:v>11</c:v>
                </c:pt>
                <c:pt idx="6">
                  <c:v>11</c:v>
                </c:pt>
                <c:pt idx="7">
                  <c:v>11</c:v>
                </c:pt>
                <c:pt idx="8">
                  <c:v>10</c:v>
                </c:pt>
                <c:pt idx="9">
                  <c:v>10</c:v>
                </c:pt>
                <c:pt idx="10">
                  <c:v>10</c:v>
                </c:pt>
                <c:pt idx="11">
                  <c:v>9</c:v>
                </c:pt>
                <c:pt idx="12">
                  <c:v>8</c:v>
                </c:pt>
                <c:pt idx="13">
                  <c:v>7</c:v>
                </c:pt>
                <c:pt idx="14">
                  <c:v>8</c:v>
                </c:pt>
                <c:pt idx="15">
                  <c:v>8</c:v>
                </c:pt>
                <c:pt idx="16">
                  <c:v>8</c:v>
                </c:pt>
                <c:pt idx="17">
                  <c:v>9</c:v>
                </c:pt>
                <c:pt idx="18">
                  <c:v>9</c:v>
                </c:pt>
                <c:pt idx="19">
                  <c:v>9</c:v>
                </c:pt>
              </c:numCache>
            </c:numRef>
          </c:val>
          <c:smooth val="0"/>
        </c:ser>
        <c:ser>
          <c:idx val="10"/>
          <c:order val="10"/>
          <c:marker>
            <c:symbol val="none"/>
          </c:marker>
          <c:cat>
            <c:numRef>
              <c:f>rank_NBA_aver_log!$D$1:$W$1</c:f>
              <c:numCache>
                <c:formatCode>General</c:formatCode>
                <c:ptCount val="20"/>
                <c:pt idx="0">
                  <c:v>0.99</c:v>
                </c:pt>
                <c:pt idx="1">
                  <c:v>0.98741100000000004</c:v>
                </c:pt>
                <c:pt idx="2">
                  <c:v>0.984151</c:v>
                </c:pt>
                <c:pt idx="3">
                  <c:v>0.980047</c:v>
                </c:pt>
                <c:pt idx="4">
                  <c:v>0.974881</c:v>
                </c:pt>
                <c:pt idx="5">
                  <c:v>0.96837700000000004</c:v>
                </c:pt>
                <c:pt idx="6">
                  <c:v>0.96018899999999996</c:v>
                </c:pt>
                <c:pt idx="7">
                  <c:v>0.94988099999999998</c:v>
                </c:pt>
                <c:pt idx="8">
                  <c:v>0.93690399999999996</c:v>
                </c:pt>
                <c:pt idx="9">
                  <c:v>0.92056700000000002</c:v>
                </c:pt>
                <c:pt idx="10">
                  <c:v>0.9</c:v>
                </c:pt>
                <c:pt idx="11">
                  <c:v>0.87410699999999997</c:v>
                </c:pt>
                <c:pt idx="12">
                  <c:v>0.84151100000000001</c:v>
                </c:pt>
                <c:pt idx="13">
                  <c:v>0.80047400000000002</c:v>
                </c:pt>
                <c:pt idx="14">
                  <c:v>0.748811</c:v>
                </c:pt>
                <c:pt idx="15">
                  <c:v>0.68377200000000005</c:v>
                </c:pt>
                <c:pt idx="16">
                  <c:v>0.60189300000000001</c:v>
                </c:pt>
                <c:pt idx="17">
                  <c:v>0.49881300000000001</c:v>
                </c:pt>
                <c:pt idx="18">
                  <c:v>0.36904300000000001</c:v>
                </c:pt>
                <c:pt idx="19">
                  <c:v>0.20567199999999999</c:v>
                </c:pt>
              </c:numCache>
            </c:numRef>
          </c:cat>
          <c:val>
            <c:numRef>
              <c:f>rank_NBA_aver_log!$D$12:$W$12</c:f>
              <c:numCache>
                <c:formatCode>General</c:formatCode>
                <c:ptCount val="20"/>
                <c:pt idx="0">
                  <c:v>30</c:v>
                </c:pt>
                <c:pt idx="1">
                  <c:v>26</c:v>
                </c:pt>
                <c:pt idx="2">
                  <c:v>19</c:v>
                </c:pt>
                <c:pt idx="3">
                  <c:v>17</c:v>
                </c:pt>
                <c:pt idx="4">
                  <c:v>14</c:v>
                </c:pt>
                <c:pt idx="5">
                  <c:v>13</c:v>
                </c:pt>
                <c:pt idx="6">
                  <c:v>13</c:v>
                </c:pt>
                <c:pt idx="7">
                  <c:v>12</c:v>
                </c:pt>
                <c:pt idx="8">
                  <c:v>11</c:v>
                </c:pt>
                <c:pt idx="9">
                  <c:v>11</c:v>
                </c:pt>
                <c:pt idx="10">
                  <c:v>11</c:v>
                </c:pt>
                <c:pt idx="11">
                  <c:v>11</c:v>
                </c:pt>
                <c:pt idx="12">
                  <c:v>11</c:v>
                </c:pt>
                <c:pt idx="13">
                  <c:v>9</c:v>
                </c:pt>
                <c:pt idx="14">
                  <c:v>9</c:v>
                </c:pt>
                <c:pt idx="15">
                  <c:v>10</c:v>
                </c:pt>
                <c:pt idx="16">
                  <c:v>10</c:v>
                </c:pt>
                <c:pt idx="17">
                  <c:v>10</c:v>
                </c:pt>
                <c:pt idx="18">
                  <c:v>10</c:v>
                </c:pt>
                <c:pt idx="19">
                  <c:v>10</c:v>
                </c:pt>
              </c:numCache>
            </c:numRef>
          </c:val>
          <c:smooth val="0"/>
        </c:ser>
        <c:ser>
          <c:idx val="11"/>
          <c:order val="11"/>
          <c:marker>
            <c:symbol val="none"/>
          </c:marker>
          <c:cat>
            <c:numRef>
              <c:f>rank_NBA_aver_log!$D$1:$W$1</c:f>
              <c:numCache>
                <c:formatCode>General</c:formatCode>
                <c:ptCount val="20"/>
                <c:pt idx="0">
                  <c:v>0.99</c:v>
                </c:pt>
                <c:pt idx="1">
                  <c:v>0.98741100000000004</c:v>
                </c:pt>
                <c:pt idx="2">
                  <c:v>0.984151</c:v>
                </c:pt>
                <c:pt idx="3">
                  <c:v>0.980047</c:v>
                </c:pt>
                <c:pt idx="4">
                  <c:v>0.974881</c:v>
                </c:pt>
                <c:pt idx="5">
                  <c:v>0.96837700000000004</c:v>
                </c:pt>
                <c:pt idx="6">
                  <c:v>0.96018899999999996</c:v>
                </c:pt>
                <c:pt idx="7">
                  <c:v>0.94988099999999998</c:v>
                </c:pt>
                <c:pt idx="8">
                  <c:v>0.93690399999999996</c:v>
                </c:pt>
                <c:pt idx="9">
                  <c:v>0.92056700000000002</c:v>
                </c:pt>
                <c:pt idx="10">
                  <c:v>0.9</c:v>
                </c:pt>
                <c:pt idx="11">
                  <c:v>0.87410699999999997</c:v>
                </c:pt>
                <c:pt idx="12">
                  <c:v>0.84151100000000001</c:v>
                </c:pt>
                <c:pt idx="13">
                  <c:v>0.80047400000000002</c:v>
                </c:pt>
                <c:pt idx="14">
                  <c:v>0.748811</c:v>
                </c:pt>
                <c:pt idx="15">
                  <c:v>0.68377200000000005</c:v>
                </c:pt>
                <c:pt idx="16">
                  <c:v>0.60189300000000001</c:v>
                </c:pt>
                <c:pt idx="17">
                  <c:v>0.49881300000000001</c:v>
                </c:pt>
                <c:pt idx="18">
                  <c:v>0.36904300000000001</c:v>
                </c:pt>
                <c:pt idx="19">
                  <c:v>0.20567199999999999</c:v>
                </c:pt>
              </c:numCache>
            </c:numRef>
          </c:cat>
          <c:val>
            <c:numRef>
              <c:f>rank_NBA_aver_log!$D$13:$W$13</c:f>
              <c:numCache>
                <c:formatCode>General</c:formatCode>
                <c:ptCount val="20"/>
                <c:pt idx="0">
                  <c:v>16</c:v>
                </c:pt>
                <c:pt idx="1">
                  <c:v>15</c:v>
                </c:pt>
                <c:pt idx="2">
                  <c:v>13</c:v>
                </c:pt>
                <c:pt idx="3">
                  <c:v>12</c:v>
                </c:pt>
                <c:pt idx="4">
                  <c:v>11</c:v>
                </c:pt>
                <c:pt idx="5">
                  <c:v>12</c:v>
                </c:pt>
                <c:pt idx="6">
                  <c:v>12</c:v>
                </c:pt>
                <c:pt idx="7">
                  <c:v>13</c:v>
                </c:pt>
                <c:pt idx="8">
                  <c:v>13</c:v>
                </c:pt>
                <c:pt idx="9">
                  <c:v>12</c:v>
                </c:pt>
                <c:pt idx="10">
                  <c:v>12</c:v>
                </c:pt>
                <c:pt idx="11">
                  <c:v>12</c:v>
                </c:pt>
                <c:pt idx="12">
                  <c:v>12</c:v>
                </c:pt>
                <c:pt idx="13">
                  <c:v>13</c:v>
                </c:pt>
                <c:pt idx="14">
                  <c:v>13</c:v>
                </c:pt>
                <c:pt idx="15">
                  <c:v>12</c:v>
                </c:pt>
                <c:pt idx="16">
                  <c:v>11</c:v>
                </c:pt>
                <c:pt idx="17">
                  <c:v>11</c:v>
                </c:pt>
                <c:pt idx="18">
                  <c:v>11</c:v>
                </c:pt>
                <c:pt idx="19">
                  <c:v>11</c:v>
                </c:pt>
              </c:numCache>
            </c:numRef>
          </c:val>
          <c:smooth val="0"/>
        </c:ser>
        <c:ser>
          <c:idx val="12"/>
          <c:order val="12"/>
          <c:marker>
            <c:symbol val="none"/>
          </c:marker>
          <c:cat>
            <c:numRef>
              <c:f>rank_NBA_aver_log!$D$1:$W$1</c:f>
              <c:numCache>
                <c:formatCode>General</c:formatCode>
                <c:ptCount val="20"/>
                <c:pt idx="0">
                  <c:v>0.99</c:v>
                </c:pt>
                <c:pt idx="1">
                  <c:v>0.98741100000000004</c:v>
                </c:pt>
                <c:pt idx="2">
                  <c:v>0.984151</c:v>
                </c:pt>
                <c:pt idx="3">
                  <c:v>0.980047</c:v>
                </c:pt>
                <c:pt idx="4">
                  <c:v>0.974881</c:v>
                </c:pt>
                <c:pt idx="5">
                  <c:v>0.96837700000000004</c:v>
                </c:pt>
                <c:pt idx="6">
                  <c:v>0.96018899999999996</c:v>
                </c:pt>
                <c:pt idx="7">
                  <c:v>0.94988099999999998</c:v>
                </c:pt>
                <c:pt idx="8">
                  <c:v>0.93690399999999996</c:v>
                </c:pt>
                <c:pt idx="9">
                  <c:v>0.92056700000000002</c:v>
                </c:pt>
                <c:pt idx="10">
                  <c:v>0.9</c:v>
                </c:pt>
                <c:pt idx="11">
                  <c:v>0.87410699999999997</c:v>
                </c:pt>
                <c:pt idx="12">
                  <c:v>0.84151100000000001</c:v>
                </c:pt>
                <c:pt idx="13">
                  <c:v>0.80047400000000002</c:v>
                </c:pt>
                <c:pt idx="14">
                  <c:v>0.748811</c:v>
                </c:pt>
                <c:pt idx="15">
                  <c:v>0.68377200000000005</c:v>
                </c:pt>
                <c:pt idx="16">
                  <c:v>0.60189300000000001</c:v>
                </c:pt>
                <c:pt idx="17">
                  <c:v>0.49881300000000001</c:v>
                </c:pt>
                <c:pt idx="18">
                  <c:v>0.36904300000000001</c:v>
                </c:pt>
                <c:pt idx="19">
                  <c:v>0.20567199999999999</c:v>
                </c:pt>
              </c:numCache>
            </c:numRef>
          </c:cat>
          <c:val>
            <c:numRef>
              <c:f>rank_NBA_aver_log!$D$14:$W$14</c:f>
              <c:numCache>
                <c:formatCode>General</c:formatCode>
                <c:ptCount val="20"/>
                <c:pt idx="0">
                  <c:v>4</c:v>
                </c:pt>
                <c:pt idx="1">
                  <c:v>5</c:v>
                </c:pt>
                <c:pt idx="2">
                  <c:v>6</c:v>
                </c:pt>
                <c:pt idx="3">
                  <c:v>7</c:v>
                </c:pt>
                <c:pt idx="4">
                  <c:v>7</c:v>
                </c:pt>
                <c:pt idx="5">
                  <c:v>8</c:v>
                </c:pt>
                <c:pt idx="6">
                  <c:v>10</c:v>
                </c:pt>
                <c:pt idx="7">
                  <c:v>10</c:v>
                </c:pt>
                <c:pt idx="8">
                  <c:v>12</c:v>
                </c:pt>
                <c:pt idx="9">
                  <c:v>13</c:v>
                </c:pt>
                <c:pt idx="10">
                  <c:v>13</c:v>
                </c:pt>
                <c:pt idx="11">
                  <c:v>13</c:v>
                </c:pt>
                <c:pt idx="12">
                  <c:v>13</c:v>
                </c:pt>
                <c:pt idx="13">
                  <c:v>12</c:v>
                </c:pt>
                <c:pt idx="14">
                  <c:v>10</c:v>
                </c:pt>
                <c:pt idx="15">
                  <c:v>9</c:v>
                </c:pt>
                <c:pt idx="16">
                  <c:v>9</c:v>
                </c:pt>
                <c:pt idx="17">
                  <c:v>8</c:v>
                </c:pt>
                <c:pt idx="18">
                  <c:v>8</c:v>
                </c:pt>
                <c:pt idx="19">
                  <c:v>8</c:v>
                </c:pt>
              </c:numCache>
            </c:numRef>
          </c:val>
          <c:smooth val="0"/>
        </c:ser>
        <c:ser>
          <c:idx val="13"/>
          <c:order val="13"/>
          <c:marker>
            <c:symbol val="none"/>
          </c:marker>
          <c:cat>
            <c:numRef>
              <c:f>rank_NBA_aver_log!$D$1:$W$1</c:f>
              <c:numCache>
                <c:formatCode>General</c:formatCode>
                <c:ptCount val="20"/>
                <c:pt idx="0">
                  <c:v>0.99</c:v>
                </c:pt>
                <c:pt idx="1">
                  <c:v>0.98741100000000004</c:v>
                </c:pt>
                <c:pt idx="2">
                  <c:v>0.984151</c:v>
                </c:pt>
                <c:pt idx="3">
                  <c:v>0.980047</c:v>
                </c:pt>
                <c:pt idx="4">
                  <c:v>0.974881</c:v>
                </c:pt>
                <c:pt idx="5">
                  <c:v>0.96837700000000004</c:v>
                </c:pt>
                <c:pt idx="6">
                  <c:v>0.96018899999999996</c:v>
                </c:pt>
                <c:pt idx="7">
                  <c:v>0.94988099999999998</c:v>
                </c:pt>
                <c:pt idx="8">
                  <c:v>0.93690399999999996</c:v>
                </c:pt>
                <c:pt idx="9">
                  <c:v>0.92056700000000002</c:v>
                </c:pt>
                <c:pt idx="10">
                  <c:v>0.9</c:v>
                </c:pt>
                <c:pt idx="11">
                  <c:v>0.87410699999999997</c:v>
                </c:pt>
                <c:pt idx="12">
                  <c:v>0.84151100000000001</c:v>
                </c:pt>
                <c:pt idx="13">
                  <c:v>0.80047400000000002</c:v>
                </c:pt>
                <c:pt idx="14">
                  <c:v>0.748811</c:v>
                </c:pt>
                <c:pt idx="15">
                  <c:v>0.68377200000000005</c:v>
                </c:pt>
                <c:pt idx="16">
                  <c:v>0.60189300000000001</c:v>
                </c:pt>
                <c:pt idx="17">
                  <c:v>0.49881300000000001</c:v>
                </c:pt>
                <c:pt idx="18">
                  <c:v>0.36904300000000001</c:v>
                </c:pt>
                <c:pt idx="19">
                  <c:v>0.20567199999999999</c:v>
                </c:pt>
              </c:numCache>
            </c:numRef>
          </c:cat>
          <c:val>
            <c:numRef>
              <c:f>rank_NBA_aver_log!$D$15:$W$15</c:f>
              <c:numCache>
                <c:formatCode>General</c:formatCode>
                <c:ptCount val="20"/>
                <c:pt idx="0">
                  <c:v>14</c:v>
                </c:pt>
                <c:pt idx="1">
                  <c:v>12</c:v>
                </c:pt>
                <c:pt idx="2">
                  <c:v>11</c:v>
                </c:pt>
                <c:pt idx="3">
                  <c:v>11</c:v>
                </c:pt>
                <c:pt idx="4">
                  <c:v>13</c:v>
                </c:pt>
                <c:pt idx="5">
                  <c:v>14</c:v>
                </c:pt>
                <c:pt idx="6">
                  <c:v>14</c:v>
                </c:pt>
                <c:pt idx="7">
                  <c:v>14</c:v>
                </c:pt>
                <c:pt idx="8">
                  <c:v>14</c:v>
                </c:pt>
                <c:pt idx="9">
                  <c:v>14</c:v>
                </c:pt>
                <c:pt idx="10">
                  <c:v>14</c:v>
                </c:pt>
                <c:pt idx="11">
                  <c:v>14</c:v>
                </c:pt>
                <c:pt idx="12">
                  <c:v>14</c:v>
                </c:pt>
                <c:pt idx="13">
                  <c:v>14</c:v>
                </c:pt>
                <c:pt idx="14">
                  <c:v>14</c:v>
                </c:pt>
                <c:pt idx="15">
                  <c:v>14</c:v>
                </c:pt>
                <c:pt idx="16">
                  <c:v>14</c:v>
                </c:pt>
                <c:pt idx="17">
                  <c:v>14</c:v>
                </c:pt>
                <c:pt idx="18">
                  <c:v>14</c:v>
                </c:pt>
                <c:pt idx="19">
                  <c:v>14</c:v>
                </c:pt>
              </c:numCache>
            </c:numRef>
          </c:val>
          <c:smooth val="0"/>
        </c:ser>
        <c:ser>
          <c:idx val="14"/>
          <c:order val="14"/>
          <c:marker>
            <c:symbol val="none"/>
          </c:marker>
          <c:cat>
            <c:numRef>
              <c:f>rank_NBA_aver_log!$D$1:$W$1</c:f>
              <c:numCache>
                <c:formatCode>General</c:formatCode>
                <c:ptCount val="20"/>
                <c:pt idx="0">
                  <c:v>0.99</c:v>
                </c:pt>
                <c:pt idx="1">
                  <c:v>0.98741100000000004</c:v>
                </c:pt>
                <c:pt idx="2">
                  <c:v>0.984151</c:v>
                </c:pt>
                <c:pt idx="3">
                  <c:v>0.980047</c:v>
                </c:pt>
                <c:pt idx="4">
                  <c:v>0.974881</c:v>
                </c:pt>
                <c:pt idx="5">
                  <c:v>0.96837700000000004</c:v>
                </c:pt>
                <c:pt idx="6">
                  <c:v>0.96018899999999996</c:v>
                </c:pt>
                <c:pt idx="7">
                  <c:v>0.94988099999999998</c:v>
                </c:pt>
                <c:pt idx="8">
                  <c:v>0.93690399999999996</c:v>
                </c:pt>
                <c:pt idx="9">
                  <c:v>0.92056700000000002</c:v>
                </c:pt>
                <c:pt idx="10">
                  <c:v>0.9</c:v>
                </c:pt>
                <c:pt idx="11">
                  <c:v>0.87410699999999997</c:v>
                </c:pt>
                <c:pt idx="12">
                  <c:v>0.84151100000000001</c:v>
                </c:pt>
                <c:pt idx="13">
                  <c:v>0.80047400000000002</c:v>
                </c:pt>
                <c:pt idx="14">
                  <c:v>0.748811</c:v>
                </c:pt>
                <c:pt idx="15">
                  <c:v>0.68377200000000005</c:v>
                </c:pt>
                <c:pt idx="16">
                  <c:v>0.60189300000000001</c:v>
                </c:pt>
                <c:pt idx="17">
                  <c:v>0.49881300000000001</c:v>
                </c:pt>
                <c:pt idx="18">
                  <c:v>0.36904300000000001</c:v>
                </c:pt>
                <c:pt idx="19">
                  <c:v>0.20567199999999999</c:v>
                </c:pt>
              </c:numCache>
            </c:numRef>
          </c:cat>
          <c:val>
            <c:numRef>
              <c:f>rank_NBA_aver_log!$D$16:$W$16</c:f>
              <c:numCache>
                <c:formatCode>General</c:formatCode>
                <c:ptCount val="20"/>
                <c:pt idx="0">
                  <c:v>26</c:v>
                </c:pt>
                <c:pt idx="1">
                  <c:v>24</c:v>
                </c:pt>
                <c:pt idx="2">
                  <c:v>21</c:v>
                </c:pt>
                <c:pt idx="3">
                  <c:v>18</c:v>
                </c:pt>
                <c:pt idx="4">
                  <c:v>16</c:v>
                </c:pt>
                <c:pt idx="5">
                  <c:v>15</c:v>
                </c:pt>
                <c:pt idx="6">
                  <c:v>15</c:v>
                </c:pt>
                <c:pt idx="7">
                  <c:v>15</c:v>
                </c:pt>
                <c:pt idx="8">
                  <c:v>15</c:v>
                </c:pt>
                <c:pt idx="9">
                  <c:v>15</c:v>
                </c:pt>
                <c:pt idx="10">
                  <c:v>15</c:v>
                </c:pt>
                <c:pt idx="11">
                  <c:v>15</c:v>
                </c:pt>
                <c:pt idx="12">
                  <c:v>15</c:v>
                </c:pt>
                <c:pt idx="13">
                  <c:v>15</c:v>
                </c:pt>
                <c:pt idx="14">
                  <c:v>15</c:v>
                </c:pt>
                <c:pt idx="15">
                  <c:v>15</c:v>
                </c:pt>
                <c:pt idx="16">
                  <c:v>15</c:v>
                </c:pt>
                <c:pt idx="17">
                  <c:v>15</c:v>
                </c:pt>
                <c:pt idx="18">
                  <c:v>15</c:v>
                </c:pt>
                <c:pt idx="19">
                  <c:v>15</c:v>
                </c:pt>
              </c:numCache>
            </c:numRef>
          </c:val>
          <c:smooth val="0"/>
        </c:ser>
        <c:ser>
          <c:idx val="15"/>
          <c:order val="15"/>
          <c:marker>
            <c:symbol val="none"/>
          </c:marker>
          <c:cat>
            <c:numRef>
              <c:f>rank_NBA_aver_log!$D$1:$W$1</c:f>
              <c:numCache>
                <c:formatCode>General</c:formatCode>
                <c:ptCount val="20"/>
                <c:pt idx="0">
                  <c:v>0.99</c:v>
                </c:pt>
                <c:pt idx="1">
                  <c:v>0.98741100000000004</c:v>
                </c:pt>
                <c:pt idx="2">
                  <c:v>0.984151</c:v>
                </c:pt>
                <c:pt idx="3">
                  <c:v>0.980047</c:v>
                </c:pt>
                <c:pt idx="4">
                  <c:v>0.974881</c:v>
                </c:pt>
                <c:pt idx="5">
                  <c:v>0.96837700000000004</c:v>
                </c:pt>
                <c:pt idx="6">
                  <c:v>0.96018899999999996</c:v>
                </c:pt>
                <c:pt idx="7">
                  <c:v>0.94988099999999998</c:v>
                </c:pt>
                <c:pt idx="8">
                  <c:v>0.93690399999999996</c:v>
                </c:pt>
                <c:pt idx="9">
                  <c:v>0.92056700000000002</c:v>
                </c:pt>
                <c:pt idx="10">
                  <c:v>0.9</c:v>
                </c:pt>
                <c:pt idx="11">
                  <c:v>0.87410699999999997</c:v>
                </c:pt>
                <c:pt idx="12">
                  <c:v>0.84151100000000001</c:v>
                </c:pt>
                <c:pt idx="13">
                  <c:v>0.80047400000000002</c:v>
                </c:pt>
                <c:pt idx="14">
                  <c:v>0.748811</c:v>
                </c:pt>
                <c:pt idx="15">
                  <c:v>0.68377200000000005</c:v>
                </c:pt>
                <c:pt idx="16">
                  <c:v>0.60189300000000001</c:v>
                </c:pt>
                <c:pt idx="17">
                  <c:v>0.49881300000000001</c:v>
                </c:pt>
                <c:pt idx="18">
                  <c:v>0.36904300000000001</c:v>
                </c:pt>
                <c:pt idx="19">
                  <c:v>0.20567199999999999</c:v>
                </c:pt>
              </c:numCache>
            </c:numRef>
          </c:cat>
          <c:val>
            <c:numRef>
              <c:f>rank_NBA_aver_log!$D$17:$W$17</c:f>
              <c:numCache>
                <c:formatCode>General</c:formatCode>
                <c:ptCount val="20"/>
                <c:pt idx="0">
                  <c:v>34</c:v>
                </c:pt>
                <c:pt idx="1">
                  <c:v>31</c:v>
                </c:pt>
                <c:pt idx="2">
                  <c:v>28</c:v>
                </c:pt>
                <c:pt idx="3">
                  <c:v>23</c:v>
                </c:pt>
                <c:pt idx="4">
                  <c:v>19</c:v>
                </c:pt>
                <c:pt idx="5">
                  <c:v>17</c:v>
                </c:pt>
                <c:pt idx="6">
                  <c:v>16</c:v>
                </c:pt>
                <c:pt idx="7">
                  <c:v>16</c:v>
                </c:pt>
                <c:pt idx="8">
                  <c:v>16</c:v>
                </c:pt>
                <c:pt idx="9">
                  <c:v>16</c:v>
                </c:pt>
                <c:pt idx="10">
                  <c:v>16</c:v>
                </c:pt>
                <c:pt idx="11">
                  <c:v>16</c:v>
                </c:pt>
                <c:pt idx="12">
                  <c:v>17</c:v>
                </c:pt>
                <c:pt idx="13">
                  <c:v>17</c:v>
                </c:pt>
                <c:pt idx="14">
                  <c:v>17</c:v>
                </c:pt>
                <c:pt idx="15">
                  <c:v>17</c:v>
                </c:pt>
                <c:pt idx="16">
                  <c:v>17</c:v>
                </c:pt>
                <c:pt idx="17">
                  <c:v>17</c:v>
                </c:pt>
                <c:pt idx="18">
                  <c:v>17</c:v>
                </c:pt>
                <c:pt idx="19">
                  <c:v>17</c:v>
                </c:pt>
              </c:numCache>
            </c:numRef>
          </c:val>
          <c:smooth val="0"/>
        </c:ser>
        <c:ser>
          <c:idx val="16"/>
          <c:order val="16"/>
          <c:marker>
            <c:symbol val="none"/>
          </c:marker>
          <c:cat>
            <c:numRef>
              <c:f>rank_NBA_aver_log!$D$1:$W$1</c:f>
              <c:numCache>
                <c:formatCode>General</c:formatCode>
                <c:ptCount val="20"/>
                <c:pt idx="0">
                  <c:v>0.99</c:v>
                </c:pt>
                <c:pt idx="1">
                  <c:v>0.98741100000000004</c:v>
                </c:pt>
                <c:pt idx="2">
                  <c:v>0.984151</c:v>
                </c:pt>
                <c:pt idx="3">
                  <c:v>0.980047</c:v>
                </c:pt>
                <c:pt idx="4">
                  <c:v>0.974881</c:v>
                </c:pt>
                <c:pt idx="5">
                  <c:v>0.96837700000000004</c:v>
                </c:pt>
                <c:pt idx="6">
                  <c:v>0.96018899999999996</c:v>
                </c:pt>
                <c:pt idx="7">
                  <c:v>0.94988099999999998</c:v>
                </c:pt>
                <c:pt idx="8">
                  <c:v>0.93690399999999996</c:v>
                </c:pt>
                <c:pt idx="9">
                  <c:v>0.92056700000000002</c:v>
                </c:pt>
                <c:pt idx="10">
                  <c:v>0.9</c:v>
                </c:pt>
                <c:pt idx="11">
                  <c:v>0.87410699999999997</c:v>
                </c:pt>
                <c:pt idx="12">
                  <c:v>0.84151100000000001</c:v>
                </c:pt>
                <c:pt idx="13">
                  <c:v>0.80047400000000002</c:v>
                </c:pt>
                <c:pt idx="14">
                  <c:v>0.748811</c:v>
                </c:pt>
                <c:pt idx="15">
                  <c:v>0.68377200000000005</c:v>
                </c:pt>
                <c:pt idx="16">
                  <c:v>0.60189300000000001</c:v>
                </c:pt>
                <c:pt idx="17">
                  <c:v>0.49881300000000001</c:v>
                </c:pt>
                <c:pt idx="18">
                  <c:v>0.36904300000000001</c:v>
                </c:pt>
                <c:pt idx="19">
                  <c:v>0.20567199999999999</c:v>
                </c:pt>
              </c:numCache>
            </c:numRef>
          </c:cat>
          <c:val>
            <c:numRef>
              <c:f>rank_NBA_aver_log!$D$18:$W$18</c:f>
              <c:numCache>
                <c:formatCode>General</c:formatCode>
                <c:ptCount val="20"/>
                <c:pt idx="0">
                  <c:v>23</c:v>
                </c:pt>
                <c:pt idx="1">
                  <c:v>23</c:v>
                </c:pt>
                <c:pt idx="2">
                  <c:v>23</c:v>
                </c:pt>
                <c:pt idx="3">
                  <c:v>21</c:v>
                </c:pt>
                <c:pt idx="4">
                  <c:v>21</c:v>
                </c:pt>
                <c:pt idx="5">
                  <c:v>19</c:v>
                </c:pt>
                <c:pt idx="6">
                  <c:v>17</c:v>
                </c:pt>
                <c:pt idx="7">
                  <c:v>17</c:v>
                </c:pt>
                <c:pt idx="8">
                  <c:v>17</c:v>
                </c:pt>
                <c:pt idx="9">
                  <c:v>17</c:v>
                </c:pt>
                <c:pt idx="10">
                  <c:v>17</c:v>
                </c:pt>
                <c:pt idx="11">
                  <c:v>17</c:v>
                </c:pt>
                <c:pt idx="12">
                  <c:v>16</c:v>
                </c:pt>
                <c:pt idx="13">
                  <c:v>16</c:v>
                </c:pt>
                <c:pt idx="14">
                  <c:v>16</c:v>
                </c:pt>
                <c:pt idx="15">
                  <c:v>16</c:v>
                </c:pt>
                <c:pt idx="16">
                  <c:v>16</c:v>
                </c:pt>
                <c:pt idx="17">
                  <c:v>16</c:v>
                </c:pt>
                <c:pt idx="18">
                  <c:v>16</c:v>
                </c:pt>
                <c:pt idx="19">
                  <c:v>16</c:v>
                </c:pt>
              </c:numCache>
            </c:numRef>
          </c:val>
          <c:smooth val="0"/>
        </c:ser>
        <c:ser>
          <c:idx val="17"/>
          <c:order val="17"/>
          <c:marker>
            <c:symbol val="none"/>
          </c:marker>
          <c:cat>
            <c:numRef>
              <c:f>rank_NBA_aver_log!$D$1:$W$1</c:f>
              <c:numCache>
                <c:formatCode>General</c:formatCode>
                <c:ptCount val="20"/>
                <c:pt idx="0">
                  <c:v>0.99</c:v>
                </c:pt>
                <c:pt idx="1">
                  <c:v>0.98741100000000004</c:v>
                </c:pt>
                <c:pt idx="2">
                  <c:v>0.984151</c:v>
                </c:pt>
                <c:pt idx="3">
                  <c:v>0.980047</c:v>
                </c:pt>
                <c:pt idx="4">
                  <c:v>0.974881</c:v>
                </c:pt>
                <c:pt idx="5">
                  <c:v>0.96837700000000004</c:v>
                </c:pt>
                <c:pt idx="6">
                  <c:v>0.96018899999999996</c:v>
                </c:pt>
                <c:pt idx="7">
                  <c:v>0.94988099999999998</c:v>
                </c:pt>
                <c:pt idx="8">
                  <c:v>0.93690399999999996</c:v>
                </c:pt>
                <c:pt idx="9">
                  <c:v>0.92056700000000002</c:v>
                </c:pt>
                <c:pt idx="10">
                  <c:v>0.9</c:v>
                </c:pt>
                <c:pt idx="11">
                  <c:v>0.87410699999999997</c:v>
                </c:pt>
                <c:pt idx="12">
                  <c:v>0.84151100000000001</c:v>
                </c:pt>
                <c:pt idx="13">
                  <c:v>0.80047400000000002</c:v>
                </c:pt>
                <c:pt idx="14">
                  <c:v>0.748811</c:v>
                </c:pt>
                <c:pt idx="15">
                  <c:v>0.68377200000000005</c:v>
                </c:pt>
                <c:pt idx="16">
                  <c:v>0.60189300000000001</c:v>
                </c:pt>
                <c:pt idx="17">
                  <c:v>0.49881300000000001</c:v>
                </c:pt>
                <c:pt idx="18">
                  <c:v>0.36904300000000001</c:v>
                </c:pt>
                <c:pt idx="19">
                  <c:v>0.20567199999999999</c:v>
                </c:pt>
              </c:numCache>
            </c:numRef>
          </c:cat>
          <c:val>
            <c:numRef>
              <c:f>rank_NBA_aver_log!$D$19:$W$19</c:f>
              <c:numCache>
                <c:formatCode>General</c:formatCode>
                <c:ptCount val="20"/>
                <c:pt idx="0">
                  <c:v>31</c:v>
                </c:pt>
                <c:pt idx="1">
                  <c:v>30</c:v>
                </c:pt>
                <c:pt idx="2">
                  <c:v>29</c:v>
                </c:pt>
                <c:pt idx="3">
                  <c:v>27</c:v>
                </c:pt>
                <c:pt idx="4">
                  <c:v>26</c:v>
                </c:pt>
                <c:pt idx="5">
                  <c:v>24</c:v>
                </c:pt>
                <c:pt idx="6">
                  <c:v>21</c:v>
                </c:pt>
                <c:pt idx="7">
                  <c:v>20</c:v>
                </c:pt>
                <c:pt idx="8">
                  <c:v>18</c:v>
                </c:pt>
                <c:pt idx="9">
                  <c:v>18</c:v>
                </c:pt>
                <c:pt idx="10">
                  <c:v>18</c:v>
                </c:pt>
                <c:pt idx="11">
                  <c:v>18</c:v>
                </c:pt>
                <c:pt idx="12">
                  <c:v>18</c:v>
                </c:pt>
                <c:pt idx="13">
                  <c:v>18</c:v>
                </c:pt>
                <c:pt idx="14">
                  <c:v>18</c:v>
                </c:pt>
                <c:pt idx="15">
                  <c:v>18</c:v>
                </c:pt>
                <c:pt idx="16">
                  <c:v>19</c:v>
                </c:pt>
                <c:pt idx="17">
                  <c:v>19</c:v>
                </c:pt>
                <c:pt idx="18">
                  <c:v>19</c:v>
                </c:pt>
                <c:pt idx="19">
                  <c:v>19</c:v>
                </c:pt>
              </c:numCache>
            </c:numRef>
          </c:val>
          <c:smooth val="0"/>
        </c:ser>
        <c:ser>
          <c:idx val="18"/>
          <c:order val="18"/>
          <c:marker>
            <c:symbol val="none"/>
          </c:marker>
          <c:cat>
            <c:numRef>
              <c:f>rank_NBA_aver_log!$D$1:$W$1</c:f>
              <c:numCache>
                <c:formatCode>General</c:formatCode>
                <c:ptCount val="20"/>
                <c:pt idx="0">
                  <c:v>0.99</c:v>
                </c:pt>
                <c:pt idx="1">
                  <c:v>0.98741100000000004</c:v>
                </c:pt>
                <c:pt idx="2">
                  <c:v>0.984151</c:v>
                </c:pt>
                <c:pt idx="3">
                  <c:v>0.980047</c:v>
                </c:pt>
                <c:pt idx="4">
                  <c:v>0.974881</c:v>
                </c:pt>
                <c:pt idx="5">
                  <c:v>0.96837700000000004</c:v>
                </c:pt>
                <c:pt idx="6">
                  <c:v>0.96018899999999996</c:v>
                </c:pt>
                <c:pt idx="7">
                  <c:v>0.94988099999999998</c:v>
                </c:pt>
                <c:pt idx="8">
                  <c:v>0.93690399999999996</c:v>
                </c:pt>
                <c:pt idx="9">
                  <c:v>0.92056700000000002</c:v>
                </c:pt>
                <c:pt idx="10">
                  <c:v>0.9</c:v>
                </c:pt>
                <c:pt idx="11">
                  <c:v>0.87410699999999997</c:v>
                </c:pt>
                <c:pt idx="12">
                  <c:v>0.84151100000000001</c:v>
                </c:pt>
                <c:pt idx="13">
                  <c:v>0.80047400000000002</c:v>
                </c:pt>
                <c:pt idx="14">
                  <c:v>0.748811</c:v>
                </c:pt>
                <c:pt idx="15">
                  <c:v>0.68377200000000005</c:v>
                </c:pt>
                <c:pt idx="16">
                  <c:v>0.60189300000000001</c:v>
                </c:pt>
                <c:pt idx="17">
                  <c:v>0.49881300000000001</c:v>
                </c:pt>
                <c:pt idx="18">
                  <c:v>0.36904300000000001</c:v>
                </c:pt>
                <c:pt idx="19">
                  <c:v>0.20567199999999999</c:v>
                </c:pt>
              </c:numCache>
            </c:numRef>
          </c:cat>
          <c:val>
            <c:numRef>
              <c:f>rank_NBA_aver_log!$D$20:$W$20</c:f>
              <c:numCache>
                <c:formatCode>General</c:formatCode>
                <c:ptCount val="20"/>
                <c:pt idx="0">
                  <c:v>24</c:v>
                </c:pt>
                <c:pt idx="1">
                  <c:v>25</c:v>
                </c:pt>
                <c:pt idx="2">
                  <c:v>25</c:v>
                </c:pt>
                <c:pt idx="3">
                  <c:v>25</c:v>
                </c:pt>
                <c:pt idx="4">
                  <c:v>24</c:v>
                </c:pt>
                <c:pt idx="5">
                  <c:v>25</c:v>
                </c:pt>
                <c:pt idx="6">
                  <c:v>23</c:v>
                </c:pt>
                <c:pt idx="7">
                  <c:v>21</c:v>
                </c:pt>
                <c:pt idx="8">
                  <c:v>21</c:v>
                </c:pt>
                <c:pt idx="9">
                  <c:v>20</c:v>
                </c:pt>
                <c:pt idx="10">
                  <c:v>19</c:v>
                </c:pt>
                <c:pt idx="11">
                  <c:v>19</c:v>
                </c:pt>
                <c:pt idx="12">
                  <c:v>19</c:v>
                </c:pt>
                <c:pt idx="13">
                  <c:v>19</c:v>
                </c:pt>
                <c:pt idx="14">
                  <c:v>20</c:v>
                </c:pt>
                <c:pt idx="15">
                  <c:v>21</c:v>
                </c:pt>
                <c:pt idx="16">
                  <c:v>21</c:v>
                </c:pt>
                <c:pt idx="17">
                  <c:v>21</c:v>
                </c:pt>
                <c:pt idx="18">
                  <c:v>23</c:v>
                </c:pt>
                <c:pt idx="19">
                  <c:v>23</c:v>
                </c:pt>
              </c:numCache>
            </c:numRef>
          </c:val>
          <c:smooth val="0"/>
        </c:ser>
        <c:ser>
          <c:idx val="19"/>
          <c:order val="19"/>
          <c:marker>
            <c:symbol val="none"/>
          </c:marker>
          <c:cat>
            <c:numRef>
              <c:f>rank_NBA_aver_log!$D$1:$W$1</c:f>
              <c:numCache>
                <c:formatCode>General</c:formatCode>
                <c:ptCount val="20"/>
                <c:pt idx="0">
                  <c:v>0.99</c:v>
                </c:pt>
                <c:pt idx="1">
                  <c:v>0.98741100000000004</c:v>
                </c:pt>
                <c:pt idx="2">
                  <c:v>0.984151</c:v>
                </c:pt>
                <c:pt idx="3">
                  <c:v>0.980047</c:v>
                </c:pt>
                <c:pt idx="4">
                  <c:v>0.974881</c:v>
                </c:pt>
                <c:pt idx="5">
                  <c:v>0.96837700000000004</c:v>
                </c:pt>
                <c:pt idx="6">
                  <c:v>0.96018899999999996</c:v>
                </c:pt>
                <c:pt idx="7">
                  <c:v>0.94988099999999998</c:v>
                </c:pt>
                <c:pt idx="8">
                  <c:v>0.93690399999999996</c:v>
                </c:pt>
                <c:pt idx="9">
                  <c:v>0.92056700000000002</c:v>
                </c:pt>
                <c:pt idx="10">
                  <c:v>0.9</c:v>
                </c:pt>
                <c:pt idx="11">
                  <c:v>0.87410699999999997</c:v>
                </c:pt>
                <c:pt idx="12">
                  <c:v>0.84151100000000001</c:v>
                </c:pt>
                <c:pt idx="13">
                  <c:v>0.80047400000000002</c:v>
                </c:pt>
                <c:pt idx="14">
                  <c:v>0.748811</c:v>
                </c:pt>
                <c:pt idx="15">
                  <c:v>0.68377200000000005</c:v>
                </c:pt>
                <c:pt idx="16">
                  <c:v>0.60189300000000001</c:v>
                </c:pt>
                <c:pt idx="17">
                  <c:v>0.49881300000000001</c:v>
                </c:pt>
                <c:pt idx="18">
                  <c:v>0.36904300000000001</c:v>
                </c:pt>
                <c:pt idx="19">
                  <c:v>0.20567199999999999</c:v>
                </c:pt>
              </c:numCache>
            </c:numRef>
          </c:cat>
          <c:val>
            <c:numRef>
              <c:f>rank_NBA_aver_log!$D$21:$W$21</c:f>
              <c:numCache>
                <c:formatCode>General</c:formatCode>
                <c:ptCount val="20"/>
                <c:pt idx="0">
                  <c:v>25</c:v>
                </c:pt>
                <c:pt idx="1">
                  <c:v>27</c:v>
                </c:pt>
                <c:pt idx="2">
                  <c:v>26</c:v>
                </c:pt>
                <c:pt idx="3">
                  <c:v>26</c:v>
                </c:pt>
                <c:pt idx="4">
                  <c:v>23</c:v>
                </c:pt>
                <c:pt idx="5">
                  <c:v>22</c:v>
                </c:pt>
                <c:pt idx="6">
                  <c:v>19</c:v>
                </c:pt>
                <c:pt idx="7">
                  <c:v>19</c:v>
                </c:pt>
                <c:pt idx="8">
                  <c:v>19</c:v>
                </c:pt>
                <c:pt idx="9">
                  <c:v>19</c:v>
                </c:pt>
                <c:pt idx="10">
                  <c:v>20</c:v>
                </c:pt>
                <c:pt idx="11">
                  <c:v>20</c:v>
                </c:pt>
                <c:pt idx="12">
                  <c:v>23</c:v>
                </c:pt>
                <c:pt idx="13">
                  <c:v>24</c:v>
                </c:pt>
                <c:pt idx="14">
                  <c:v>25</c:v>
                </c:pt>
                <c:pt idx="15">
                  <c:v>25</c:v>
                </c:pt>
                <c:pt idx="16">
                  <c:v>26</c:v>
                </c:pt>
                <c:pt idx="17">
                  <c:v>26</c:v>
                </c:pt>
                <c:pt idx="18">
                  <c:v>26</c:v>
                </c:pt>
                <c:pt idx="19">
                  <c:v>26</c:v>
                </c:pt>
              </c:numCache>
            </c:numRef>
          </c:val>
          <c:smooth val="0"/>
        </c:ser>
        <c:ser>
          <c:idx val="20"/>
          <c:order val="20"/>
          <c:marker>
            <c:symbol val="none"/>
          </c:marker>
          <c:cat>
            <c:numRef>
              <c:f>rank_NBA_aver_log!$D$1:$W$1</c:f>
              <c:numCache>
                <c:formatCode>General</c:formatCode>
                <c:ptCount val="20"/>
                <c:pt idx="0">
                  <c:v>0.99</c:v>
                </c:pt>
                <c:pt idx="1">
                  <c:v>0.98741100000000004</c:v>
                </c:pt>
                <c:pt idx="2">
                  <c:v>0.984151</c:v>
                </c:pt>
                <c:pt idx="3">
                  <c:v>0.980047</c:v>
                </c:pt>
                <c:pt idx="4">
                  <c:v>0.974881</c:v>
                </c:pt>
                <c:pt idx="5">
                  <c:v>0.96837700000000004</c:v>
                </c:pt>
                <c:pt idx="6">
                  <c:v>0.96018899999999996</c:v>
                </c:pt>
                <c:pt idx="7">
                  <c:v>0.94988099999999998</c:v>
                </c:pt>
                <c:pt idx="8">
                  <c:v>0.93690399999999996</c:v>
                </c:pt>
                <c:pt idx="9">
                  <c:v>0.92056700000000002</c:v>
                </c:pt>
                <c:pt idx="10">
                  <c:v>0.9</c:v>
                </c:pt>
                <c:pt idx="11">
                  <c:v>0.87410699999999997</c:v>
                </c:pt>
                <c:pt idx="12">
                  <c:v>0.84151100000000001</c:v>
                </c:pt>
                <c:pt idx="13">
                  <c:v>0.80047400000000002</c:v>
                </c:pt>
                <c:pt idx="14">
                  <c:v>0.748811</c:v>
                </c:pt>
                <c:pt idx="15">
                  <c:v>0.68377200000000005</c:v>
                </c:pt>
                <c:pt idx="16">
                  <c:v>0.60189300000000001</c:v>
                </c:pt>
                <c:pt idx="17">
                  <c:v>0.49881300000000001</c:v>
                </c:pt>
                <c:pt idx="18">
                  <c:v>0.36904300000000001</c:v>
                </c:pt>
                <c:pt idx="19">
                  <c:v>0.20567199999999999</c:v>
                </c:pt>
              </c:numCache>
            </c:numRef>
          </c:cat>
          <c:val>
            <c:numRef>
              <c:f>rank_NBA_aver_log!$D$22:$W$22</c:f>
              <c:numCache>
                <c:formatCode>General</c:formatCode>
                <c:ptCount val="20"/>
                <c:pt idx="0">
                  <c:v>13</c:v>
                </c:pt>
                <c:pt idx="1">
                  <c:v>11</c:v>
                </c:pt>
                <c:pt idx="2">
                  <c:v>12</c:v>
                </c:pt>
                <c:pt idx="3">
                  <c:v>13</c:v>
                </c:pt>
                <c:pt idx="4">
                  <c:v>15</c:v>
                </c:pt>
                <c:pt idx="5">
                  <c:v>16</c:v>
                </c:pt>
                <c:pt idx="6">
                  <c:v>18</c:v>
                </c:pt>
                <c:pt idx="7">
                  <c:v>18</c:v>
                </c:pt>
                <c:pt idx="8">
                  <c:v>20</c:v>
                </c:pt>
                <c:pt idx="9">
                  <c:v>21</c:v>
                </c:pt>
                <c:pt idx="10">
                  <c:v>21</c:v>
                </c:pt>
                <c:pt idx="11">
                  <c:v>21</c:v>
                </c:pt>
                <c:pt idx="12">
                  <c:v>22</c:v>
                </c:pt>
                <c:pt idx="13">
                  <c:v>22</c:v>
                </c:pt>
                <c:pt idx="14">
                  <c:v>23</c:v>
                </c:pt>
                <c:pt idx="15">
                  <c:v>24</c:v>
                </c:pt>
                <c:pt idx="16">
                  <c:v>24</c:v>
                </c:pt>
                <c:pt idx="17">
                  <c:v>24</c:v>
                </c:pt>
                <c:pt idx="18">
                  <c:v>24</c:v>
                </c:pt>
                <c:pt idx="19">
                  <c:v>24</c:v>
                </c:pt>
              </c:numCache>
            </c:numRef>
          </c:val>
          <c:smooth val="0"/>
        </c:ser>
        <c:ser>
          <c:idx val="21"/>
          <c:order val="21"/>
          <c:marker>
            <c:symbol val="none"/>
          </c:marker>
          <c:cat>
            <c:numRef>
              <c:f>rank_NBA_aver_log!$D$1:$W$1</c:f>
              <c:numCache>
                <c:formatCode>General</c:formatCode>
                <c:ptCount val="20"/>
                <c:pt idx="0">
                  <c:v>0.99</c:v>
                </c:pt>
                <c:pt idx="1">
                  <c:v>0.98741100000000004</c:v>
                </c:pt>
                <c:pt idx="2">
                  <c:v>0.984151</c:v>
                </c:pt>
                <c:pt idx="3">
                  <c:v>0.980047</c:v>
                </c:pt>
                <c:pt idx="4">
                  <c:v>0.974881</c:v>
                </c:pt>
                <c:pt idx="5">
                  <c:v>0.96837700000000004</c:v>
                </c:pt>
                <c:pt idx="6">
                  <c:v>0.96018899999999996</c:v>
                </c:pt>
                <c:pt idx="7">
                  <c:v>0.94988099999999998</c:v>
                </c:pt>
                <c:pt idx="8">
                  <c:v>0.93690399999999996</c:v>
                </c:pt>
                <c:pt idx="9">
                  <c:v>0.92056700000000002</c:v>
                </c:pt>
                <c:pt idx="10">
                  <c:v>0.9</c:v>
                </c:pt>
                <c:pt idx="11">
                  <c:v>0.87410699999999997</c:v>
                </c:pt>
                <c:pt idx="12">
                  <c:v>0.84151100000000001</c:v>
                </c:pt>
                <c:pt idx="13">
                  <c:v>0.80047400000000002</c:v>
                </c:pt>
                <c:pt idx="14">
                  <c:v>0.748811</c:v>
                </c:pt>
                <c:pt idx="15">
                  <c:v>0.68377200000000005</c:v>
                </c:pt>
                <c:pt idx="16">
                  <c:v>0.60189300000000001</c:v>
                </c:pt>
                <c:pt idx="17">
                  <c:v>0.49881300000000001</c:v>
                </c:pt>
                <c:pt idx="18">
                  <c:v>0.36904300000000001</c:v>
                </c:pt>
                <c:pt idx="19">
                  <c:v>0.20567199999999999</c:v>
                </c:pt>
              </c:numCache>
            </c:numRef>
          </c:cat>
          <c:val>
            <c:numRef>
              <c:f>rank_NBA_aver_log!$D$23:$W$23</c:f>
              <c:numCache>
                <c:formatCode>General</c:formatCode>
                <c:ptCount val="20"/>
                <c:pt idx="0">
                  <c:v>38</c:v>
                </c:pt>
                <c:pt idx="1">
                  <c:v>36</c:v>
                </c:pt>
                <c:pt idx="2">
                  <c:v>32</c:v>
                </c:pt>
                <c:pt idx="3">
                  <c:v>32</c:v>
                </c:pt>
                <c:pt idx="4">
                  <c:v>32</c:v>
                </c:pt>
                <c:pt idx="5">
                  <c:v>30</c:v>
                </c:pt>
                <c:pt idx="6">
                  <c:v>30</c:v>
                </c:pt>
                <c:pt idx="7">
                  <c:v>28</c:v>
                </c:pt>
                <c:pt idx="8">
                  <c:v>25</c:v>
                </c:pt>
                <c:pt idx="9">
                  <c:v>22</c:v>
                </c:pt>
                <c:pt idx="10">
                  <c:v>22</c:v>
                </c:pt>
                <c:pt idx="11">
                  <c:v>22</c:v>
                </c:pt>
                <c:pt idx="12">
                  <c:v>20</c:v>
                </c:pt>
                <c:pt idx="13">
                  <c:v>21</c:v>
                </c:pt>
                <c:pt idx="14">
                  <c:v>21</c:v>
                </c:pt>
                <c:pt idx="15">
                  <c:v>20</c:v>
                </c:pt>
                <c:pt idx="16">
                  <c:v>20</c:v>
                </c:pt>
                <c:pt idx="17">
                  <c:v>20</c:v>
                </c:pt>
                <c:pt idx="18">
                  <c:v>20</c:v>
                </c:pt>
                <c:pt idx="19">
                  <c:v>20</c:v>
                </c:pt>
              </c:numCache>
            </c:numRef>
          </c:val>
          <c:smooth val="0"/>
        </c:ser>
        <c:ser>
          <c:idx val="22"/>
          <c:order val="22"/>
          <c:marker>
            <c:symbol val="none"/>
          </c:marker>
          <c:cat>
            <c:numRef>
              <c:f>rank_NBA_aver_log!$D$1:$W$1</c:f>
              <c:numCache>
                <c:formatCode>General</c:formatCode>
                <c:ptCount val="20"/>
                <c:pt idx="0">
                  <c:v>0.99</c:v>
                </c:pt>
                <c:pt idx="1">
                  <c:v>0.98741100000000004</c:v>
                </c:pt>
                <c:pt idx="2">
                  <c:v>0.984151</c:v>
                </c:pt>
                <c:pt idx="3">
                  <c:v>0.980047</c:v>
                </c:pt>
                <c:pt idx="4">
                  <c:v>0.974881</c:v>
                </c:pt>
                <c:pt idx="5">
                  <c:v>0.96837700000000004</c:v>
                </c:pt>
                <c:pt idx="6">
                  <c:v>0.96018899999999996</c:v>
                </c:pt>
                <c:pt idx="7">
                  <c:v>0.94988099999999998</c:v>
                </c:pt>
                <c:pt idx="8">
                  <c:v>0.93690399999999996</c:v>
                </c:pt>
                <c:pt idx="9">
                  <c:v>0.92056700000000002</c:v>
                </c:pt>
                <c:pt idx="10">
                  <c:v>0.9</c:v>
                </c:pt>
                <c:pt idx="11">
                  <c:v>0.87410699999999997</c:v>
                </c:pt>
                <c:pt idx="12">
                  <c:v>0.84151100000000001</c:v>
                </c:pt>
                <c:pt idx="13">
                  <c:v>0.80047400000000002</c:v>
                </c:pt>
                <c:pt idx="14">
                  <c:v>0.748811</c:v>
                </c:pt>
                <c:pt idx="15">
                  <c:v>0.68377200000000005</c:v>
                </c:pt>
                <c:pt idx="16">
                  <c:v>0.60189300000000001</c:v>
                </c:pt>
                <c:pt idx="17">
                  <c:v>0.49881300000000001</c:v>
                </c:pt>
                <c:pt idx="18">
                  <c:v>0.36904300000000001</c:v>
                </c:pt>
                <c:pt idx="19">
                  <c:v>0.20567199999999999</c:v>
                </c:pt>
              </c:numCache>
            </c:numRef>
          </c:cat>
          <c:val>
            <c:numRef>
              <c:f>rank_NBA_aver_log!$D$24:$W$24</c:f>
              <c:numCache>
                <c:formatCode>General</c:formatCode>
                <c:ptCount val="20"/>
                <c:pt idx="0">
                  <c:v>44</c:v>
                </c:pt>
                <c:pt idx="1">
                  <c:v>39</c:v>
                </c:pt>
                <c:pt idx="2">
                  <c:v>36</c:v>
                </c:pt>
                <c:pt idx="3">
                  <c:v>33</c:v>
                </c:pt>
                <c:pt idx="4">
                  <c:v>31</c:v>
                </c:pt>
                <c:pt idx="5">
                  <c:v>29</c:v>
                </c:pt>
                <c:pt idx="6">
                  <c:v>28</c:v>
                </c:pt>
                <c:pt idx="7">
                  <c:v>27</c:v>
                </c:pt>
                <c:pt idx="8">
                  <c:v>26</c:v>
                </c:pt>
                <c:pt idx="9">
                  <c:v>24</c:v>
                </c:pt>
                <c:pt idx="10">
                  <c:v>23</c:v>
                </c:pt>
                <c:pt idx="11">
                  <c:v>24</c:v>
                </c:pt>
                <c:pt idx="12">
                  <c:v>24</c:v>
                </c:pt>
                <c:pt idx="13">
                  <c:v>23</c:v>
                </c:pt>
                <c:pt idx="14">
                  <c:v>22</c:v>
                </c:pt>
                <c:pt idx="15">
                  <c:v>22</c:v>
                </c:pt>
                <c:pt idx="16">
                  <c:v>22</c:v>
                </c:pt>
                <c:pt idx="17">
                  <c:v>22</c:v>
                </c:pt>
                <c:pt idx="18">
                  <c:v>21</c:v>
                </c:pt>
                <c:pt idx="19">
                  <c:v>21</c:v>
                </c:pt>
              </c:numCache>
            </c:numRef>
          </c:val>
          <c:smooth val="0"/>
        </c:ser>
        <c:ser>
          <c:idx val="23"/>
          <c:order val="23"/>
          <c:marker>
            <c:symbol val="none"/>
          </c:marker>
          <c:cat>
            <c:numRef>
              <c:f>rank_NBA_aver_log!$D$1:$W$1</c:f>
              <c:numCache>
                <c:formatCode>General</c:formatCode>
                <c:ptCount val="20"/>
                <c:pt idx="0">
                  <c:v>0.99</c:v>
                </c:pt>
                <c:pt idx="1">
                  <c:v>0.98741100000000004</c:v>
                </c:pt>
                <c:pt idx="2">
                  <c:v>0.984151</c:v>
                </c:pt>
                <c:pt idx="3">
                  <c:v>0.980047</c:v>
                </c:pt>
                <c:pt idx="4">
                  <c:v>0.974881</c:v>
                </c:pt>
                <c:pt idx="5">
                  <c:v>0.96837700000000004</c:v>
                </c:pt>
                <c:pt idx="6">
                  <c:v>0.96018899999999996</c:v>
                </c:pt>
                <c:pt idx="7">
                  <c:v>0.94988099999999998</c:v>
                </c:pt>
                <c:pt idx="8">
                  <c:v>0.93690399999999996</c:v>
                </c:pt>
                <c:pt idx="9">
                  <c:v>0.92056700000000002</c:v>
                </c:pt>
                <c:pt idx="10">
                  <c:v>0.9</c:v>
                </c:pt>
                <c:pt idx="11">
                  <c:v>0.87410699999999997</c:v>
                </c:pt>
                <c:pt idx="12">
                  <c:v>0.84151100000000001</c:v>
                </c:pt>
                <c:pt idx="13">
                  <c:v>0.80047400000000002</c:v>
                </c:pt>
                <c:pt idx="14">
                  <c:v>0.748811</c:v>
                </c:pt>
                <c:pt idx="15">
                  <c:v>0.68377200000000005</c:v>
                </c:pt>
                <c:pt idx="16">
                  <c:v>0.60189300000000001</c:v>
                </c:pt>
                <c:pt idx="17">
                  <c:v>0.49881300000000001</c:v>
                </c:pt>
                <c:pt idx="18">
                  <c:v>0.36904300000000001</c:v>
                </c:pt>
                <c:pt idx="19">
                  <c:v>0.20567199999999999</c:v>
                </c:pt>
              </c:numCache>
            </c:numRef>
          </c:cat>
          <c:val>
            <c:numRef>
              <c:f>rank_NBA_aver_log!$D$25:$W$25</c:f>
              <c:numCache>
                <c:formatCode>General</c:formatCode>
                <c:ptCount val="20"/>
                <c:pt idx="0">
                  <c:v>15</c:v>
                </c:pt>
                <c:pt idx="1">
                  <c:v>16</c:v>
                </c:pt>
                <c:pt idx="2">
                  <c:v>17</c:v>
                </c:pt>
                <c:pt idx="3">
                  <c:v>19</c:v>
                </c:pt>
                <c:pt idx="4">
                  <c:v>20</c:v>
                </c:pt>
                <c:pt idx="5">
                  <c:v>21</c:v>
                </c:pt>
                <c:pt idx="6">
                  <c:v>24</c:v>
                </c:pt>
                <c:pt idx="7">
                  <c:v>23</c:v>
                </c:pt>
                <c:pt idx="8">
                  <c:v>22</c:v>
                </c:pt>
                <c:pt idx="9">
                  <c:v>23</c:v>
                </c:pt>
                <c:pt idx="10">
                  <c:v>24</c:v>
                </c:pt>
                <c:pt idx="11">
                  <c:v>25</c:v>
                </c:pt>
                <c:pt idx="12">
                  <c:v>26</c:v>
                </c:pt>
                <c:pt idx="13">
                  <c:v>27</c:v>
                </c:pt>
                <c:pt idx="14">
                  <c:v>29</c:v>
                </c:pt>
                <c:pt idx="15">
                  <c:v>29</c:v>
                </c:pt>
                <c:pt idx="16">
                  <c:v>30</c:v>
                </c:pt>
                <c:pt idx="17">
                  <c:v>32</c:v>
                </c:pt>
                <c:pt idx="18">
                  <c:v>32</c:v>
                </c:pt>
                <c:pt idx="19">
                  <c:v>32</c:v>
                </c:pt>
              </c:numCache>
            </c:numRef>
          </c:val>
          <c:smooth val="0"/>
        </c:ser>
        <c:ser>
          <c:idx val="24"/>
          <c:order val="24"/>
          <c:spPr>
            <a:ln w="127000">
              <a:solidFill>
                <a:srgbClr val="0070C0"/>
              </a:solidFill>
            </a:ln>
          </c:spPr>
          <c:marker>
            <c:symbol val="none"/>
          </c:marker>
          <c:cat>
            <c:numRef>
              <c:f>rank_NBA_aver_log!$D$1:$W$1</c:f>
              <c:numCache>
                <c:formatCode>General</c:formatCode>
                <c:ptCount val="20"/>
                <c:pt idx="0">
                  <c:v>0.99</c:v>
                </c:pt>
                <c:pt idx="1">
                  <c:v>0.98741100000000004</c:v>
                </c:pt>
                <c:pt idx="2">
                  <c:v>0.984151</c:v>
                </c:pt>
                <c:pt idx="3">
                  <c:v>0.980047</c:v>
                </c:pt>
                <c:pt idx="4">
                  <c:v>0.974881</c:v>
                </c:pt>
                <c:pt idx="5">
                  <c:v>0.96837700000000004</c:v>
                </c:pt>
                <c:pt idx="6">
                  <c:v>0.96018899999999996</c:v>
                </c:pt>
                <c:pt idx="7">
                  <c:v>0.94988099999999998</c:v>
                </c:pt>
                <c:pt idx="8">
                  <c:v>0.93690399999999996</c:v>
                </c:pt>
                <c:pt idx="9">
                  <c:v>0.92056700000000002</c:v>
                </c:pt>
                <c:pt idx="10">
                  <c:v>0.9</c:v>
                </c:pt>
                <c:pt idx="11">
                  <c:v>0.87410699999999997</c:v>
                </c:pt>
                <c:pt idx="12">
                  <c:v>0.84151100000000001</c:v>
                </c:pt>
                <c:pt idx="13">
                  <c:v>0.80047400000000002</c:v>
                </c:pt>
                <c:pt idx="14">
                  <c:v>0.748811</c:v>
                </c:pt>
                <c:pt idx="15">
                  <c:v>0.68377200000000005</c:v>
                </c:pt>
                <c:pt idx="16">
                  <c:v>0.60189300000000001</c:v>
                </c:pt>
                <c:pt idx="17">
                  <c:v>0.49881300000000001</c:v>
                </c:pt>
                <c:pt idx="18">
                  <c:v>0.36904300000000001</c:v>
                </c:pt>
                <c:pt idx="19">
                  <c:v>0.20567199999999999</c:v>
                </c:pt>
              </c:numCache>
            </c:numRef>
          </c:cat>
          <c:val>
            <c:numRef>
              <c:f>rank_NBA_aver_log!$D$26:$W$26</c:f>
              <c:numCache>
                <c:formatCode>General</c:formatCode>
                <c:ptCount val="20"/>
                <c:pt idx="0">
                  <c:v>53</c:v>
                </c:pt>
                <c:pt idx="1">
                  <c:v>49</c:v>
                </c:pt>
                <c:pt idx="2">
                  <c:v>43</c:v>
                </c:pt>
                <c:pt idx="3">
                  <c:v>40</c:v>
                </c:pt>
                <c:pt idx="4">
                  <c:v>37</c:v>
                </c:pt>
                <c:pt idx="5">
                  <c:v>36</c:v>
                </c:pt>
                <c:pt idx="6">
                  <c:v>33</c:v>
                </c:pt>
                <c:pt idx="7">
                  <c:v>32</c:v>
                </c:pt>
                <c:pt idx="8">
                  <c:v>30</c:v>
                </c:pt>
                <c:pt idx="9">
                  <c:v>27</c:v>
                </c:pt>
                <c:pt idx="10">
                  <c:v>25</c:v>
                </c:pt>
                <c:pt idx="11">
                  <c:v>23</c:v>
                </c:pt>
                <c:pt idx="12">
                  <c:v>21</c:v>
                </c:pt>
                <c:pt idx="13">
                  <c:v>20</c:v>
                </c:pt>
                <c:pt idx="14">
                  <c:v>19</c:v>
                </c:pt>
                <c:pt idx="15">
                  <c:v>19</c:v>
                </c:pt>
                <c:pt idx="16">
                  <c:v>18</c:v>
                </c:pt>
                <c:pt idx="17">
                  <c:v>18</c:v>
                </c:pt>
                <c:pt idx="18">
                  <c:v>18</c:v>
                </c:pt>
                <c:pt idx="19">
                  <c:v>18</c:v>
                </c:pt>
              </c:numCache>
            </c:numRef>
          </c:val>
          <c:smooth val="0"/>
        </c:ser>
        <c:ser>
          <c:idx val="25"/>
          <c:order val="25"/>
          <c:spPr>
            <a:ln w="25400"/>
          </c:spPr>
          <c:marker>
            <c:symbol val="none"/>
          </c:marker>
          <c:cat>
            <c:numRef>
              <c:f>rank_NBA_aver_log!$D$1:$W$1</c:f>
              <c:numCache>
                <c:formatCode>General</c:formatCode>
                <c:ptCount val="20"/>
                <c:pt idx="0">
                  <c:v>0.99</c:v>
                </c:pt>
                <c:pt idx="1">
                  <c:v>0.98741100000000004</c:v>
                </c:pt>
                <c:pt idx="2">
                  <c:v>0.984151</c:v>
                </c:pt>
                <c:pt idx="3">
                  <c:v>0.980047</c:v>
                </c:pt>
                <c:pt idx="4">
                  <c:v>0.974881</c:v>
                </c:pt>
                <c:pt idx="5">
                  <c:v>0.96837700000000004</c:v>
                </c:pt>
                <c:pt idx="6">
                  <c:v>0.96018899999999996</c:v>
                </c:pt>
                <c:pt idx="7">
                  <c:v>0.94988099999999998</c:v>
                </c:pt>
                <c:pt idx="8">
                  <c:v>0.93690399999999996</c:v>
                </c:pt>
                <c:pt idx="9">
                  <c:v>0.92056700000000002</c:v>
                </c:pt>
                <c:pt idx="10">
                  <c:v>0.9</c:v>
                </c:pt>
                <c:pt idx="11">
                  <c:v>0.87410699999999997</c:v>
                </c:pt>
                <c:pt idx="12">
                  <c:v>0.84151100000000001</c:v>
                </c:pt>
                <c:pt idx="13">
                  <c:v>0.80047400000000002</c:v>
                </c:pt>
                <c:pt idx="14">
                  <c:v>0.748811</c:v>
                </c:pt>
                <c:pt idx="15">
                  <c:v>0.68377200000000005</c:v>
                </c:pt>
                <c:pt idx="16">
                  <c:v>0.60189300000000001</c:v>
                </c:pt>
                <c:pt idx="17">
                  <c:v>0.49881300000000001</c:v>
                </c:pt>
                <c:pt idx="18">
                  <c:v>0.36904300000000001</c:v>
                </c:pt>
                <c:pt idx="19">
                  <c:v>0.20567199999999999</c:v>
                </c:pt>
              </c:numCache>
            </c:numRef>
          </c:cat>
          <c:val>
            <c:numRef>
              <c:f>rank_NBA_aver_log!$D$27:$W$27</c:f>
              <c:numCache>
                <c:formatCode>General</c:formatCode>
                <c:ptCount val="20"/>
                <c:pt idx="0">
                  <c:v>29</c:v>
                </c:pt>
                <c:pt idx="1">
                  <c:v>28</c:v>
                </c:pt>
                <c:pt idx="2">
                  <c:v>30</c:v>
                </c:pt>
                <c:pt idx="3">
                  <c:v>29</c:v>
                </c:pt>
                <c:pt idx="4">
                  <c:v>28</c:v>
                </c:pt>
                <c:pt idx="5">
                  <c:v>27</c:v>
                </c:pt>
                <c:pt idx="6">
                  <c:v>26</c:v>
                </c:pt>
                <c:pt idx="7">
                  <c:v>26</c:v>
                </c:pt>
                <c:pt idx="8">
                  <c:v>24</c:v>
                </c:pt>
                <c:pt idx="9">
                  <c:v>25</c:v>
                </c:pt>
                <c:pt idx="10">
                  <c:v>26</c:v>
                </c:pt>
                <c:pt idx="11">
                  <c:v>27</c:v>
                </c:pt>
                <c:pt idx="12">
                  <c:v>31</c:v>
                </c:pt>
                <c:pt idx="13">
                  <c:v>35</c:v>
                </c:pt>
                <c:pt idx="14">
                  <c:v>37</c:v>
                </c:pt>
                <c:pt idx="15">
                  <c:v>42</c:v>
                </c:pt>
                <c:pt idx="16">
                  <c:v>42</c:v>
                </c:pt>
                <c:pt idx="17">
                  <c:v>42</c:v>
                </c:pt>
                <c:pt idx="18">
                  <c:v>42</c:v>
                </c:pt>
                <c:pt idx="19">
                  <c:v>42</c:v>
                </c:pt>
              </c:numCache>
            </c:numRef>
          </c:val>
          <c:smooth val="0"/>
        </c:ser>
        <c:ser>
          <c:idx val="26"/>
          <c:order val="26"/>
          <c:marker>
            <c:symbol val="none"/>
          </c:marker>
          <c:cat>
            <c:numRef>
              <c:f>rank_NBA_aver_log!$D$1:$W$1</c:f>
              <c:numCache>
                <c:formatCode>General</c:formatCode>
                <c:ptCount val="20"/>
                <c:pt idx="0">
                  <c:v>0.99</c:v>
                </c:pt>
                <c:pt idx="1">
                  <c:v>0.98741100000000004</c:v>
                </c:pt>
                <c:pt idx="2">
                  <c:v>0.984151</c:v>
                </c:pt>
                <c:pt idx="3">
                  <c:v>0.980047</c:v>
                </c:pt>
                <c:pt idx="4">
                  <c:v>0.974881</c:v>
                </c:pt>
                <c:pt idx="5">
                  <c:v>0.96837700000000004</c:v>
                </c:pt>
                <c:pt idx="6">
                  <c:v>0.96018899999999996</c:v>
                </c:pt>
                <c:pt idx="7">
                  <c:v>0.94988099999999998</c:v>
                </c:pt>
                <c:pt idx="8">
                  <c:v>0.93690399999999996</c:v>
                </c:pt>
                <c:pt idx="9">
                  <c:v>0.92056700000000002</c:v>
                </c:pt>
                <c:pt idx="10">
                  <c:v>0.9</c:v>
                </c:pt>
                <c:pt idx="11">
                  <c:v>0.87410699999999997</c:v>
                </c:pt>
                <c:pt idx="12">
                  <c:v>0.84151100000000001</c:v>
                </c:pt>
                <c:pt idx="13">
                  <c:v>0.80047400000000002</c:v>
                </c:pt>
                <c:pt idx="14">
                  <c:v>0.748811</c:v>
                </c:pt>
                <c:pt idx="15">
                  <c:v>0.68377200000000005</c:v>
                </c:pt>
                <c:pt idx="16">
                  <c:v>0.60189300000000001</c:v>
                </c:pt>
                <c:pt idx="17">
                  <c:v>0.49881300000000001</c:v>
                </c:pt>
                <c:pt idx="18">
                  <c:v>0.36904300000000001</c:v>
                </c:pt>
                <c:pt idx="19">
                  <c:v>0.20567199999999999</c:v>
                </c:pt>
              </c:numCache>
            </c:numRef>
          </c:cat>
          <c:val>
            <c:numRef>
              <c:f>rank_NBA_aver_log!$D$28:$W$28</c:f>
              <c:numCache>
                <c:formatCode>General</c:formatCode>
                <c:ptCount val="20"/>
                <c:pt idx="0">
                  <c:v>52</c:v>
                </c:pt>
                <c:pt idx="1">
                  <c:v>48</c:v>
                </c:pt>
                <c:pt idx="2">
                  <c:v>44</c:v>
                </c:pt>
                <c:pt idx="3">
                  <c:v>41</c:v>
                </c:pt>
                <c:pt idx="4">
                  <c:v>39</c:v>
                </c:pt>
                <c:pt idx="5">
                  <c:v>38</c:v>
                </c:pt>
                <c:pt idx="6">
                  <c:v>35</c:v>
                </c:pt>
                <c:pt idx="7">
                  <c:v>35</c:v>
                </c:pt>
                <c:pt idx="8">
                  <c:v>33</c:v>
                </c:pt>
                <c:pt idx="9">
                  <c:v>29</c:v>
                </c:pt>
                <c:pt idx="10">
                  <c:v>27</c:v>
                </c:pt>
                <c:pt idx="11">
                  <c:v>26</c:v>
                </c:pt>
                <c:pt idx="12">
                  <c:v>25</c:v>
                </c:pt>
                <c:pt idx="13">
                  <c:v>25</c:v>
                </c:pt>
                <c:pt idx="14">
                  <c:v>24</c:v>
                </c:pt>
                <c:pt idx="15">
                  <c:v>23</c:v>
                </c:pt>
                <c:pt idx="16">
                  <c:v>23</c:v>
                </c:pt>
                <c:pt idx="17">
                  <c:v>23</c:v>
                </c:pt>
                <c:pt idx="18">
                  <c:v>22</c:v>
                </c:pt>
                <c:pt idx="19">
                  <c:v>22</c:v>
                </c:pt>
              </c:numCache>
            </c:numRef>
          </c:val>
          <c:smooth val="0"/>
        </c:ser>
        <c:ser>
          <c:idx val="27"/>
          <c:order val="27"/>
          <c:spPr>
            <a:ln w="127000">
              <a:solidFill>
                <a:srgbClr val="FF0000"/>
              </a:solidFill>
            </a:ln>
          </c:spPr>
          <c:marker>
            <c:symbol val="none"/>
          </c:marker>
          <c:cat>
            <c:numRef>
              <c:f>rank_NBA_aver_log!$D$1:$W$1</c:f>
              <c:numCache>
                <c:formatCode>General</c:formatCode>
                <c:ptCount val="20"/>
                <c:pt idx="0">
                  <c:v>0.99</c:v>
                </c:pt>
                <c:pt idx="1">
                  <c:v>0.98741100000000004</c:v>
                </c:pt>
                <c:pt idx="2">
                  <c:v>0.984151</c:v>
                </c:pt>
                <c:pt idx="3">
                  <c:v>0.980047</c:v>
                </c:pt>
                <c:pt idx="4">
                  <c:v>0.974881</c:v>
                </c:pt>
                <c:pt idx="5">
                  <c:v>0.96837700000000004</c:v>
                </c:pt>
                <c:pt idx="6">
                  <c:v>0.96018899999999996</c:v>
                </c:pt>
                <c:pt idx="7">
                  <c:v>0.94988099999999998</c:v>
                </c:pt>
                <c:pt idx="8">
                  <c:v>0.93690399999999996</c:v>
                </c:pt>
                <c:pt idx="9">
                  <c:v>0.92056700000000002</c:v>
                </c:pt>
                <c:pt idx="10">
                  <c:v>0.9</c:v>
                </c:pt>
                <c:pt idx="11">
                  <c:v>0.87410699999999997</c:v>
                </c:pt>
                <c:pt idx="12">
                  <c:v>0.84151100000000001</c:v>
                </c:pt>
                <c:pt idx="13">
                  <c:v>0.80047400000000002</c:v>
                </c:pt>
                <c:pt idx="14">
                  <c:v>0.748811</c:v>
                </c:pt>
                <c:pt idx="15">
                  <c:v>0.68377200000000005</c:v>
                </c:pt>
                <c:pt idx="16">
                  <c:v>0.60189300000000001</c:v>
                </c:pt>
                <c:pt idx="17">
                  <c:v>0.49881300000000001</c:v>
                </c:pt>
                <c:pt idx="18">
                  <c:v>0.36904300000000001</c:v>
                </c:pt>
                <c:pt idx="19">
                  <c:v>0.20567199999999999</c:v>
                </c:pt>
              </c:numCache>
            </c:numRef>
          </c:cat>
          <c:val>
            <c:numRef>
              <c:f>rank_NBA_aver_log!$D$29:$W$29</c:f>
              <c:numCache>
                <c:formatCode>General</c:formatCode>
                <c:ptCount val="20"/>
                <c:pt idx="0">
                  <c:v>11</c:v>
                </c:pt>
                <c:pt idx="1">
                  <c:v>13</c:v>
                </c:pt>
                <c:pt idx="2">
                  <c:v>14</c:v>
                </c:pt>
                <c:pt idx="3">
                  <c:v>15</c:v>
                </c:pt>
                <c:pt idx="4">
                  <c:v>17</c:v>
                </c:pt>
                <c:pt idx="5">
                  <c:v>18</c:v>
                </c:pt>
                <c:pt idx="6">
                  <c:v>20</c:v>
                </c:pt>
                <c:pt idx="7">
                  <c:v>22</c:v>
                </c:pt>
                <c:pt idx="8">
                  <c:v>23</c:v>
                </c:pt>
                <c:pt idx="9">
                  <c:v>26</c:v>
                </c:pt>
                <c:pt idx="10">
                  <c:v>28</c:v>
                </c:pt>
                <c:pt idx="11">
                  <c:v>32</c:v>
                </c:pt>
                <c:pt idx="12">
                  <c:v>34</c:v>
                </c:pt>
                <c:pt idx="13">
                  <c:v>36</c:v>
                </c:pt>
                <c:pt idx="14">
                  <c:v>38</c:v>
                </c:pt>
                <c:pt idx="15">
                  <c:v>37</c:v>
                </c:pt>
                <c:pt idx="16">
                  <c:v>37</c:v>
                </c:pt>
                <c:pt idx="17">
                  <c:v>37</c:v>
                </c:pt>
                <c:pt idx="18">
                  <c:v>37</c:v>
                </c:pt>
                <c:pt idx="19">
                  <c:v>35</c:v>
                </c:pt>
              </c:numCache>
            </c:numRef>
          </c:val>
          <c:smooth val="0"/>
        </c:ser>
        <c:ser>
          <c:idx val="28"/>
          <c:order val="28"/>
          <c:spPr>
            <a:ln w="19050"/>
          </c:spPr>
          <c:marker>
            <c:symbol val="none"/>
          </c:marker>
          <c:cat>
            <c:numRef>
              <c:f>rank_NBA_aver_log!$D$1:$W$1</c:f>
              <c:numCache>
                <c:formatCode>General</c:formatCode>
                <c:ptCount val="20"/>
                <c:pt idx="0">
                  <c:v>0.99</c:v>
                </c:pt>
                <c:pt idx="1">
                  <c:v>0.98741100000000004</c:v>
                </c:pt>
                <c:pt idx="2">
                  <c:v>0.984151</c:v>
                </c:pt>
                <c:pt idx="3">
                  <c:v>0.980047</c:v>
                </c:pt>
                <c:pt idx="4">
                  <c:v>0.974881</c:v>
                </c:pt>
                <c:pt idx="5">
                  <c:v>0.96837700000000004</c:v>
                </c:pt>
                <c:pt idx="6">
                  <c:v>0.96018899999999996</c:v>
                </c:pt>
                <c:pt idx="7">
                  <c:v>0.94988099999999998</c:v>
                </c:pt>
                <c:pt idx="8">
                  <c:v>0.93690399999999996</c:v>
                </c:pt>
                <c:pt idx="9">
                  <c:v>0.92056700000000002</c:v>
                </c:pt>
                <c:pt idx="10">
                  <c:v>0.9</c:v>
                </c:pt>
                <c:pt idx="11">
                  <c:v>0.87410699999999997</c:v>
                </c:pt>
                <c:pt idx="12">
                  <c:v>0.84151100000000001</c:v>
                </c:pt>
                <c:pt idx="13">
                  <c:v>0.80047400000000002</c:v>
                </c:pt>
                <c:pt idx="14">
                  <c:v>0.748811</c:v>
                </c:pt>
                <c:pt idx="15">
                  <c:v>0.68377200000000005</c:v>
                </c:pt>
                <c:pt idx="16">
                  <c:v>0.60189300000000001</c:v>
                </c:pt>
                <c:pt idx="17">
                  <c:v>0.49881300000000001</c:v>
                </c:pt>
                <c:pt idx="18">
                  <c:v>0.36904300000000001</c:v>
                </c:pt>
                <c:pt idx="19">
                  <c:v>0.20567199999999999</c:v>
                </c:pt>
              </c:numCache>
            </c:numRef>
          </c:cat>
          <c:val>
            <c:numRef>
              <c:f>rank_NBA_aver_log!$D$30:$W$30</c:f>
              <c:numCache>
                <c:formatCode>General</c:formatCode>
                <c:ptCount val="20"/>
                <c:pt idx="0">
                  <c:v>41</c:v>
                </c:pt>
                <c:pt idx="1">
                  <c:v>38</c:v>
                </c:pt>
                <c:pt idx="2">
                  <c:v>38</c:v>
                </c:pt>
                <c:pt idx="3">
                  <c:v>36</c:v>
                </c:pt>
                <c:pt idx="4">
                  <c:v>34</c:v>
                </c:pt>
                <c:pt idx="5">
                  <c:v>34</c:v>
                </c:pt>
                <c:pt idx="6">
                  <c:v>31</c:v>
                </c:pt>
                <c:pt idx="7">
                  <c:v>31</c:v>
                </c:pt>
                <c:pt idx="8">
                  <c:v>32</c:v>
                </c:pt>
                <c:pt idx="9">
                  <c:v>32</c:v>
                </c:pt>
                <c:pt idx="10">
                  <c:v>29</c:v>
                </c:pt>
                <c:pt idx="11">
                  <c:v>28</c:v>
                </c:pt>
                <c:pt idx="12">
                  <c:v>27</c:v>
                </c:pt>
                <c:pt idx="13">
                  <c:v>28</c:v>
                </c:pt>
                <c:pt idx="14">
                  <c:v>27</c:v>
                </c:pt>
                <c:pt idx="15">
                  <c:v>27</c:v>
                </c:pt>
                <c:pt idx="16">
                  <c:v>27</c:v>
                </c:pt>
                <c:pt idx="17">
                  <c:v>27</c:v>
                </c:pt>
                <c:pt idx="18">
                  <c:v>27</c:v>
                </c:pt>
                <c:pt idx="19">
                  <c:v>27</c:v>
                </c:pt>
              </c:numCache>
            </c:numRef>
          </c:val>
          <c:smooth val="0"/>
        </c:ser>
        <c:dLbls>
          <c:showLegendKey val="0"/>
          <c:showVal val="0"/>
          <c:showCatName val="0"/>
          <c:showSerName val="0"/>
          <c:showPercent val="0"/>
          <c:showBubbleSize val="0"/>
        </c:dLbls>
        <c:marker val="1"/>
        <c:smooth val="0"/>
        <c:axId val="144866816"/>
        <c:axId val="145522688"/>
      </c:lineChart>
      <c:catAx>
        <c:axId val="144866816"/>
        <c:scaling>
          <c:orientation val="minMax"/>
        </c:scaling>
        <c:delete val="0"/>
        <c:axPos val="t"/>
        <c:numFmt formatCode="#,##0.000_);[Red]\(#,##0.000\)" sourceLinked="0"/>
        <c:majorTickMark val="out"/>
        <c:minorTickMark val="none"/>
        <c:tickLblPos val="nextTo"/>
        <c:txPr>
          <a:bodyPr rot="-5400000" vert="horz"/>
          <a:lstStyle/>
          <a:p>
            <a:pPr>
              <a:defRPr sz="1600"/>
            </a:pPr>
            <a:endParaRPr lang="en-US"/>
          </a:p>
        </c:txPr>
        <c:crossAx val="145522688"/>
        <c:crosses val="autoZero"/>
        <c:auto val="1"/>
        <c:lblAlgn val="ctr"/>
        <c:lblOffset val="100"/>
        <c:noMultiLvlLbl val="0"/>
      </c:catAx>
      <c:valAx>
        <c:axId val="145522688"/>
        <c:scaling>
          <c:orientation val="maxMin"/>
        </c:scaling>
        <c:delete val="0"/>
        <c:axPos val="l"/>
        <c:majorGridlines/>
        <c:title>
          <c:tx>
            <c:rich>
              <a:bodyPr rot="-5400000" vert="horz"/>
              <a:lstStyle/>
              <a:p>
                <a:pPr>
                  <a:defRPr sz="2400"/>
                </a:pPr>
                <a:r>
                  <a:rPr lang="en-US" altLang="en-US" sz="2400" dirty="0" smtClean="0"/>
                  <a:t>Rank</a:t>
                </a:r>
              </a:p>
            </c:rich>
          </c:tx>
          <c:layout/>
          <c:overlay val="0"/>
        </c:title>
        <c:numFmt formatCode="General" sourceLinked="1"/>
        <c:majorTickMark val="out"/>
        <c:minorTickMark val="none"/>
        <c:tickLblPos val="nextTo"/>
        <c:txPr>
          <a:bodyPr/>
          <a:lstStyle/>
          <a:p>
            <a:pPr>
              <a:defRPr sz="1800"/>
            </a:pPr>
            <a:endParaRPr lang="en-US"/>
          </a:p>
        </c:txPr>
        <c:crossAx val="144866816"/>
        <c:crosses val="autoZero"/>
        <c:crossBetween val="midCat"/>
      </c:valAx>
    </c:plotArea>
    <c:plotVisOnly val="1"/>
    <c:dispBlanksAs val="gap"/>
    <c:showDLblsOverMax val="0"/>
  </c:chart>
  <c:txPr>
    <a:bodyPr/>
    <a:lstStyle/>
    <a:p>
      <a:pPr>
        <a:defRPr sz="2400"/>
      </a:pPr>
      <a:endParaRPr lang="en-US"/>
    </a:p>
  </c:txPr>
  <c:externalData r:id="rId1">
    <c:autoUpdate val="0"/>
  </c:externalData>
  <c:userShapes r:id="rId2"/>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7834802366122143"/>
          <c:y val="0.13403202566856334"/>
          <c:w val="0.66844569801909093"/>
          <c:h val="0.72175886859536653"/>
        </c:manualLayout>
      </c:layout>
      <c:lineChart>
        <c:grouping val="standard"/>
        <c:varyColors val="0"/>
        <c:ser>
          <c:idx val="2"/>
          <c:order val="0"/>
          <c:tx>
            <c:v>APST-.5</c:v>
          </c:tx>
          <c:spPr>
            <a:ln w="19050"/>
          </c:spPr>
          <c:marker>
            <c:symbol val="triangle"/>
            <c:size val="25"/>
            <c:spPr>
              <a:noFill/>
              <a:ln w="25400"/>
            </c:spPr>
          </c:marker>
          <c:cat>
            <c:numRef>
              <c:f>DPS_Kemeny_NBA_aver!$A$2:$A$11</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DPS_Kemeny_NBA_aver!$D$2:$D$11</c:f>
              <c:numCache>
                <c:formatCode>General</c:formatCode>
                <c:ptCount val="10"/>
                <c:pt idx="0">
                  <c:v>9</c:v>
                </c:pt>
                <c:pt idx="1">
                  <c:v>15</c:v>
                </c:pt>
                <c:pt idx="2">
                  <c:v>21</c:v>
                </c:pt>
                <c:pt idx="3">
                  <c:v>28</c:v>
                </c:pt>
                <c:pt idx="4">
                  <c:v>38</c:v>
                </c:pt>
                <c:pt idx="5">
                  <c:v>42</c:v>
                </c:pt>
                <c:pt idx="6">
                  <c:v>49</c:v>
                </c:pt>
                <c:pt idx="7">
                  <c:v>56</c:v>
                </c:pt>
                <c:pt idx="8">
                  <c:v>62</c:v>
                </c:pt>
                <c:pt idx="9">
                  <c:v>67</c:v>
                </c:pt>
              </c:numCache>
            </c:numRef>
          </c:val>
          <c:smooth val="0"/>
        </c:ser>
        <c:ser>
          <c:idx val="4"/>
          <c:order val="1"/>
          <c:tx>
            <c:v>weighted-sum</c:v>
          </c:tx>
          <c:spPr>
            <a:ln w="19050"/>
          </c:spPr>
          <c:marker>
            <c:symbol val="star"/>
            <c:size val="25"/>
            <c:spPr>
              <a:ln w="25400"/>
            </c:spPr>
          </c:marker>
          <c:cat>
            <c:numRef>
              <c:f>DPS_Kemeny_NBA_aver!$A$2:$A$11</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DPS_Kemeny_NBA_aver!$F$2:$F$11</c:f>
              <c:numCache>
                <c:formatCode>General</c:formatCode>
                <c:ptCount val="10"/>
                <c:pt idx="0">
                  <c:v>9</c:v>
                </c:pt>
                <c:pt idx="1">
                  <c:v>17</c:v>
                </c:pt>
                <c:pt idx="2">
                  <c:v>21</c:v>
                </c:pt>
                <c:pt idx="3">
                  <c:v>29</c:v>
                </c:pt>
                <c:pt idx="4">
                  <c:v>32</c:v>
                </c:pt>
                <c:pt idx="5">
                  <c:v>36</c:v>
                </c:pt>
                <c:pt idx="6">
                  <c:v>40</c:v>
                </c:pt>
                <c:pt idx="7">
                  <c:v>48</c:v>
                </c:pt>
                <c:pt idx="8">
                  <c:v>50</c:v>
                </c:pt>
                <c:pt idx="9">
                  <c:v>50</c:v>
                </c:pt>
              </c:numCache>
            </c:numRef>
          </c:val>
          <c:smooth val="0"/>
        </c:ser>
        <c:ser>
          <c:idx val="0"/>
          <c:order val="2"/>
          <c:tx>
            <c:v>Kemeny-d</c:v>
          </c:tx>
          <c:spPr>
            <a:ln w="19050"/>
          </c:spPr>
          <c:marker>
            <c:symbol val="diamond"/>
            <c:size val="25"/>
            <c:spPr>
              <a:noFill/>
              <a:ln w="25400"/>
            </c:spPr>
          </c:marker>
          <c:cat>
            <c:numRef>
              <c:f>DPS_Kemeny_NBA_aver!$A$2:$A$11</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DPS_Kemeny_NBA_aver!$B$2:$B$11</c:f>
              <c:numCache>
                <c:formatCode>General</c:formatCode>
                <c:ptCount val="10"/>
                <c:pt idx="0">
                  <c:v>7</c:v>
                </c:pt>
                <c:pt idx="1">
                  <c:v>13</c:v>
                </c:pt>
                <c:pt idx="2">
                  <c:v>18</c:v>
                </c:pt>
                <c:pt idx="3">
                  <c:v>22</c:v>
                </c:pt>
                <c:pt idx="4">
                  <c:v>28</c:v>
                </c:pt>
                <c:pt idx="5">
                  <c:v>33</c:v>
                </c:pt>
                <c:pt idx="6">
                  <c:v>36</c:v>
                </c:pt>
                <c:pt idx="7">
                  <c:v>41</c:v>
                </c:pt>
                <c:pt idx="8">
                  <c:v>45</c:v>
                </c:pt>
                <c:pt idx="9">
                  <c:v>46</c:v>
                </c:pt>
              </c:numCache>
            </c:numRef>
          </c:val>
          <c:smooth val="0"/>
        </c:ser>
        <c:dLbls>
          <c:showLegendKey val="0"/>
          <c:showVal val="0"/>
          <c:showCatName val="0"/>
          <c:showSerName val="0"/>
          <c:showPercent val="0"/>
          <c:showBubbleSize val="0"/>
        </c:dLbls>
        <c:marker val="1"/>
        <c:smooth val="0"/>
        <c:axId val="144865280"/>
        <c:axId val="145524992"/>
      </c:lineChart>
      <c:catAx>
        <c:axId val="144865280"/>
        <c:scaling>
          <c:orientation val="minMax"/>
        </c:scaling>
        <c:delete val="0"/>
        <c:axPos val="b"/>
        <c:title>
          <c:tx>
            <c:rich>
              <a:bodyPr/>
              <a:lstStyle/>
              <a:p>
                <a:pPr>
                  <a:defRPr sz="3200"/>
                </a:pPr>
                <a:r>
                  <a:rPr lang="en-US" altLang="en-US" sz="3200"/>
                  <a:t>Rank</a:t>
                </a:r>
              </a:p>
            </c:rich>
          </c:tx>
          <c:layout>
            <c:manualLayout>
              <c:xMode val="edge"/>
              <c:yMode val="edge"/>
              <c:x val="0.86358365652054703"/>
              <c:y val="0.75097182661712603"/>
            </c:manualLayout>
          </c:layout>
          <c:overlay val="0"/>
        </c:title>
        <c:numFmt formatCode="General" sourceLinked="1"/>
        <c:majorTickMark val="out"/>
        <c:minorTickMark val="none"/>
        <c:tickLblPos val="nextTo"/>
        <c:txPr>
          <a:bodyPr/>
          <a:lstStyle/>
          <a:p>
            <a:pPr>
              <a:defRPr sz="2400"/>
            </a:pPr>
            <a:endParaRPr lang="en-US"/>
          </a:p>
        </c:txPr>
        <c:crossAx val="145524992"/>
        <c:crosses val="autoZero"/>
        <c:auto val="1"/>
        <c:lblAlgn val="ctr"/>
        <c:lblOffset val="100"/>
        <c:noMultiLvlLbl val="0"/>
      </c:catAx>
      <c:valAx>
        <c:axId val="145524992"/>
        <c:scaling>
          <c:orientation val="minMax"/>
          <c:max val="70"/>
          <c:min val="0"/>
        </c:scaling>
        <c:delete val="0"/>
        <c:axPos val="l"/>
        <c:majorGridlines/>
        <c:title>
          <c:tx>
            <c:rich>
              <a:bodyPr rot="-5400000" vert="horz"/>
              <a:lstStyle/>
              <a:p>
                <a:pPr>
                  <a:defRPr sz="3200"/>
                </a:pPr>
                <a:r>
                  <a:rPr lang="en-US" altLang="en-US" sz="2400" dirty="0"/>
                  <a:t># </a:t>
                </a:r>
                <a:r>
                  <a:rPr lang="en-US" altLang="en-US" sz="2400" dirty="0" smtClean="0"/>
                  <a:t>Hall-of-Famers</a:t>
                </a:r>
                <a:endParaRPr lang="en-US" altLang="en-US" sz="2400" dirty="0"/>
              </a:p>
            </c:rich>
          </c:tx>
          <c:layout>
            <c:manualLayout>
              <c:xMode val="edge"/>
              <c:yMode val="edge"/>
              <c:x val="1.1339104999934709E-2"/>
              <c:y val="0.14923702606481121"/>
            </c:manualLayout>
          </c:layout>
          <c:overlay val="0"/>
        </c:title>
        <c:numFmt formatCode="General" sourceLinked="1"/>
        <c:majorTickMark val="out"/>
        <c:minorTickMark val="none"/>
        <c:tickLblPos val="nextTo"/>
        <c:txPr>
          <a:bodyPr/>
          <a:lstStyle/>
          <a:p>
            <a:pPr>
              <a:defRPr sz="2400"/>
            </a:pPr>
            <a:endParaRPr lang="en-US"/>
          </a:p>
        </c:txPr>
        <c:crossAx val="144865280"/>
        <c:crosses val="autoZero"/>
        <c:crossBetween val="midCat"/>
      </c:valAx>
    </c:plotArea>
    <c:legend>
      <c:legendPos val="r"/>
      <c:layout>
        <c:manualLayout>
          <c:xMode val="edge"/>
          <c:yMode val="edge"/>
          <c:x val="8.0555555555555561E-2"/>
          <c:y val="1.5447652376786259E-3"/>
          <c:w val="0.9194444444444444"/>
          <c:h val="0.13245844269466317"/>
        </c:manualLayout>
      </c:layout>
      <c:overlay val="0"/>
      <c:txPr>
        <a:bodyPr/>
        <a:lstStyle/>
        <a:p>
          <a:pPr>
            <a:defRPr sz="3200"/>
          </a:pPr>
          <a:endParaRPr lang="en-US"/>
        </a:p>
      </c:txPr>
    </c:legend>
    <c:plotVisOnly val="1"/>
    <c:dispBlanksAs val="gap"/>
    <c:showDLblsOverMax val="0"/>
  </c:chart>
  <c:spPr>
    <a:ln>
      <a:noFill/>
    </a:ln>
  </c:spPr>
  <c:externalData r:id="rId1">
    <c:autoUpdate val="0"/>
  </c:externalData>
</c:chartSpace>
</file>

<file path=ppt/drawings/drawing1.xml><?xml version="1.0" encoding="utf-8"?>
<c:userShapes xmlns:c="http://schemas.openxmlformats.org/drawingml/2006/chart">
  <cdr:relSizeAnchor xmlns:cdr="http://schemas.openxmlformats.org/drawingml/2006/chartDrawing">
    <cdr:from>
      <cdr:x>0.41975</cdr:x>
      <cdr:y>0.02735</cdr:y>
    </cdr:from>
    <cdr:to>
      <cdr:x>0.66182</cdr:x>
      <cdr:y>0.1284</cdr:y>
    </cdr:to>
    <cdr:sp macro="" textlink="">
      <cdr:nvSpPr>
        <cdr:cNvPr id="2" name="TextBox 12"/>
        <cdr:cNvSpPr txBox="1"/>
      </cdr:nvSpPr>
      <cdr:spPr>
        <a:xfrm xmlns:a="http://schemas.openxmlformats.org/drawingml/2006/main">
          <a:off x="1487668" y="87465"/>
          <a:ext cx="857927" cy="323165"/>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spcAft>
              <a:spcPts val="0"/>
            </a:spcAft>
          </a:pPr>
          <a:r>
            <a:rPr lang="en-US" sz="1500" dirty="0">
              <a:effectLst/>
              <a:ea typeface="宋体"/>
              <a:cs typeface="Times New Roman"/>
            </a:rPr>
            <a:t>Johnson</a:t>
          </a:r>
          <a:endParaRPr lang="zh-CN" sz="1500" dirty="0">
            <a:effectLst/>
            <a:latin typeface="宋体"/>
            <a:cs typeface="宋体"/>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0.41975</cdr:x>
      <cdr:y>0.02735</cdr:y>
    </cdr:from>
    <cdr:to>
      <cdr:x>0.66182</cdr:x>
      <cdr:y>0.1284</cdr:y>
    </cdr:to>
    <cdr:sp macro="" textlink="">
      <cdr:nvSpPr>
        <cdr:cNvPr id="2" name="TextBox 12"/>
        <cdr:cNvSpPr txBox="1"/>
      </cdr:nvSpPr>
      <cdr:spPr>
        <a:xfrm xmlns:a="http://schemas.openxmlformats.org/drawingml/2006/main">
          <a:off x="1487668" y="87465"/>
          <a:ext cx="857927" cy="323165"/>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spcAft>
              <a:spcPts val="0"/>
            </a:spcAft>
          </a:pPr>
          <a:r>
            <a:rPr lang="en-US" sz="1500" dirty="0">
              <a:effectLst/>
              <a:ea typeface="宋体"/>
              <a:cs typeface="Times New Roman"/>
            </a:rPr>
            <a:t>Johnson</a:t>
          </a:r>
          <a:endParaRPr lang="zh-CN" sz="1500" dirty="0">
            <a:effectLst/>
            <a:latin typeface="宋体"/>
            <a:cs typeface="宋体"/>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0.41975</cdr:x>
      <cdr:y>0.02735</cdr:y>
    </cdr:from>
    <cdr:to>
      <cdr:x>0.66182</cdr:x>
      <cdr:y>0.1284</cdr:y>
    </cdr:to>
    <cdr:sp macro="" textlink="">
      <cdr:nvSpPr>
        <cdr:cNvPr id="2" name="TextBox 12"/>
        <cdr:cNvSpPr txBox="1"/>
      </cdr:nvSpPr>
      <cdr:spPr>
        <a:xfrm xmlns:a="http://schemas.openxmlformats.org/drawingml/2006/main">
          <a:off x="1487668" y="87465"/>
          <a:ext cx="857927" cy="323165"/>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spcAft>
              <a:spcPts val="0"/>
            </a:spcAft>
          </a:pPr>
          <a:r>
            <a:rPr lang="en-US" sz="1500" dirty="0">
              <a:effectLst/>
              <a:ea typeface="宋体"/>
              <a:cs typeface="Times New Roman"/>
            </a:rPr>
            <a:t>Johnson</a:t>
          </a:r>
          <a:endParaRPr lang="zh-CN" sz="1500" dirty="0">
            <a:effectLst/>
            <a:latin typeface="宋体"/>
            <a:cs typeface="宋体"/>
          </a:endParaRPr>
        </a:p>
      </cdr:txBody>
    </cdr:sp>
  </cdr:relSizeAnchor>
</c:userShapes>
</file>

<file path=ppt/drawings/drawing4.xml><?xml version="1.0" encoding="utf-8"?>
<c:userShapes xmlns:c="http://schemas.openxmlformats.org/drawingml/2006/chart">
  <cdr:relSizeAnchor xmlns:cdr="http://schemas.openxmlformats.org/drawingml/2006/chartDrawing">
    <cdr:from>
      <cdr:x>0.91737</cdr:x>
      <cdr:y>0.04131</cdr:y>
    </cdr:from>
    <cdr:to>
      <cdr:x>1</cdr:x>
      <cdr:y>0.20655</cdr:y>
    </cdr:to>
    <cdr:sp macro="" textlink="">
      <cdr:nvSpPr>
        <cdr:cNvPr id="2" name="Title 1"/>
        <cdr:cNvSpPr>
          <a:spLocks xmlns:a="http://schemas.openxmlformats.org/drawingml/2006/main" noGrp="1"/>
        </cdr:cNvSpPr>
      </cdr:nvSpPr>
      <cdr:spPr>
        <a:xfrm xmlns:a="http://schemas.openxmlformats.org/drawingml/2006/main">
          <a:off x="7695289" y="216024"/>
          <a:ext cx="693135" cy="864073"/>
        </a:xfrm>
        <a:prstGeom xmlns:a="http://schemas.openxmlformats.org/drawingml/2006/main" prst="rect">
          <a:avLst/>
        </a:prstGeom>
      </cdr:spPr>
      <cdr:txBody>
        <a:bodyPr xmlns:a="http://schemas.openxmlformats.org/drawingml/2006/main" vert="horz" lIns="91440" tIns="45720" rIns="91440" bIns="45720" rtlCol="0" anchor="ctr">
          <a:normAutofit/>
        </a:bodyPr>
        <a:lstStyle xmlns:a="http://schemas.openxmlformats.org/drawingml/2006/main">
          <a:lvl1pPr algn="ctr" defTabSz="914400" rtl="0" eaLnBrk="1" latinLnBrk="0" hangingPunct="1">
            <a:spcBef>
              <a:spcPct val="0"/>
            </a:spcBef>
            <a:buNone/>
            <a:defRPr sz="4400" kern="1200">
              <a:solidFill>
                <a:schemeClr val="tx1"/>
              </a:solidFill>
              <a:latin typeface="+mj-lt"/>
              <a:ea typeface="+mj-ea"/>
              <a:cs typeface="+mj-cs"/>
            </a:defRPr>
          </a:lvl1pPr>
        </a:lstStyle>
        <a:p xmlns:a="http://schemas.openxmlformats.org/drawingml/2006/main">
          <a:r>
            <a:rPr lang="en-US" altLang="zh-CN" sz="2800" b="0" i="0" dirty="0" smtClean="0">
              <a:latin typeface="Cambria Math"/>
            </a:rPr>
            <a:t>𝛼</a:t>
          </a:r>
          <a:endParaRPr lang="zh-CN" altLang="en-US" sz="2800" dirty="0"/>
        </a:p>
      </cdr:txBody>
    </cdr:sp>
  </cdr:relSizeAnchor>
  <cdr:relSizeAnchor xmlns:cdr="http://schemas.openxmlformats.org/drawingml/2006/chartDrawing">
    <cdr:from>
      <cdr:x>0.68238</cdr:x>
      <cdr:y>0.64721</cdr:y>
    </cdr:from>
    <cdr:to>
      <cdr:x>0.9397</cdr:x>
      <cdr:y>0.71763</cdr:y>
    </cdr:to>
    <cdr:sp macro="" textlink="">
      <cdr:nvSpPr>
        <cdr:cNvPr id="3" name="Rectangle 2"/>
        <cdr:cNvSpPr>
          <a:spLocks xmlns:a="http://schemas.openxmlformats.org/drawingml/2006/main" noChangeArrowheads="1"/>
        </cdr:cNvSpPr>
      </cdr:nvSpPr>
      <cdr:spPr bwMode="auto">
        <a:xfrm xmlns:a="http://schemas.openxmlformats.org/drawingml/2006/main">
          <a:off x="5724128" y="3384376"/>
          <a:ext cx="2158509" cy="368240"/>
        </a:xfrm>
        <a:prstGeom xmlns:a="http://schemas.openxmlformats.org/drawingml/2006/main" prst="rect">
          <a:avLst/>
        </a:prstGeom>
        <a:solidFill xmlns:a="http://schemas.openxmlformats.org/drawingml/2006/main">
          <a:srgbClr val="FF0000"/>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zh-TW"/>
          </a:defPPr>
          <a:lvl1pPr algn="l" rtl="0" fontAlgn="base">
            <a:spcBef>
              <a:spcPct val="0"/>
            </a:spcBef>
            <a:spcAft>
              <a:spcPct val="0"/>
            </a:spcAft>
            <a:defRPr kumimoji="1" sz="8700" kern="1200">
              <a:solidFill>
                <a:schemeClr val="lt1"/>
              </a:solidFill>
              <a:latin typeface="+mn-lt"/>
              <a:ea typeface="+mn-ea"/>
              <a:cs typeface="+mn-cs"/>
            </a:defRPr>
          </a:lvl1pPr>
          <a:lvl2pPr marL="457200" algn="l" rtl="0" fontAlgn="base">
            <a:spcBef>
              <a:spcPct val="0"/>
            </a:spcBef>
            <a:spcAft>
              <a:spcPct val="0"/>
            </a:spcAft>
            <a:defRPr kumimoji="1" sz="8700" kern="1200">
              <a:solidFill>
                <a:schemeClr val="lt1"/>
              </a:solidFill>
              <a:latin typeface="+mn-lt"/>
              <a:ea typeface="+mn-ea"/>
              <a:cs typeface="+mn-cs"/>
            </a:defRPr>
          </a:lvl2pPr>
          <a:lvl3pPr marL="914400" algn="l" rtl="0" fontAlgn="base">
            <a:spcBef>
              <a:spcPct val="0"/>
            </a:spcBef>
            <a:spcAft>
              <a:spcPct val="0"/>
            </a:spcAft>
            <a:defRPr kumimoji="1" sz="8700" kern="1200">
              <a:solidFill>
                <a:schemeClr val="lt1"/>
              </a:solidFill>
              <a:latin typeface="+mn-lt"/>
              <a:ea typeface="+mn-ea"/>
              <a:cs typeface="+mn-cs"/>
            </a:defRPr>
          </a:lvl3pPr>
          <a:lvl4pPr marL="1371600" algn="l" rtl="0" fontAlgn="base">
            <a:spcBef>
              <a:spcPct val="0"/>
            </a:spcBef>
            <a:spcAft>
              <a:spcPct val="0"/>
            </a:spcAft>
            <a:defRPr kumimoji="1" sz="8700" kern="1200">
              <a:solidFill>
                <a:schemeClr val="lt1"/>
              </a:solidFill>
              <a:latin typeface="+mn-lt"/>
              <a:ea typeface="+mn-ea"/>
              <a:cs typeface="+mn-cs"/>
            </a:defRPr>
          </a:lvl4pPr>
          <a:lvl5pPr marL="1828800" algn="l" rtl="0" fontAlgn="base">
            <a:spcBef>
              <a:spcPct val="0"/>
            </a:spcBef>
            <a:spcAft>
              <a:spcPct val="0"/>
            </a:spcAft>
            <a:defRPr kumimoji="1" sz="8700" kern="1200">
              <a:solidFill>
                <a:schemeClr val="lt1"/>
              </a:solidFill>
              <a:latin typeface="+mn-lt"/>
              <a:ea typeface="+mn-ea"/>
              <a:cs typeface="+mn-cs"/>
            </a:defRPr>
          </a:lvl5pPr>
          <a:lvl6pPr marL="2286000" algn="l" defTabSz="914400" rtl="0" eaLnBrk="1" latinLnBrk="0" hangingPunct="1">
            <a:defRPr kumimoji="1" sz="8700" kern="1200">
              <a:solidFill>
                <a:schemeClr val="lt1"/>
              </a:solidFill>
              <a:latin typeface="+mn-lt"/>
              <a:ea typeface="+mn-ea"/>
              <a:cs typeface="+mn-cs"/>
            </a:defRPr>
          </a:lvl6pPr>
          <a:lvl7pPr marL="2743200" algn="l" defTabSz="914400" rtl="0" eaLnBrk="1" latinLnBrk="0" hangingPunct="1">
            <a:defRPr kumimoji="1" sz="8700" kern="1200">
              <a:solidFill>
                <a:schemeClr val="lt1"/>
              </a:solidFill>
              <a:latin typeface="+mn-lt"/>
              <a:ea typeface="+mn-ea"/>
              <a:cs typeface="+mn-cs"/>
            </a:defRPr>
          </a:lvl7pPr>
          <a:lvl8pPr marL="3200400" algn="l" defTabSz="914400" rtl="0" eaLnBrk="1" latinLnBrk="0" hangingPunct="1">
            <a:defRPr kumimoji="1" sz="8700" kern="1200">
              <a:solidFill>
                <a:schemeClr val="lt1"/>
              </a:solidFill>
              <a:latin typeface="+mn-lt"/>
              <a:ea typeface="+mn-ea"/>
              <a:cs typeface="+mn-cs"/>
            </a:defRPr>
          </a:lvl8pPr>
          <a:lvl9pPr marL="3657600" algn="l" defTabSz="914400" rtl="0" eaLnBrk="1" latinLnBrk="0" hangingPunct="1">
            <a:defRPr kumimoji="1" sz="8700" kern="1200">
              <a:solidFill>
                <a:schemeClr val="lt1"/>
              </a:solidFill>
              <a:latin typeface="+mn-lt"/>
              <a:ea typeface="+mn-ea"/>
              <a:cs typeface="+mn-cs"/>
            </a:defRPr>
          </a:lvl9pPr>
        </a:lstStyle>
        <a:p xmlns:a="http://schemas.openxmlformats.org/drawingml/2006/main">
          <a:pPr algn="ctr" defTabSz="4075572"/>
          <a:r>
            <a:rPr lang="en-US" altLang="zh-TW" sz="2000" b="1" dirty="0" smtClean="0">
              <a:latin typeface="Candara" pitchFamily="34" charset="0"/>
            </a:rPr>
            <a:t>Charles Barkley</a:t>
          </a:r>
          <a:endParaRPr lang="en-US" altLang="zh-TW" sz="2000" b="1" dirty="0">
            <a:latin typeface="Candara" pitchFamily="34" charset="0"/>
          </a:endParaRPr>
        </a:p>
      </cdr:txBody>
    </cdr:sp>
  </cdr:relSizeAnchor>
  <cdr:relSizeAnchor xmlns:cdr="http://schemas.openxmlformats.org/drawingml/2006/chartDrawing">
    <cdr:from>
      <cdr:x>0.21884</cdr:x>
      <cdr:y>0.71606</cdr:y>
    </cdr:from>
    <cdr:to>
      <cdr:x>0.48495</cdr:x>
      <cdr:y>0.78648</cdr:y>
    </cdr:to>
    <cdr:sp macro="" textlink="">
      <cdr:nvSpPr>
        <cdr:cNvPr id="4" name="Rectangle 3"/>
        <cdr:cNvSpPr>
          <a:spLocks xmlns:a="http://schemas.openxmlformats.org/drawingml/2006/main" noChangeArrowheads="1"/>
        </cdr:cNvSpPr>
      </cdr:nvSpPr>
      <cdr:spPr bwMode="auto">
        <a:xfrm xmlns:a="http://schemas.openxmlformats.org/drawingml/2006/main">
          <a:off x="1835696" y="3744416"/>
          <a:ext cx="2232244" cy="368240"/>
        </a:xfrm>
        <a:prstGeom xmlns:a="http://schemas.openxmlformats.org/drawingml/2006/main" prst="rect">
          <a:avLst/>
        </a:prstGeom>
        <a:solidFill xmlns:a="http://schemas.openxmlformats.org/drawingml/2006/main">
          <a:srgbClr val="0070C0"/>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zh-TW"/>
          </a:defPPr>
          <a:lvl1pPr algn="l" rtl="0" fontAlgn="base">
            <a:spcBef>
              <a:spcPct val="0"/>
            </a:spcBef>
            <a:spcAft>
              <a:spcPct val="0"/>
            </a:spcAft>
            <a:defRPr kumimoji="1" sz="8700" kern="1200">
              <a:solidFill>
                <a:schemeClr val="lt1"/>
              </a:solidFill>
              <a:latin typeface="+mn-lt"/>
              <a:ea typeface="+mn-ea"/>
              <a:cs typeface="+mn-cs"/>
            </a:defRPr>
          </a:lvl1pPr>
          <a:lvl2pPr marL="457200" algn="l" rtl="0" fontAlgn="base">
            <a:spcBef>
              <a:spcPct val="0"/>
            </a:spcBef>
            <a:spcAft>
              <a:spcPct val="0"/>
            </a:spcAft>
            <a:defRPr kumimoji="1" sz="8700" kern="1200">
              <a:solidFill>
                <a:schemeClr val="lt1"/>
              </a:solidFill>
              <a:latin typeface="+mn-lt"/>
              <a:ea typeface="+mn-ea"/>
              <a:cs typeface="+mn-cs"/>
            </a:defRPr>
          </a:lvl2pPr>
          <a:lvl3pPr marL="914400" algn="l" rtl="0" fontAlgn="base">
            <a:spcBef>
              <a:spcPct val="0"/>
            </a:spcBef>
            <a:spcAft>
              <a:spcPct val="0"/>
            </a:spcAft>
            <a:defRPr kumimoji="1" sz="8700" kern="1200">
              <a:solidFill>
                <a:schemeClr val="lt1"/>
              </a:solidFill>
              <a:latin typeface="+mn-lt"/>
              <a:ea typeface="+mn-ea"/>
              <a:cs typeface="+mn-cs"/>
            </a:defRPr>
          </a:lvl3pPr>
          <a:lvl4pPr marL="1371600" algn="l" rtl="0" fontAlgn="base">
            <a:spcBef>
              <a:spcPct val="0"/>
            </a:spcBef>
            <a:spcAft>
              <a:spcPct val="0"/>
            </a:spcAft>
            <a:defRPr kumimoji="1" sz="8700" kern="1200">
              <a:solidFill>
                <a:schemeClr val="lt1"/>
              </a:solidFill>
              <a:latin typeface="+mn-lt"/>
              <a:ea typeface="+mn-ea"/>
              <a:cs typeface="+mn-cs"/>
            </a:defRPr>
          </a:lvl4pPr>
          <a:lvl5pPr marL="1828800" algn="l" rtl="0" fontAlgn="base">
            <a:spcBef>
              <a:spcPct val="0"/>
            </a:spcBef>
            <a:spcAft>
              <a:spcPct val="0"/>
            </a:spcAft>
            <a:defRPr kumimoji="1" sz="8700" kern="1200">
              <a:solidFill>
                <a:schemeClr val="lt1"/>
              </a:solidFill>
              <a:latin typeface="+mn-lt"/>
              <a:ea typeface="+mn-ea"/>
              <a:cs typeface="+mn-cs"/>
            </a:defRPr>
          </a:lvl5pPr>
          <a:lvl6pPr marL="2286000" algn="l" defTabSz="914400" rtl="0" eaLnBrk="1" latinLnBrk="0" hangingPunct="1">
            <a:defRPr kumimoji="1" sz="8700" kern="1200">
              <a:solidFill>
                <a:schemeClr val="lt1"/>
              </a:solidFill>
              <a:latin typeface="+mn-lt"/>
              <a:ea typeface="+mn-ea"/>
              <a:cs typeface="+mn-cs"/>
            </a:defRPr>
          </a:lvl6pPr>
          <a:lvl7pPr marL="2743200" algn="l" defTabSz="914400" rtl="0" eaLnBrk="1" latinLnBrk="0" hangingPunct="1">
            <a:defRPr kumimoji="1" sz="8700" kern="1200">
              <a:solidFill>
                <a:schemeClr val="lt1"/>
              </a:solidFill>
              <a:latin typeface="+mn-lt"/>
              <a:ea typeface="+mn-ea"/>
              <a:cs typeface="+mn-cs"/>
            </a:defRPr>
          </a:lvl7pPr>
          <a:lvl8pPr marL="3200400" algn="l" defTabSz="914400" rtl="0" eaLnBrk="1" latinLnBrk="0" hangingPunct="1">
            <a:defRPr kumimoji="1" sz="8700" kern="1200">
              <a:solidFill>
                <a:schemeClr val="lt1"/>
              </a:solidFill>
              <a:latin typeface="+mn-lt"/>
              <a:ea typeface="+mn-ea"/>
              <a:cs typeface="+mn-cs"/>
            </a:defRPr>
          </a:lvl8pPr>
          <a:lvl9pPr marL="3657600" algn="l" defTabSz="914400" rtl="0" eaLnBrk="1" latinLnBrk="0" hangingPunct="1">
            <a:defRPr kumimoji="1" sz="8700" kern="1200">
              <a:solidFill>
                <a:schemeClr val="lt1"/>
              </a:solidFill>
              <a:latin typeface="+mn-lt"/>
              <a:ea typeface="+mn-ea"/>
              <a:cs typeface="+mn-cs"/>
            </a:defRPr>
          </a:lvl9pPr>
        </a:lstStyle>
        <a:p xmlns:a="http://schemas.openxmlformats.org/drawingml/2006/main">
          <a:pPr algn="ctr" defTabSz="4075572"/>
          <a:r>
            <a:rPr lang="en-US" altLang="zh-TW" sz="2000" b="1" dirty="0" smtClean="0">
              <a:latin typeface="Candara" pitchFamily="34" charset="0"/>
            </a:rPr>
            <a:t>Nate Thurmond</a:t>
          </a:r>
          <a:endParaRPr lang="en-US" altLang="zh-TW" sz="2000" b="1" dirty="0">
            <a:latin typeface="Candara" pitchFamily="34" charset="0"/>
          </a:endParaRPr>
        </a:p>
      </cdr:txBody>
    </cdr:sp>
  </cdr:relSizeAnchor>
  <cdr:relSizeAnchor xmlns:cdr="http://schemas.openxmlformats.org/drawingml/2006/chartDrawing">
    <cdr:from>
      <cdr:x>0.50429</cdr:x>
      <cdr:y>0.22033</cdr:y>
    </cdr:from>
    <cdr:to>
      <cdr:x>0.7616</cdr:x>
      <cdr:y>0.29076</cdr:y>
    </cdr:to>
    <cdr:sp macro="" textlink="">
      <cdr:nvSpPr>
        <cdr:cNvPr id="5" name="Rectangle 4"/>
        <cdr:cNvSpPr>
          <a:spLocks xmlns:a="http://schemas.openxmlformats.org/drawingml/2006/main" noChangeArrowheads="1"/>
        </cdr:cNvSpPr>
      </cdr:nvSpPr>
      <cdr:spPr bwMode="auto">
        <a:xfrm xmlns:a="http://schemas.openxmlformats.org/drawingml/2006/main">
          <a:off x="4230215" y="1152128"/>
          <a:ext cx="2158425" cy="368292"/>
        </a:xfrm>
        <a:prstGeom xmlns:a="http://schemas.openxmlformats.org/drawingml/2006/main" prst="rect">
          <a:avLst/>
        </a:prstGeom>
        <a:solidFill xmlns:a="http://schemas.openxmlformats.org/drawingml/2006/main">
          <a:srgbClr val="C00000"/>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defTabSz="4075572"/>
          <a:r>
            <a:rPr lang="en-US" altLang="zh-TW" sz="2000" b="1" dirty="0" smtClean="0">
              <a:latin typeface="Candara" pitchFamily="34" charset="0"/>
            </a:rPr>
            <a:t>LeBron James</a:t>
          </a:r>
          <a:endParaRPr lang="en-US" altLang="zh-TW" sz="2000" b="1" dirty="0">
            <a:latin typeface="Candara" pitchFamily="34" charset="0"/>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latin typeface="Segoe UI" pitchFamily="34" charset="0"/>
              </a:rPr>
              <a:t>TechReady</a:t>
            </a:r>
            <a:r>
              <a:rPr lang="en-US" dirty="0" smtClean="0">
                <a:latin typeface="Segoe UI" pitchFamily="34" charset="0"/>
              </a:rPr>
              <a:t> 14</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10/11/2015</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TechReady</a:t>
            </a:r>
            <a:r>
              <a:rPr lang="en-US" dirty="0" smtClean="0"/>
              <a:t> 14</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10/11/2015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notesStyle>
    <a:lvl1pPr marL="0" algn="l" defTabSz="686047" rtl="0" eaLnBrk="1" latinLnBrk="0" hangingPunct="1">
      <a:lnSpc>
        <a:spcPct val="90000"/>
      </a:lnSpc>
      <a:spcAft>
        <a:spcPts val="250"/>
      </a:spcAft>
      <a:defRPr sz="700" kern="1200">
        <a:solidFill>
          <a:schemeClr val="tx1"/>
        </a:solidFill>
        <a:latin typeface="Segoe UI" pitchFamily="34" charset="0"/>
        <a:ea typeface="+mn-ea"/>
        <a:cs typeface="+mn-cs"/>
      </a:defRPr>
    </a:lvl1pPr>
    <a:lvl2pPr marL="159800" indent="-79403" algn="l" defTabSz="686047"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2pPr>
    <a:lvl3pPr marL="246151" indent="-86352" algn="l" defTabSz="686047"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3pPr>
    <a:lvl4pPr marL="362279" indent="-110173" algn="l" defTabSz="686047"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4pPr>
    <a:lvl5pPr marL="461534" indent="-86352" algn="l" defTabSz="686047"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5pPr>
    <a:lvl6pPr marL="1715118" algn="l" defTabSz="686047" rtl="0" eaLnBrk="1" latinLnBrk="0" hangingPunct="1">
      <a:defRPr sz="900" kern="1200">
        <a:solidFill>
          <a:schemeClr val="tx1"/>
        </a:solidFill>
        <a:latin typeface="+mn-lt"/>
        <a:ea typeface="+mn-ea"/>
        <a:cs typeface="+mn-cs"/>
      </a:defRPr>
    </a:lvl6pPr>
    <a:lvl7pPr marL="2058140" algn="l" defTabSz="686047" rtl="0" eaLnBrk="1" latinLnBrk="0" hangingPunct="1">
      <a:defRPr sz="900" kern="1200">
        <a:solidFill>
          <a:schemeClr val="tx1"/>
        </a:solidFill>
        <a:latin typeface="+mn-lt"/>
        <a:ea typeface="+mn-ea"/>
        <a:cs typeface="+mn-cs"/>
      </a:defRPr>
    </a:lvl7pPr>
    <a:lvl8pPr marL="2401164" algn="l" defTabSz="686047" rtl="0" eaLnBrk="1" latinLnBrk="0" hangingPunct="1">
      <a:defRPr sz="900" kern="1200">
        <a:solidFill>
          <a:schemeClr val="tx1"/>
        </a:solidFill>
        <a:latin typeface="+mn-lt"/>
        <a:ea typeface="+mn-ea"/>
        <a:cs typeface="+mn-cs"/>
      </a:defRPr>
    </a:lvl8pPr>
    <a:lvl9pPr marL="2744188" algn="l" defTabSz="686047"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Tree>
    <p:extLst>
      <p:ext uri="{BB962C8B-B14F-4D97-AF65-F5344CB8AC3E}">
        <p14:creationId xmlns:p14="http://schemas.microsoft.com/office/powerpoint/2010/main" val="32744503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3403284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2472680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1476133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2284907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28691555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17893210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2915941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lgn="just"/>
            <a:endParaRPr lang="en-US" sz="1400" dirty="0">
              <a:latin typeface="Times New Roman" pitchFamily="18" charset="0"/>
              <a:cs typeface="Times New Roman" pitchFamily="18" charset="0"/>
            </a:endParaRPr>
          </a:p>
        </p:txBody>
      </p:sp>
      <p:sp>
        <p:nvSpPr>
          <p:cNvPr id="5" name="Slide Number Placeholder 4"/>
          <p:cNvSpPr>
            <a:spLocks noGrp="1"/>
          </p:cNvSpPr>
          <p:nvPr>
            <p:ph type="sldNum" sz="quarter" idx="10"/>
          </p:nvPr>
        </p:nvSpPr>
        <p:spPr/>
        <p:txBody>
          <a:bodyPr/>
          <a:lstStyle/>
          <a:p>
            <a:fld id="{8B263312-38AA-4E1E-B2B5-0F8F122B24FE}" type="slidenum">
              <a:rPr lang="en-US" smtClean="0"/>
              <a:pPr/>
              <a:t>17</a:t>
            </a:fld>
            <a:endParaRPr lang="en-US" dirty="0"/>
          </a:p>
        </p:txBody>
      </p:sp>
      <p:sp>
        <p:nvSpPr>
          <p:cNvPr id="6" name="Footer Placeholder 5"/>
          <p:cNvSpPr>
            <a:spLocks noGrp="1"/>
          </p:cNvSpPr>
          <p:nvPr>
            <p:ph type="ftr" sz="quarter" idx="11"/>
          </p:nvPr>
        </p:nvSpPr>
        <p:spPr/>
        <p:txBody>
          <a:bodyPr/>
          <a:lstStyle/>
          <a:p>
            <a:r>
              <a:rPr lang="en-US"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lgn="just" defTabSz="685971">
              <a:defRPr/>
            </a:pPr>
            <a:endParaRPr lang="en-US" sz="1400" dirty="0">
              <a:latin typeface="Times New Roman" pitchFamily="18" charset="0"/>
              <a:cs typeface="Times New Roman" pitchFamily="18" charset="0"/>
            </a:endParaRPr>
          </a:p>
        </p:txBody>
      </p:sp>
      <p:sp>
        <p:nvSpPr>
          <p:cNvPr id="5" name="Slide Number Placeholder 4"/>
          <p:cNvSpPr>
            <a:spLocks noGrp="1"/>
          </p:cNvSpPr>
          <p:nvPr>
            <p:ph type="sldNum" sz="quarter" idx="10"/>
          </p:nvPr>
        </p:nvSpPr>
        <p:spPr/>
        <p:txBody>
          <a:bodyPr/>
          <a:lstStyle/>
          <a:p>
            <a:fld id="{8B263312-38AA-4E1E-B2B5-0F8F122B24FE}" type="slidenum">
              <a:rPr lang="en-US" smtClean="0"/>
              <a:pPr/>
              <a:t>19</a:t>
            </a:fld>
            <a:endParaRPr lang="en-US" dirty="0"/>
          </a:p>
        </p:txBody>
      </p:sp>
      <p:sp>
        <p:nvSpPr>
          <p:cNvPr id="6" name="Footer Placeholder 5"/>
          <p:cNvSpPr>
            <a:spLocks noGrp="1"/>
          </p:cNvSpPr>
          <p:nvPr>
            <p:ph type="ftr" sz="quarter" idx="11"/>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lgn="just"/>
            <a:endParaRPr lang="en-US" sz="1400" dirty="0">
              <a:latin typeface="Times New Roman" pitchFamily="18" charset="0"/>
              <a:cs typeface="Times New Roman" pitchFamily="18" charset="0"/>
            </a:endParaRPr>
          </a:p>
        </p:txBody>
      </p:sp>
      <p:sp>
        <p:nvSpPr>
          <p:cNvPr id="5" name="Slide Number Placeholder 4"/>
          <p:cNvSpPr>
            <a:spLocks noGrp="1"/>
          </p:cNvSpPr>
          <p:nvPr>
            <p:ph type="sldNum" sz="quarter" idx="10"/>
          </p:nvPr>
        </p:nvSpPr>
        <p:spPr/>
        <p:txBody>
          <a:bodyPr/>
          <a:lstStyle/>
          <a:p>
            <a:fld id="{8B263312-38AA-4E1E-B2B5-0F8F122B24FE}" type="slidenum">
              <a:rPr lang="en-US" smtClean="0"/>
              <a:pPr/>
              <a:t>20</a:t>
            </a:fld>
            <a:endParaRPr lang="en-US" dirty="0"/>
          </a:p>
        </p:txBody>
      </p:sp>
      <p:sp>
        <p:nvSpPr>
          <p:cNvPr id="6" name="Footer Placeholder 5"/>
          <p:cNvSpPr>
            <a:spLocks noGrp="1"/>
          </p:cNvSpPr>
          <p:nvPr>
            <p:ph type="ftr" sz="quarter" idx="11"/>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41796346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lgn="just"/>
            <a:endParaRPr lang="en-US" sz="1200" dirty="0">
              <a:latin typeface="Times New Roman" pitchFamily="18" charset="0"/>
              <a:cs typeface="Times New Roman" pitchFamily="18" charset="0"/>
            </a:endParaRPr>
          </a:p>
        </p:txBody>
      </p:sp>
      <p:sp>
        <p:nvSpPr>
          <p:cNvPr id="5" name="Slide Number Placeholder 4"/>
          <p:cNvSpPr>
            <a:spLocks noGrp="1"/>
          </p:cNvSpPr>
          <p:nvPr>
            <p:ph type="sldNum" sz="quarter" idx="10"/>
          </p:nvPr>
        </p:nvSpPr>
        <p:spPr/>
        <p:txBody>
          <a:bodyPr/>
          <a:lstStyle/>
          <a:p>
            <a:fld id="{8B263312-38AA-4E1E-B2B5-0F8F122B24FE}" type="slidenum">
              <a:rPr lang="en-US" smtClean="0"/>
              <a:pPr/>
              <a:t>21</a:t>
            </a:fld>
            <a:endParaRPr lang="en-US" dirty="0"/>
          </a:p>
        </p:txBody>
      </p:sp>
      <p:sp>
        <p:nvSpPr>
          <p:cNvPr id="6" name="Footer Placeholder 5"/>
          <p:cNvSpPr>
            <a:spLocks noGrp="1"/>
          </p:cNvSpPr>
          <p:nvPr>
            <p:ph type="ftr" sz="quarter" idx="11"/>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lgn="just"/>
            <a:endParaRPr lang="en-US" sz="1400" dirty="0">
              <a:solidFill>
                <a:schemeClr val="accent4"/>
              </a:solidFill>
              <a:latin typeface="Times New Roman" pitchFamily="18" charset="0"/>
              <a:cs typeface="Times New Roman" pitchFamily="18" charset="0"/>
            </a:endParaRPr>
          </a:p>
        </p:txBody>
      </p:sp>
      <p:sp>
        <p:nvSpPr>
          <p:cNvPr id="5" name="Slide Number Placeholder 4"/>
          <p:cNvSpPr>
            <a:spLocks noGrp="1"/>
          </p:cNvSpPr>
          <p:nvPr>
            <p:ph type="sldNum" sz="quarter" idx="10"/>
          </p:nvPr>
        </p:nvSpPr>
        <p:spPr/>
        <p:txBody>
          <a:bodyPr/>
          <a:lstStyle/>
          <a:p>
            <a:fld id="{8B263312-38AA-4E1E-B2B5-0F8F122B24FE}" type="slidenum">
              <a:rPr lang="en-US" smtClean="0"/>
              <a:pPr/>
              <a:t>22</a:t>
            </a:fld>
            <a:endParaRPr lang="en-US" dirty="0"/>
          </a:p>
        </p:txBody>
      </p:sp>
      <p:sp>
        <p:nvSpPr>
          <p:cNvPr id="6" name="Footer Placeholder 5"/>
          <p:cNvSpPr>
            <a:spLocks noGrp="1"/>
          </p:cNvSpPr>
          <p:nvPr>
            <p:ph type="ftr" sz="quarter" idx="11"/>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lgn="just"/>
            <a:endParaRPr lang="en-US" sz="1400" dirty="0">
              <a:latin typeface="Times New Roman" pitchFamily="18" charset="0"/>
              <a:cs typeface="Times New Roman" pitchFamily="18" charset="0"/>
            </a:endParaRPr>
          </a:p>
        </p:txBody>
      </p:sp>
      <p:sp>
        <p:nvSpPr>
          <p:cNvPr id="5" name="Slide Number Placeholder 4"/>
          <p:cNvSpPr>
            <a:spLocks noGrp="1"/>
          </p:cNvSpPr>
          <p:nvPr>
            <p:ph type="sldNum" sz="quarter" idx="10"/>
          </p:nvPr>
        </p:nvSpPr>
        <p:spPr/>
        <p:txBody>
          <a:bodyPr/>
          <a:lstStyle/>
          <a:p>
            <a:fld id="{8B263312-38AA-4E1E-B2B5-0F8F122B24FE}" type="slidenum">
              <a:rPr lang="en-US" smtClean="0"/>
              <a:pPr/>
              <a:t>23</a:t>
            </a:fld>
            <a:endParaRPr lang="en-US" dirty="0"/>
          </a:p>
        </p:txBody>
      </p:sp>
      <p:sp>
        <p:nvSpPr>
          <p:cNvPr id="6" name="Footer Placeholder 5"/>
          <p:cNvSpPr>
            <a:spLocks noGrp="1"/>
          </p:cNvSpPr>
          <p:nvPr>
            <p:ph type="ftr" sz="quarter" idx="11"/>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lgn="just"/>
            <a:endParaRPr lang="en-US" sz="1400" dirty="0">
              <a:latin typeface="Times New Roman" pitchFamily="18" charset="0"/>
              <a:cs typeface="Times New Roman" pitchFamily="18" charset="0"/>
            </a:endParaRPr>
          </a:p>
        </p:txBody>
      </p:sp>
      <p:sp>
        <p:nvSpPr>
          <p:cNvPr id="5" name="Slide Number Placeholder 4"/>
          <p:cNvSpPr>
            <a:spLocks noGrp="1"/>
          </p:cNvSpPr>
          <p:nvPr>
            <p:ph type="sldNum" sz="quarter" idx="10"/>
          </p:nvPr>
        </p:nvSpPr>
        <p:spPr/>
        <p:txBody>
          <a:bodyPr/>
          <a:lstStyle/>
          <a:p>
            <a:fld id="{8B263312-38AA-4E1E-B2B5-0F8F122B24FE}" type="slidenum">
              <a:rPr lang="en-US" smtClean="0"/>
              <a:pPr/>
              <a:t>24</a:t>
            </a:fld>
            <a:endParaRPr lang="en-US" dirty="0"/>
          </a:p>
        </p:txBody>
      </p:sp>
      <p:sp>
        <p:nvSpPr>
          <p:cNvPr id="6" name="Footer Placeholder 5"/>
          <p:cNvSpPr>
            <a:spLocks noGrp="1"/>
          </p:cNvSpPr>
          <p:nvPr>
            <p:ph type="ftr" sz="quarter" idx="11"/>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9612549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32222223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40976653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631255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2301934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39347295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latin typeface="Times New Roman" pitchFamily="18" charset="0"/>
              <a:cs typeface="Times New Roman" pitchFamily="18" charset="0"/>
            </a:endParaRPr>
          </a:p>
        </p:txBody>
      </p:sp>
      <p:sp>
        <p:nvSpPr>
          <p:cNvPr id="5" name="Slide Number Placeholder 4"/>
          <p:cNvSpPr>
            <a:spLocks noGrp="1"/>
          </p:cNvSpPr>
          <p:nvPr>
            <p:ph type="sldNum" sz="quarter" idx="10"/>
          </p:nvPr>
        </p:nvSpPr>
        <p:spPr/>
        <p:txBody>
          <a:bodyPr/>
          <a:lstStyle/>
          <a:p>
            <a:fld id="{8B263312-38AA-4E1E-B2B5-0F8F122B24FE}" type="slidenum">
              <a:rPr lang="en-US" smtClean="0"/>
              <a:pPr/>
              <a:t>31</a:t>
            </a:fld>
            <a:endParaRPr lang="en-US" dirty="0"/>
          </a:p>
        </p:txBody>
      </p:sp>
      <p:sp>
        <p:nvSpPr>
          <p:cNvPr id="6" name="Footer Placeholder 5"/>
          <p:cNvSpPr>
            <a:spLocks noGrp="1"/>
          </p:cNvSpPr>
          <p:nvPr>
            <p:ph type="ftr" sz="quarter" idx="11"/>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latin typeface="Times New Roman" pitchFamily="18" charset="0"/>
              <a:cs typeface="Times New Roman" pitchFamily="18" charset="0"/>
            </a:endParaRPr>
          </a:p>
        </p:txBody>
      </p:sp>
      <p:sp>
        <p:nvSpPr>
          <p:cNvPr id="5" name="Slide Number Placeholder 4"/>
          <p:cNvSpPr>
            <a:spLocks noGrp="1"/>
          </p:cNvSpPr>
          <p:nvPr>
            <p:ph type="sldNum" sz="quarter" idx="10"/>
          </p:nvPr>
        </p:nvSpPr>
        <p:spPr/>
        <p:txBody>
          <a:bodyPr/>
          <a:lstStyle/>
          <a:p>
            <a:fld id="{8B263312-38AA-4E1E-B2B5-0F8F122B24FE}" type="slidenum">
              <a:rPr lang="en-US" smtClean="0"/>
              <a:pPr/>
              <a:t>32</a:t>
            </a:fld>
            <a:endParaRPr lang="en-US" dirty="0"/>
          </a:p>
        </p:txBody>
      </p:sp>
      <p:sp>
        <p:nvSpPr>
          <p:cNvPr id="6" name="Footer Placeholder 5"/>
          <p:cNvSpPr>
            <a:spLocks noGrp="1"/>
          </p:cNvSpPr>
          <p:nvPr>
            <p:ph type="ftr" sz="quarter" idx="11"/>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latin typeface="Times New Roman" pitchFamily="18" charset="0"/>
              <a:cs typeface="Times New Roman" pitchFamily="18" charset="0"/>
            </a:endParaRPr>
          </a:p>
        </p:txBody>
      </p:sp>
      <p:sp>
        <p:nvSpPr>
          <p:cNvPr id="5" name="Slide Number Placeholder 4"/>
          <p:cNvSpPr>
            <a:spLocks noGrp="1"/>
          </p:cNvSpPr>
          <p:nvPr>
            <p:ph type="sldNum" sz="quarter" idx="10"/>
          </p:nvPr>
        </p:nvSpPr>
        <p:spPr/>
        <p:txBody>
          <a:bodyPr/>
          <a:lstStyle/>
          <a:p>
            <a:fld id="{8B263312-38AA-4E1E-B2B5-0F8F122B24FE}" type="slidenum">
              <a:rPr lang="en-US" smtClean="0"/>
              <a:pPr/>
              <a:t>33</a:t>
            </a:fld>
            <a:endParaRPr lang="en-US" dirty="0"/>
          </a:p>
        </p:txBody>
      </p:sp>
      <p:sp>
        <p:nvSpPr>
          <p:cNvPr id="6" name="Footer Placeholder 5"/>
          <p:cNvSpPr>
            <a:spLocks noGrp="1"/>
          </p:cNvSpPr>
          <p:nvPr>
            <p:ph type="ftr" sz="quarter" idx="11"/>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0"/>
          </p:nvPr>
        </p:nvSpPr>
        <p:spPr/>
        <p:txBody>
          <a:bodyPr/>
          <a:lstStyle/>
          <a:p>
            <a:fld id="{8B263312-38AA-4E1E-B2B5-0F8F122B24FE}" type="slidenum">
              <a:rPr lang="en-US" smtClean="0"/>
              <a:pPr/>
              <a:t>34</a:t>
            </a:fld>
            <a:endParaRPr lang="en-US" dirty="0"/>
          </a:p>
        </p:txBody>
      </p:sp>
      <p:sp>
        <p:nvSpPr>
          <p:cNvPr id="6" name="Footer Placeholder 5"/>
          <p:cNvSpPr>
            <a:spLocks noGrp="1"/>
          </p:cNvSpPr>
          <p:nvPr>
            <p:ph type="ftr" sz="quarter" idx="11"/>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12616664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lvl="1" indent="0">
              <a:buNone/>
            </a:pPr>
            <a:endParaRPr lang="en-US" sz="1400"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lvl="1" indent="0">
              <a:buNone/>
            </a:pPr>
            <a:endParaRPr lang="en-US" sz="1400"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27783493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3171625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1047465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21385558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899819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9276202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29864673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34080556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38911524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36632136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12033331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859053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3443751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41927429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31582882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42261499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41735299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25419158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24566256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17915121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2911269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11462466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20227784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2429898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39199466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25568153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14335309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31972274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8211833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28981710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5547268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20426854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29832658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29832658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3429458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391994663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17143435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22031376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10271532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102715329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172266064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50161310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230093129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230093129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325089636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defTabSz="678507">
              <a:spcAft>
                <a:spcPts val="247"/>
              </a:spcAft>
              <a:defRPr/>
            </a:pPr>
            <a:endParaRPr lang="en-US" sz="1400"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112</a:t>
            </a:fld>
            <a:endParaRPr lang="en-US" dirty="0"/>
          </a:p>
        </p:txBody>
      </p:sp>
    </p:spTree>
    <p:extLst>
      <p:ext uri="{BB962C8B-B14F-4D97-AF65-F5344CB8AC3E}">
        <p14:creationId xmlns:p14="http://schemas.microsoft.com/office/powerpoint/2010/main" val="391994663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113</a:t>
            </a:fld>
            <a:endParaRPr lang="en-US" dirty="0"/>
          </a:p>
        </p:txBody>
      </p:sp>
    </p:spTree>
    <p:extLst>
      <p:ext uri="{BB962C8B-B14F-4D97-AF65-F5344CB8AC3E}">
        <p14:creationId xmlns:p14="http://schemas.microsoft.com/office/powerpoint/2010/main" val="3919946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182693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809965"/>
          </a:xfrm>
        </p:spPr>
        <p:txBody>
          <a:bodyPr/>
          <a:lstStyle>
            <a:lvl1pPr marL="0" indent="0">
              <a:spcBef>
                <a:spcPts val="0"/>
              </a:spcBef>
              <a:spcAft>
                <a:spcPts val="675"/>
              </a:spcAft>
              <a:buNone/>
              <a:defRPr sz="3200" spc="-100" baseline="0">
                <a:latin typeface="Garamond" panose="02020404030301010803" pitchFamily="18" charset="0"/>
              </a:defRPr>
            </a:lvl1pPr>
            <a:lvl2pPr marL="0" indent="0">
              <a:spcBef>
                <a:spcPts val="0"/>
              </a:spcBef>
              <a:spcAft>
                <a:spcPts val="300"/>
              </a:spcAft>
              <a:buNone/>
              <a:defRPr sz="2000" spc="-50" baseline="0">
                <a:latin typeface="Garamond" panose="02020404030301010803" pitchFamily="18" charset="0"/>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41171536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5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529156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6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852174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486837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8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924753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9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732849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0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663385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1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06087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3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220230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4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475215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5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32425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389436" y="1085850"/>
            <a:ext cx="8363938" cy="1932837"/>
          </a:xfrm>
          <a:ln>
            <a:solidFill>
              <a:schemeClr val="accent1"/>
            </a:solidFill>
          </a:ln>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293734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6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065606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7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275938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8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780371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9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375851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0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948618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1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301921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2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390328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3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373720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4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665164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5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255467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4"/>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3502416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6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902528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7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454194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8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048348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9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081077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0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978901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1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030520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2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187769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3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35081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4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59222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5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720041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2173845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6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105559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7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361166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8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949153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9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867627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40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447107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41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073542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42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482044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43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005810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44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707813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5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72328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0643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46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750444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47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976673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48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892803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9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994152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50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038770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51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409865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52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719610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53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226241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56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378008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Color 1 Layout">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531144"/>
            <a:ext cx="8423524" cy="997196"/>
          </a:xfrm>
        </p:spPr>
        <p:txBody>
          <a:bodyPr/>
          <a:lstStyle>
            <a:lvl1pPr marL="0" indent="0">
              <a:buNone/>
              <a:defRPr sz="7200" i="0" spc="-75" baseline="0">
                <a:gradFill>
                  <a:gsLst>
                    <a:gs pos="0">
                      <a:schemeClr val="tx1"/>
                    </a:gs>
                    <a:gs pos="100000">
                      <a:schemeClr val="tx1"/>
                    </a:gs>
                  </a:gsLst>
                  <a:lin ang="5400000" scaled="0"/>
                </a:gradFill>
                <a:latin typeface="Garamond" panose="02020404030301010803" pitchFamily="18" charset="0"/>
              </a:defRPr>
            </a:lvl1pPr>
          </a:lstStyle>
          <a:p>
            <a:pPr lvl="0"/>
            <a:r>
              <a:rPr lang="en-US" dirty="0" smtClean="0"/>
              <a:t>Click to edit title style</a:t>
            </a:r>
          </a:p>
        </p:txBody>
      </p:sp>
      <p:sp>
        <p:nvSpPr>
          <p:cNvPr id="9" name="Text Placeholder 8"/>
          <p:cNvSpPr>
            <a:spLocks noGrp="1"/>
          </p:cNvSpPr>
          <p:nvPr>
            <p:ph type="body" sz="quarter" idx="11" hasCustomPrompt="1"/>
          </p:nvPr>
        </p:nvSpPr>
        <p:spPr>
          <a:xfrm>
            <a:off x="384673" y="2337930"/>
            <a:ext cx="5636696" cy="443198"/>
          </a:xfrm>
        </p:spPr>
        <p:txBody>
          <a:bodyPr/>
          <a:lstStyle>
            <a:lvl1pPr marL="0" indent="0">
              <a:buNone/>
              <a:defRPr spc="-75" baseline="0">
                <a:gradFill>
                  <a:gsLst>
                    <a:gs pos="0">
                      <a:schemeClr val="tx1"/>
                    </a:gs>
                    <a:gs pos="100000">
                      <a:schemeClr val="tx1"/>
                    </a:gs>
                  </a:gsLst>
                  <a:lin ang="5400000" scaled="0"/>
                </a:gradFill>
                <a:latin typeface="Garamond" panose="02020404030301010803" pitchFamily="18" charset="0"/>
              </a:defRPr>
            </a:lvl1pPr>
          </a:lstStyle>
          <a:p>
            <a:pPr lvl="0"/>
            <a:r>
              <a:rPr lang="en-US" dirty="0" smtClean="0"/>
              <a:t>Speaker Title</a:t>
            </a:r>
            <a:endParaRPr lang="en-US" dirty="0"/>
          </a:p>
        </p:txBody>
      </p:sp>
      <p:pic>
        <p:nvPicPr>
          <p:cNvPr id="5" name="Picture 2" descr="C:\Users\chengkai\AppData\Local\Temp\Rar$DRa0.306\UTA_A-logo_Sml_2c-rgb.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47748" y="4486518"/>
            <a:ext cx="925009" cy="613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6875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66202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Blank Color 1 Layout">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531144"/>
            <a:ext cx="8423524" cy="997196"/>
          </a:xfrm>
        </p:spPr>
        <p:txBody>
          <a:bodyPr/>
          <a:lstStyle>
            <a:lvl1pPr marL="0" indent="0">
              <a:buNone/>
              <a:defRPr sz="7200" i="0" spc="-75" baseline="0">
                <a:gradFill>
                  <a:gsLst>
                    <a:gs pos="0">
                      <a:schemeClr val="tx1"/>
                    </a:gs>
                    <a:gs pos="100000">
                      <a:schemeClr val="tx1"/>
                    </a:gs>
                  </a:gsLst>
                  <a:lin ang="5400000" scaled="0"/>
                </a:gradFill>
                <a:latin typeface="Garamond" panose="02020404030301010803" pitchFamily="18" charset="0"/>
              </a:defRPr>
            </a:lvl1pPr>
          </a:lstStyle>
          <a:p>
            <a:pPr lvl="0"/>
            <a:r>
              <a:rPr lang="en-US" dirty="0" smtClean="0"/>
              <a:t>Click to edit title style</a:t>
            </a:r>
          </a:p>
        </p:txBody>
      </p:sp>
      <p:sp>
        <p:nvSpPr>
          <p:cNvPr id="4" name="Text Placeholder 8"/>
          <p:cNvSpPr>
            <a:spLocks noGrp="1"/>
          </p:cNvSpPr>
          <p:nvPr>
            <p:ph type="body" sz="quarter" idx="11" hasCustomPrompt="1"/>
          </p:nvPr>
        </p:nvSpPr>
        <p:spPr>
          <a:xfrm>
            <a:off x="384673" y="2337930"/>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5" name="Picture 2" descr="C:\Users\chengkai\AppData\Local\Temp\Rar$DRa0.306\UTA_A-logo_Sml_2c-rgb.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47748" y="4486518"/>
            <a:ext cx="925009" cy="613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528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Blank Color 1 Layout">
    <p:bg>
      <p:bgPr>
        <a:solidFill>
          <a:schemeClr val="accent3"/>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531144"/>
            <a:ext cx="8423524" cy="997196"/>
          </a:xfrm>
        </p:spPr>
        <p:txBody>
          <a:bodyPr/>
          <a:lstStyle>
            <a:lvl1pPr marL="0" indent="0">
              <a:buNone/>
              <a:defRPr lang="en-US" sz="7200" i="0" kern="1200" spc="-75" baseline="0" dirty="0" smtClean="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384673" y="2337930"/>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5" name="Picture 2" descr="C:\Users\chengkai\AppData\Local\Temp\Rar$DRa0.306\UTA_A-logo_Sml_2c-rgb.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47748" y="4486518"/>
            <a:ext cx="925009" cy="613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04155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Blank Color 1 Layout">
    <p:bg>
      <p:bgPr>
        <a:solidFill>
          <a:schemeClr val="accent6"/>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531144"/>
            <a:ext cx="8423524" cy="997196"/>
          </a:xfrm>
        </p:spPr>
        <p:txBody>
          <a:bodyPr/>
          <a:lstStyle>
            <a:lvl1pPr marL="0" indent="0">
              <a:buNone/>
              <a:defRPr lang="en-US" sz="7200" i="0" kern="1200" spc="-75" baseline="0" dirty="0" smtClean="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384673" y="2337930"/>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916248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Blank Color 1 Layout">
    <p:bg>
      <p:bgPr>
        <a:solidFill>
          <a:schemeClr val="accent5"/>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531144"/>
            <a:ext cx="8423524" cy="997196"/>
          </a:xfrm>
        </p:spPr>
        <p:txBody>
          <a:bodyPr/>
          <a:lstStyle>
            <a:lvl1pPr marL="0" indent="0">
              <a:buNone/>
              <a:defRPr lang="en-US" sz="7200" i="0" kern="1200" spc="-75" baseline="0" dirty="0" smtClean="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384673" y="2337930"/>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2157780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_Blank Color 1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52339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Color 2 Layout">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99303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Color 3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20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Color Layout 4">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0857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Color Layou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8107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191128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243696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780938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image" Target="../media/image2.png"/><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image" Target="../media/image3.png"/><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image" Target="../media/image2.png"/><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theme" Target="../theme/theme2.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7" y="1085851"/>
            <a:ext cx="8363937" cy="1966692"/>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3074" name="Picture 2" descr="C:\home\clouds\Google Drive\Management\IDIR\idirlogo\idirlogo.png"/>
          <p:cNvPicPr>
            <a:picLocks noChangeAspect="1" noChangeArrowheads="1"/>
          </p:cNvPicPr>
          <p:nvPr userDrawn="1"/>
        </p:nvPicPr>
        <p:blipFill>
          <a:blip r:embed="rId60">
            <a:extLst>
              <a:ext uri="{28A0092B-C50C-407E-A947-70E740481C1C}">
                <a14:useLocalDpi xmlns:a14="http://schemas.microsoft.com/office/drawing/2010/main" val="0"/>
              </a:ext>
            </a:extLst>
          </a:blip>
          <a:srcRect/>
          <a:stretch>
            <a:fillRect/>
          </a:stretch>
        </p:blipFill>
        <p:spPr bwMode="auto">
          <a:xfrm>
            <a:off x="6235824" y="4323854"/>
            <a:ext cx="1770489" cy="7318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chengkai\AppData\Local\Temp\Rar$DRa0.306\UTA_A-logo_Sml_2c-rgb.png"/>
          <p:cNvPicPr>
            <a:picLocks noChangeAspect="1" noChangeArrowheads="1"/>
          </p:cNvPicPr>
          <p:nvPr userDrawn="1"/>
        </p:nvPicPr>
        <p:blipFill>
          <a:blip r:embed="rId61">
            <a:extLst>
              <a:ext uri="{28A0092B-C50C-407E-A947-70E740481C1C}">
                <a14:useLocalDpi xmlns:a14="http://schemas.microsoft.com/office/drawing/2010/main" val="0"/>
              </a:ext>
            </a:extLst>
          </a:blip>
          <a:srcRect/>
          <a:stretch>
            <a:fillRect/>
          </a:stretch>
        </p:blipFill>
        <p:spPr bwMode="auto">
          <a:xfrm>
            <a:off x="8147747" y="4280744"/>
            <a:ext cx="925009" cy="818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9786927"/>
      </p:ext>
    </p:extLst>
  </p:cSld>
  <p:clrMap bg1="lt1" tx1="dk1" bg2="lt2" tx2="dk2" accent1="accent1" accent2="accent2" accent3="accent3" accent4="accent4" accent5="accent5" accent6="accent6" hlink="hlink" folHlink="folHlink"/>
  <p:sldLayoutIdLst>
    <p:sldLayoutId id="2147483744" r:id="rId1"/>
    <p:sldLayoutId id="2147483735" r:id="rId2"/>
    <p:sldLayoutId id="2147483736" r:id="rId3"/>
    <p:sldLayoutId id="2147483739" r:id="rId4"/>
    <p:sldLayoutId id="2147483740"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5" r:id="rId17"/>
    <p:sldLayoutId id="2147483786" r:id="rId18"/>
    <p:sldLayoutId id="2147483787" r:id="rId19"/>
    <p:sldLayoutId id="2147483788" r:id="rId20"/>
    <p:sldLayoutId id="2147483789" r:id="rId21"/>
    <p:sldLayoutId id="2147483790" r:id="rId22"/>
    <p:sldLayoutId id="2147483791" r:id="rId23"/>
    <p:sldLayoutId id="2147483792" r:id="rId24"/>
    <p:sldLayoutId id="2147483793" r:id="rId25"/>
    <p:sldLayoutId id="2147483794" r:id="rId26"/>
    <p:sldLayoutId id="2147483795" r:id="rId27"/>
    <p:sldLayoutId id="2147483796" r:id="rId28"/>
    <p:sldLayoutId id="2147483797" r:id="rId29"/>
    <p:sldLayoutId id="2147483798" r:id="rId30"/>
    <p:sldLayoutId id="2147483799" r:id="rId31"/>
    <p:sldLayoutId id="2147483800" r:id="rId32"/>
    <p:sldLayoutId id="2147483801" r:id="rId33"/>
    <p:sldLayoutId id="2147483802" r:id="rId34"/>
    <p:sldLayoutId id="2147483803" r:id="rId35"/>
    <p:sldLayoutId id="2147483804" r:id="rId36"/>
    <p:sldLayoutId id="2147483805" r:id="rId37"/>
    <p:sldLayoutId id="2147483806" r:id="rId38"/>
    <p:sldLayoutId id="2147483807" r:id="rId39"/>
    <p:sldLayoutId id="2147483808" r:id="rId40"/>
    <p:sldLayoutId id="2147483809" r:id="rId41"/>
    <p:sldLayoutId id="2147483810" r:id="rId42"/>
    <p:sldLayoutId id="2147483811" r:id="rId43"/>
    <p:sldLayoutId id="2147483812" r:id="rId44"/>
    <p:sldLayoutId id="2147483813" r:id="rId45"/>
    <p:sldLayoutId id="2147483814" r:id="rId46"/>
    <p:sldLayoutId id="2147483815" r:id="rId47"/>
    <p:sldLayoutId id="2147483816" r:id="rId48"/>
    <p:sldLayoutId id="2147483817" r:id="rId49"/>
    <p:sldLayoutId id="2147483818" r:id="rId50"/>
    <p:sldLayoutId id="2147483819" r:id="rId51"/>
    <p:sldLayoutId id="2147483820" r:id="rId52"/>
    <p:sldLayoutId id="2147483821" r:id="rId53"/>
    <p:sldLayoutId id="2147483822" r:id="rId54"/>
    <p:sldLayoutId id="2147483823" r:id="rId55"/>
    <p:sldLayoutId id="2147483824" r:id="rId56"/>
    <p:sldLayoutId id="2147483825" r:id="rId57"/>
    <p:sldLayoutId id="2147483827" r:id="rId58"/>
  </p:sldLayoutIdLst>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hf hdr="0" ftr="0" dt="0"/>
  <p:txStyles>
    <p:titleStyle>
      <a:lvl1pPr algn="l" defTabSz="686047" rtl="0" eaLnBrk="1" latinLnBrk="0" hangingPunct="1">
        <a:lnSpc>
          <a:spcPct val="90000"/>
        </a:lnSpc>
        <a:spcBef>
          <a:spcPct val="0"/>
        </a:spcBef>
        <a:buNone/>
        <a:defRPr lang="en-US" sz="4800" b="0" kern="1200" cap="none" spc="-100" baseline="0" dirty="0" smtClean="0">
          <a:ln w="3175">
            <a:noFill/>
          </a:ln>
          <a:solidFill>
            <a:schemeClr val="accent5">
              <a:lumMod val="75000"/>
            </a:schemeClr>
          </a:solidFill>
          <a:effectLst/>
          <a:latin typeface="Garamond" panose="02020404030301010803" pitchFamily="18" charset="0"/>
          <a:ea typeface="+mn-ea"/>
          <a:cs typeface="Arial" charset="0"/>
        </a:defRPr>
      </a:lvl1pPr>
    </p:titleStyle>
    <p:body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7" y="1085851"/>
            <a:ext cx="8363937" cy="1966692"/>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6" name="Picture 2" descr="C:\Users\chengkai\AppData\Local\Temp\Rar$DRa0.306\UTA_A-logo_Sml_2c-rgb.png"/>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8147747" y="4280744"/>
            <a:ext cx="925009" cy="81802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home\clouds\Google Drive\Management\IDIR\idirlogo\idirlogo-inverse.png"/>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6315075" y="4363784"/>
            <a:ext cx="1657350" cy="685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5013393"/>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Lst>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hf hdr="0" ftr="0" dt="0"/>
  <p:txStyles>
    <p:titleStyle>
      <a:lvl1pPr algn="l" defTabSz="686047" rtl="0" eaLnBrk="1" latinLnBrk="0" hangingPunct="1">
        <a:lnSpc>
          <a:spcPct val="90000"/>
        </a:lnSpc>
        <a:spcBef>
          <a:spcPct val="0"/>
        </a:spcBef>
        <a:buNone/>
        <a:defRPr lang="en-US" sz="48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Garamond" panose="02020404030301010803" pitchFamily="18" charset="0"/>
          <a:ea typeface="+mn-ea"/>
          <a:cs typeface="Arial" charset="0"/>
        </a:defRPr>
      </a:lvl1pPr>
    </p:titleStyle>
    <p:bodyStyle>
      <a:lvl1pPr marL="0" indent="0" algn="l" defTabSz="686047" rtl="0" eaLnBrk="1" latinLnBrk="0" hangingPunct="1">
        <a:lnSpc>
          <a:spcPct val="90000"/>
        </a:lnSpc>
        <a:spcBef>
          <a:spcPct val="20000"/>
        </a:spcBef>
        <a:buSzPct val="90000"/>
        <a:buFont typeface="Arial" pitchFamily="34" charset="0"/>
        <a:buNone/>
        <a:defRPr sz="3200" kern="1200">
          <a:gradFill>
            <a:gsLst>
              <a:gs pos="0">
                <a:schemeClr val="tx1">
                  <a:lumMod val="75000"/>
                  <a:lumOff val="25000"/>
                </a:schemeClr>
              </a:gs>
              <a:gs pos="86000">
                <a:schemeClr val="tx1">
                  <a:lumMod val="75000"/>
                  <a:lumOff val="25000"/>
                </a:schemeClr>
              </a:gs>
            </a:gsLst>
            <a:lin ang="5400000" scaled="0"/>
          </a:gra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gradFill>
            <a:gsLst>
              <a:gs pos="0">
                <a:schemeClr val="tx1">
                  <a:lumMod val="75000"/>
                  <a:lumOff val="25000"/>
                </a:schemeClr>
              </a:gs>
              <a:gs pos="86000">
                <a:schemeClr val="tx1">
                  <a:lumMod val="75000"/>
                  <a:lumOff val="25000"/>
                </a:schemeClr>
              </a:gs>
            </a:gsLst>
            <a:lin ang="5400000" scaled="0"/>
          </a:gra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gradFill>
            <a:gsLst>
              <a:gs pos="0">
                <a:schemeClr val="tx1">
                  <a:lumMod val="75000"/>
                  <a:lumOff val="25000"/>
                </a:schemeClr>
              </a:gs>
              <a:gs pos="86000">
                <a:schemeClr val="tx1">
                  <a:lumMod val="75000"/>
                  <a:lumOff val="25000"/>
                </a:schemeClr>
              </a:gs>
            </a:gsLst>
            <a:lin ang="5400000" scaled="0"/>
          </a:gra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gradFill>
            <a:gsLst>
              <a:gs pos="0">
                <a:schemeClr val="tx1">
                  <a:lumMod val="75000"/>
                  <a:lumOff val="25000"/>
                </a:schemeClr>
              </a:gs>
              <a:gs pos="86000">
                <a:schemeClr val="tx1">
                  <a:lumMod val="75000"/>
                  <a:lumOff val="25000"/>
                </a:schemeClr>
              </a:gs>
            </a:gsLst>
            <a:lin ang="5400000" scaled="0"/>
          </a:gra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gradFill>
            <a:gsLst>
              <a:gs pos="0">
                <a:schemeClr val="tx1">
                  <a:lumMod val="75000"/>
                  <a:lumOff val="25000"/>
                </a:schemeClr>
              </a:gs>
              <a:gs pos="86000">
                <a:schemeClr val="tx1">
                  <a:lumMod val="75000"/>
                  <a:lumOff val="25000"/>
                </a:schemeClr>
              </a:gs>
            </a:gsLst>
            <a:lin ang="5400000" scaled="0"/>
          </a:gra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10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hyperlink" Target="https://idir.uta.edu/index.php/File:HP_Labs.png" TargetMode="External"/><Relationship Id="rId7" Type="http://schemas.openxmlformats.org/officeDocument/2006/relationships/hyperlink" Target="https://idir.uta.edu/index.php/File:UTA_Logo.png" TargetMode="External"/><Relationship Id="rId2" Type="http://schemas.openxmlformats.org/officeDocument/2006/relationships/notesSlide" Target="../notesSlides/notesSlide84.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hyperlink" Target="https://idir.uta.edu/index.php/File:NSFC_tr.png" TargetMode="External"/><Relationship Id="rId10" Type="http://schemas.openxmlformats.org/officeDocument/2006/relationships/image" Target="../media/image57.png"/><Relationship Id="rId4" Type="http://schemas.openxmlformats.org/officeDocument/2006/relationships/image" Target="../media/image54.png"/><Relationship Id="rId9" Type="http://schemas.openxmlformats.org/officeDocument/2006/relationships/hyperlink" Target="https://idir.uta.edu/index.php/File:NSF.png"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www.utepprintstore.com/high-resolution-new-york-skyline/new-york-skyline/" TargetMode="External"/><Relationship Id="rId7" Type="http://schemas.openxmlformats.org/officeDocument/2006/relationships/image" Target="../media/image17.jpeg"/><Relationship Id="rId2" Type="http://schemas.openxmlformats.org/officeDocument/2006/relationships/image" Target="../media/image15.jpeg"/><Relationship Id="rId1" Type="http://schemas.openxmlformats.org/officeDocument/2006/relationships/slideLayout" Target="../slideLayouts/slideLayout1.xml"/><Relationship Id="rId6" Type="http://schemas.openxmlformats.org/officeDocument/2006/relationships/hyperlink" Target="http://www.rtkl.com/blog/" TargetMode="External"/><Relationship Id="rId5" Type="http://schemas.openxmlformats.org/officeDocument/2006/relationships/image" Target="../media/image16.jpeg"/><Relationship Id="rId4" Type="http://schemas.openxmlformats.org/officeDocument/2006/relationships/hyperlink" Target="http://jansport.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18.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7.xml"/></Relationships>
</file>

<file path=ppt/slides/_rels/slide7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6.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7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7.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8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9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gif"/><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8026"/>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44916" y="1367150"/>
            <a:ext cx="8560544" cy="1100045"/>
          </a:xfrm>
        </p:spPr>
        <p:txBody>
          <a:bodyPr/>
          <a:lstStyle/>
          <a:p>
            <a:r>
              <a:rPr lang="en-US" sz="4000" b="1" dirty="0" smtClean="0">
                <a:solidFill>
                  <a:srgbClr val="0064B1"/>
                </a:solidFill>
                <a:latin typeface="Garamond" panose="02020404030301010803" pitchFamily="18" charset="0"/>
              </a:rPr>
              <a:t>Data In, Facts Out: </a:t>
            </a:r>
            <a:endParaRPr lang="en-US" sz="3200" b="1" dirty="0" smtClean="0">
              <a:solidFill>
                <a:srgbClr val="0064B1"/>
              </a:solidFill>
            </a:endParaRPr>
          </a:p>
          <a:p>
            <a:r>
              <a:rPr lang="en-US" sz="3200" b="1" dirty="0" smtClean="0">
                <a:solidFill>
                  <a:srgbClr val="0064B1"/>
                </a:solidFill>
              </a:rPr>
              <a:t>Automated </a:t>
            </a:r>
            <a:r>
              <a:rPr lang="en-US" sz="3200" b="1" dirty="0">
                <a:solidFill>
                  <a:srgbClr val="0064B1"/>
                </a:solidFill>
              </a:rPr>
              <a:t>Monitoring of Facts by </a:t>
            </a:r>
            <a:r>
              <a:rPr lang="en-US" sz="3200" b="1" dirty="0" err="1" smtClean="0">
                <a:solidFill>
                  <a:srgbClr val="0064B1"/>
                </a:solidFill>
              </a:rPr>
              <a:t>FactWatcher</a:t>
            </a:r>
            <a:endParaRPr lang="en-US" sz="3200" b="1" dirty="0">
              <a:solidFill>
                <a:srgbClr val="0064B1"/>
              </a:solidFill>
              <a:latin typeface="Garamond" panose="02020404030301010803" pitchFamily="18" charset="0"/>
            </a:endParaRPr>
          </a:p>
        </p:txBody>
      </p:sp>
      <p:sp>
        <p:nvSpPr>
          <p:cNvPr id="7" name="Text Placeholder 6"/>
          <p:cNvSpPr>
            <a:spLocks noGrp="1"/>
          </p:cNvSpPr>
          <p:nvPr>
            <p:ph type="body" sz="quarter" idx="11"/>
          </p:nvPr>
        </p:nvSpPr>
        <p:spPr>
          <a:xfrm>
            <a:off x="354854" y="2604976"/>
            <a:ext cx="8480802" cy="1972528"/>
          </a:xfrm>
        </p:spPr>
        <p:txBody>
          <a:bodyPr/>
          <a:lstStyle/>
          <a:p>
            <a:r>
              <a:rPr lang="en-US" sz="2000" dirty="0">
                <a:solidFill>
                  <a:schemeClr val="bg1"/>
                </a:solidFill>
                <a:latin typeface="Garamond" panose="02020404030301010803" pitchFamily="18" charset="0"/>
              </a:rPr>
              <a:t>Chengkai Li</a:t>
            </a:r>
          </a:p>
          <a:p>
            <a:r>
              <a:rPr lang="en-US" sz="2000" dirty="0">
                <a:solidFill>
                  <a:schemeClr val="bg1"/>
                </a:solidFill>
                <a:latin typeface="Garamond" panose="02020404030301010803" pitchFamily="18" charset="0"/>
              </a:rPr>
              <a:t>Associate Professor, Department of Computer Science and Engineering</a:t>
            </a:r>
          </a:p>
          <a:p>
            <a:r>
              <a:rPr lang="en-US" sz="2000" dirty="0">
                <a:solidFill>
                  <a:schemeClr val="bg1"/>
                </a:solidFill>
                <a:latin typeface="Garamond" panose="02020404030301010803" pitchFamily="18" charset="0"/>
              </a:rPr>
              <a:t>Director, Innovative Database and Information Systems Research (IDIR) Laboratory</a:t>
            </a:r>
          </a:p>
          <a:p>
            <a:r>
              <a:rPr lang="en-US" sz="2000" dirty="0">
                <a:solidFill>
                  <a:schemeClr val="bg1"/>
                </a:solidFill>
                <a:latin typeface="Garamond" panose="02020404030301010803" pitchFamily="18" charset="0"/>
              </a:rPr>
              <a:t>University of Texas at Arlington</a:t>
            </a:r>
          </a:p>
          <a:p>
            <a:endParaRPr lang="en-US" sz="2000" dirty="0">
              <a:solidFill>
                <a:schemeClr val="bg1"/>
              </a:solidFill>
              <a:latin typeface="Garamond" panose="02020404030301010803" pitchFamily="18" charset="0"/>
            </a:endParaRPr>
          </a:p>
          <a:p>
            <a:r>
              <a:rPr lang="en-US" sz="2000" dirty="0" smtClean="0">
                <a:solidFill>
                  <a:schemeClr val="bg1"/>
                </a:solidFill>
                <a:latin typeface="Garamond" panose="02020404030301010803" pitchFamily="18" charset="0"/>
              </a:rPr>
              <a:t>Nanjing University, Oct. 12</a:t>
            </a:r>
            <a:r>
              <a:rPr lang="en-US" sz="2000" baseline="30000" dirty="0" smtClean="0">
                <a:solidFill>
                  <a:schemeClr val="bg1"/>
                </a:solidFill>
              </a:rPr>
              <a:t>th</a:t>
            </a:r>
            <a:r>
              <a:rPr lang="en-US" sz="2000" dirty="0" smtClean="0">
                <a:solidFill>
                  <a:schemeClr val="bg1"/>
                </a:solidFill>
                <a:latin typeface="Garamond" panose="02020404030301010803" pitchFamily="18" charset="0"/>
              </a:rPr>
              <a:t>, 2015</a:t>
            </a:r>
            <a:endParaRPr lang="en-US" sz="2000" dirty="0">
              <a:solidFill>
                <a:schemeClr val="bg1"/>
              </a:solidFill>
              <a:latin typeface="Garamond" panose="02020404030301010803" pitchFamily="18" charset="0"/>
            </a:endParaRPr>
          </a:p>
        </p:txBody>
      </p:sp>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4769231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46967" y="2824341"/>
            <a:ext cx="5314089" cy="227193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2939" y="51574"/>
            <a:ext cx="5153971" cy="363977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19137" y="72845"/>
            <a:ext cx="3737612" cy="2908594"/>
          </a:xfrm>
          <a:prstGeom prst="rect">
            <a:avLst/>
          </a:prstGeom>
        </p:spPr>
      </p:pic>
      <p:sp>
        <p:nvSpPr>
          <p:cNvPr id="5" name="TextBox 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6683757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r>
              <a:rPr lang="en-US" sz="4400" dirty="0" smtClean="0">
                <a:solidFill>
                  <a:srgbClr val="0064B1"/>
                </a:solidFill>
              </a:rPr>
              <a:t>Experiments On Multi-Sequence PSs</a:t>
            </a:r>
            <a:endParaRPr lang="en-US" sz="4400" dirty="0">
              <a:solidFill>
                <a:srgbClr val="0064B1"/>
              </a:solidFill>
            </a:endParaRP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888206"/>
            <a:ext cx="8742678" cy="1883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1965" y="807490"/>
            <a:ext cx="6539948" cy="41821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4882449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r>
              <a:rPr lang="en-US" sz="4400" dirty="0">
                <a:solidFill>
                  <a:srgbClr val="0064B1"/>
                </a:solidFill>
              </a:rPr>
              <a:t>Experiments On </a:t>
            </a:r>
            <a:r>
              <a:rPr lang="en-US" sz="4400" dirty="0" smtClean="0">
                <a:solidFill>
                  <a:srgbClr val="0064B1"/>
                </a:solidFill>
              </a:rPr>
              <a:t>Multi-Dim </a:t>
            </a:r>
            <a:r>
              <a:rPr lang="en-US" sz="4400" dirty="0">
                <a:solidFill>
                  <a:srgbClr val="0064B1"/>
                </a:solidFill>
              </a:rPr>
              <a:t>PSs</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850659"/>
            <a:ext cx="9068871" cy="1431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493" y="2334299"/>
            <a:ext cx="8495885" cy="21184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71" y="1527304"/>
            <a:ext cx="8991100" cy="28334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6899184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r>
              <a:rPr lang="en-US" sz="4400" dirty="0">
                <a:solidFill>
                  <a:srgbClr val="0064B1"/>
                </a:solidFill>
              </a:rPr>
              <a:t>Experiments On </a:t>
            </a:r>
            <a:r>
              <a:rPr lang="en-US" sz="4400" dirty="0" smtClean="0">
                <a:solidFill>
                  <a:srgbClr val="0064B1"/>
                </a:solidFill>
              </a:rPr>
              <a:t>General </a:t>
            </a:r>
            <a:r>
              <a:rPr lang="en-US" sz="4400" dirty="0">
                <a:solidFill>
                  <a:srgbClr val="0064B1"/>
                </a:solidFill>
              </a:rPr>
              <a:t>PSs</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976" y="810250"/>
            <a:ext cx="7439025" cy="1457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126" y="2304847"/>
            <a:ext cx="7381875" cy="7500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5488" y="2995306"/>
            <a:ext cx="5153300" cy="2046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5737378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89436" y="1229968"/>
            <a:ext cx="8363938" cy="775597"/>
          </a:xfrm>
        </p:spPr>
        <p:txBody>
          <a:bodyPr/>
          <a:lstStyle/>
          <a:p>
            <a:r>
              <a:rPr lang="en-US" sz="2800" dirty="0">
                <a:solidFill>
                  <a:schemeClr val="tx1"/>
                </a:solidFill>
              </a:rPr>
              <a:t>On "One of the Few" Objects</a:t>
            </a:r>
            <a:r>
              <a:rPr lang="en-US" sz="2800" dirty="0" smtClean="0">
                <a:solidFill>
                  <a:schemeClr val="tx1"/>
                </a:solidFill>
              </a:rPr>
              <a:t>. </a:t>
            </a:r>
            <a:r>
              <a:rPr lang="en-US" sz="2800" dirty="0" smtClean="0">
                <a:solidFill>
                  <a:schemeClr val="accent5">
                    <a:lumMod val="75000"/>
                  </a:schemeClr>
                </a:solidFill>
              </a:rPr>
              <a:t>You </a:t>
            </a:r>
            <a:r>
              <a:rPr lang="en-US" sz="2800" dirty="0">
                <a:solidFill>
                  <a:schemeClr val="accent5">
                    <a:lumMod val="75000"/>
                  </a:schemeClr>
                </a:solidFill>
              </a:rPr>
              <a:t>Wu, </a:t>
            </a:r>
            <a:r>
              <a:rPr lang="en-US" sz="2800" dirty="0" err="1">
                <a:solidFill>
                  <a:schemeClr val="accent5">
                    <a:lumMod val="75000"/>
                  </a:schemeClr>
                </a:solidFill>
              </a:rPr>
              <a:t>Pankaj</a:t>
            </a:r>
            <a:r>
              <a:rPr lang="en-US" sz="2800" dirty="0">
                <a:solidFill>
                  <a:schemeClr val="accent5">
                    <a:lumMod val="75000"/>
                  </a:schemeClr>
                </a:solidFill>
              </a:rPr>
              <a:t> K. </a:t>
            </a:r>
            <a:r>
              <a:rPr lang="en-US" sz="2800" dirty="0" err="1">
                <a:solidFill>
                  <a:schemeClr val="accent5">
                    <a:lumMod val="75000"/>
                  </a:schemeClr>
                </a:solidFill>
              </a:rPr>
              <a:t>Agarwal</a:t>
            </a:r>
            <a:r>
              <a:rPr lang="en-US" sz="2800" dirty="0">
                <a:solidFill>
                  <a:schemeClr val="accent5">
                    <a:lumMod val="75000"/>
                  </a:schemeClr>
                </a:solidFill>
              </a:rPr>
              <a:t>, Chengkai Li, Jun Yang, Cong Yu. KDD 2012, pages 1487-1495</a:t>
            </a:r>
            <a:r>
              <a:rPr lang="en-US" sz="2800" dirty="0" smtClean="0">
                <a:solidFill>
                  <a:schemeClr val="bg1"/>
                </a:solidFill>
              </a:rPr>
              <a:t>.</a:t>
            </a:r>
            <a:endParaRPr lang="en-US" sz="2800" dirty="0">
              <a:solidFill>
                <a:schemeClr val="bg1"/>
              </a:solidFill>
            </a:endParaRPr>
          </a:p>
        </p:txBody>
      </p:sp>
      <p:sp>
        <p:nvSpPr>
          <p:cNvPr id="2" name="AutoShape 2" descr="data:image/jpeg;base64,/9j/4AAQSkZJRgABAQAAAQABAAD/2wCEAAkGBwgHBgkIBwgKCgkLDRYPDQwMDRsUFRAWIB0iIiAdHx8kKDQsJCYxJx8fLT0tMTU3Ojo6Iys/RD84QzQ5OjcBCgoKDQwNGg8PGjclHyU3Nzc3Nzc3Nzc3Nzc3Nzc3Nzc3Nzc3Nzc3Nzc3Nzc3Nzc3Nzc3Nzc3Nzc3Nzc3Nzc3N//AABEIAKAAoAMBIgACEQEDEQH/xAAcAAEAAgMBAQEAAAAAAAAAAAAABgcEBQgDAQL/xABFEAABAwMCAwQECgYJBQAAAAABAAIDBAURBhIHITETFEFRImFxkSMyQmKBobGywdEVFzM2UvA3RXN0hZKztOEWJFNydf/EABkBAQADAQEAAAAAAAAAAAAAAAABAgMEBf/EACMRAQEAAgEEAgIDAAAAAAAAAAABAhEDEiExQQRREzIiYXH/2gAMAwEAAhEDEQA/AKkREXtOUREQEREBERAREQEREBERAREQEREBERAREQEREBERARF6vgkjgime0iObdsd57Tg/aEHoaGcW0XHb/wBs6odTh2flhodj3FYyn0NpMnBSauwNzLqZx6hyjP2KA5VMMurabNCLLjt80lqmuTRmGKoZA/2ua4j7v1rEV/KH7MbxC2bHwb3uY0+ZaGk/U4e9fhSm5W0QcNrHXYIdUXKocfYWgDH0RhRZRjl1RNmhERSgREQEREBERAREQEREBby8Q9npjTcmB8KKs+6RoWj8QpXqaDs9C6OlPQsq/re0qmV7xP2s7S9p73wOmpGcnVFLNK3A8cl34KhmEkZzyPP2rqfh/TNi0JZoCMA0bc/SP+VSsnCPUguEtJAymDNpkjkc87du7AGcfG6clzcHLjMsuppljbOzOt9jJ4G3CrIy99b3v2NYWs+wE/Sq0JwCfJdLW+wOHCltmkicJXWxzXRuGDvLc4I88qoH8KNUGaGlDaUvqIXyNdvO1u3bkE45H0h9atw8uM6t1GWNSDXFt7rwc01nOYpI3HPz2n81VC6F4xULYeGvYt5ikfAAfUCAue+iv8bLeNRm+IiLdQREQEREBERAREQERED1qe66j7Phloh7cfsps4HmAfwUCPTPJWjxEoj+qrRjGD08tja31vjOPsWPLdZYr4e11WCHu1it0GMbKWMH/KFn45cka0MaA0Ya0YAUB4lahfZZoXtbUkQUklXiGdsYeWyMAByx3mfeeR5EeZO9bJ8AhCe9QbS+o31+qqmkLKgCbvORJOHtaYpQz0QGDrnz9/VJjuG2Txbi7bh9eMfIiD/c4Fcy/muquIcBqdD3uIdTRvPuGfwXKvXn5ru+H+tZ8nkREXWyEREBERAREQEREBERB8f8R2egHMK+tW0bptKaBp2s3AXGhLh4Y7M5VCSfs3nHySupblQ76HTTAM93q4HcugxG4Lk+TZuNMEoVS8beb3//ACJ/9WNW0VXnE+yNu0jGurBAJKCWA+gHBgMkZ3HLhyXFh+zWrD8VVOgv34f/AIj/ALhqtX1gKBaWsjKHVs07awSlnevR2NG/tJQ44Icfi4x0VsL/ABqKl2oIe8WG4wf+Slkb72lchxnMbD80Lsidu+CRvm0j6lxwWGMmM9YyWe7l+C6fh+1OQREXayEREBERAREQERZtpit01Y1t3qp6Wl2kmWCISOB8ORPRLdDCRWla+Gmnrlp19/p9RXB1BG173k0jWuwz4wwfHko3HS8PXna666hj5ftHU0Zb7gMrKc2N8LXCoiRlpB6EYKujQ/FOlqaWGh1XKIZ6Yh8dZ8mUDl6WOjufsKjzeF0d2oX1mkdRUt0Y3rFIzs3A+RIJwfaAoBX0NVbayWjr4JKepiOHxyDBCjKYc00mbwdLfrK0ef67g9x/JQjX9301qh7jSalt8GaGSm+FD/jOe12eQ6eiVTK+LOfFxntP5K6d/WTpAc/03T/X+ShOn7tpm06lF1m1Lb3xDvfwbGuz8LIHjw8AOaphWbwUpbFdLrUUVys8dRWRxmaOpleXtwCBt2HkOvVVz4MePG1Mytq0RxK0ef67p/r/ACXNNwcx1xrHRHLHVEjmOHQtLiQR71k6hYyLUN3ijaGxsrp2taByaBI7AWuW3DwzDvPauWWxERbKCIiAiIgIiICIikXlob+g6v8A7Kr+1yowdB7Feehv6Dq/+yq/vOVGjp7lzcP7Zf6vn4jYWO819guMdwtk5injPTntkH8Lh4hXNr2go9d8P6fU1HFsrKeAzNHU7flxn+fBUSr/AOEbHfqunFRnsnOqdv8A688/io5506znnacO/ZSAsd4MAnFnuRhLd4kFHJtLfPO3GPWsWjpKqul7KhpZ6qTGdkETpHY88NBVt8Dq2om05qSOpqJZYoIY+zbJIXBgLH5Az0HJVDRVNRSFk1LNLBKGjEkUhY4cvMc1phnllcp9K2SRkVdruNDEJa23VtNETgST0z2NJ8skYU+4CfvnP/cn/eat/r6qnquC9oqKuV8s8roC+R5yXHnzK0HAX985/wC5P+81Z5Z3PhytWk1lEK1I1ztU3hjWuc51xnDWgZJJkOAAvn/T193bf0Hdd3l3GXP3VJrxpCoiu11vGoJn2q0m4ymOXZumnJe4gRNHifAnov1f+KF5rqWOgs8k9voomhjXmTfUSAcgXvPifED3q8zysnQjU9oXHSVUtYKKKmmfVl5YIGxntNw6jb1yMHPktvW6L1PQUz6issdYyBgy9zWh20eZDSThWToy0mycO6i+R11LR3q7D4OtrX4ETSeQBOTnqfWVHdLaeFt1LSXeo1nZ43xTB80jKovkmb4tJPXPrKr+fynpV16/NFKeJUVpj1dVPsM0EtHM1svwBBY17vjAY9n1qLLfG9UlUs1RERSgREQF9wfHoviyLfVm31sVUIKeYxncI6hm5jvaEovHh3Rz1nBmppIGEzTx1Qjb/ESXYx7VQx9DLXjY5vJzXciCPAjwVju4ja4oad4bFQwQU7IyWNpAGsa/OzlnxWA3WGpb06Ws/RdprHQvjZJK63McWukJDMknxIIXLx9eNt+2l1ezTaR0jddW1XY22MtgBxLVvaezj+nxPqCs7iLqS3aS0pHo+xSB9SYewlLXc4GY5l3zneXrJ8FBa/XmsLjILS2sFK7tO7iGjibF6W7bt5dOfkopBSVM9wbRRML6qSbsthdzMhOMZPjlWuFzsufiI3MZ2WnwPAk0/q2CMZldGzDR1ILHgfiqhY5oY1rngENxtxzB9ikmmb7eNG1UN0omNYyrYW9nKMtla12DkdRh2VKrxrbUdVaf0rS2O1W5koJ79E1r5SM4y3PMc/HCayxztns8zVb3iLDLS8G7LBUMMcsZpw9juRacHqo/wFOdZT7eY7k7nn5zV42vWesr1bBbLfBR1MNHExsjp42vccnDXOLz1OFrbVrjUOn55KWho7fBWukcyZ3cx2sjy74pwf4lSYZTjuH3/a25vaV2rXkAvV503rFjaqzy108cc8vPsR2hw0/N8j4fZGuIWgajSrxXUL31dmlI2Tj0jDnoHny8nfydVq2a5OvjKm826hgrD6b2wMbslO45Lw0nJyCDz8FvTxK1RRUFPC2ntkFBJF8DAKQbCzOMYz0yCFaYZY2XBG57SmoppNVcDqRltBmqKENLoYxlxMZ5gDzxzVLGSM/LbgDxKnVnv2qNOCbUNtpqOnt9W4GWnZtELiMYwwOyDzHTz9i2b+IV+vYlltOm7Yyqa+NrqmOHtZGuedrcZ8zyzzTDq496nZF1Vc1NNPRzOgq4JIJhgujkaWuHIHmD0XkvetfPJWTvq5HS1Jkd20jnbi52eeT4rwXTPCoiIiBERAQjIwiIJBdNRx19rfStt4hqZmQMqKjvBeHiEHbtZtG0nPPmV80rqebTnb9lTMnFRLC+Rj3kBzI9+WEYPXf18CByK0CKnRjrSds9lx2X1t17LJFZ3rst/wA/ft3Y+jOPoWNUzvlrJqmMmJ8kzpWlrubCXbhg+YPj6l4ordJtuNU352oLn300raVgjDWwsfuDTklxBwOriT0XrV36Kr01Q2eSjkDqPJjmFSNmSSclmzPRxHx1okUdE1J9G290xqR2nRVbaKKr7w+ElsxBaBG8uIwWnOc4zyx15rVz1Znub614e50lQZiHSkuOXbsF4AOfWAPNYyJMJNm261RfWX6shqGURpnxxlr3ulEkkxLs5c4Mbkjp0z61hV9eaukt9OYgzucJiDg7O/Li7OMcuvrWEimYyTUNsx9dvs8NuMX7Krlqe03dd7GM24x8zOc+PRe+n7zUWKrmqabcXy08kBxJt5OGM9D06rWInTPBsaMADyREUoEREBERAREQEREBERAREQEREBERAREQEREBERB//9k="/>
          <p:cNvSpPr>
            <a:spLocks noChangeAspect="1" noChangeArrowheads="1"/>
          </p:cNvSpPr>
          <p:nvPr/>
        </p:nvSpPr>
        <p:spPr bwMode="auto">
          <a:xfrm>
            <a:off x="155575" y="-108347"/>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data:image/jpeg;base64,/9j/4AAQSkZJRgABAQAAAQABAAD/2wCEAAkGBwgHBgkIBwgKCgkLDRYPDQwMDRsUFRAWIB0iIiAdHx8kKDQsJCYxJx8fLT0tMTU3Ojo6Iys/RD84QzQ5OjcBCgoKDQwNGg8PGjclHyU3Nzc3Nzc3Nzc3Nzc3Nzc3Nzc3Nzc3Nzc3Nzc3Nzc3Nzc3Nzc3Nzc3Nzc3Nzc3Nzc3N//AABEIAKAAoAMBIgACEQEDEQH/xAAcAAEAAgMBAQEAAAAAAAAAAAAABgcEBQgDAQL/xABFEAABAwMCAwQECgYJBQAAAAABAAIDBAURBhIHITETFEFRImFxkSMyQmKBobGywdEVFzM2UvA3RXN0hZKztOEWJFNydf/EABkBAQADAQEAAAAAAAAAAAAAAAABAgMEBf/EACMRAQEAAgEEAgIDAAAAAAAAAAABAhEDEiExQQRREzIiYXH/2gAMAwEAAhEDEQA/AKkREXtOUREQEREBERAREQEREBERAREQEREBERAREQEREBERARF6vgkjgime0iObdsd57Tg/aEHoaGcW0XHb/wBs6odTh2flhodj3FYyn0NpMnBSauwNzLqZx6hyjP2KA5VMMurabNCLLjt80lqmuTRmGKoZA/2ua4j7v1rEV/KH7MbxC2bHwb3uY0+ZaGk/U4e9fhSm5W0QcNrHXYIdUXKocfYWgDH0RhRZRjl1RNmhERSgREQEREBERAREQEREBby8Q9npjTcmB8KKs+6RoWj8QpXqaDs9C6OlPQsq/re0qmV7xP2s7S9p73wOmpGcnVFLNK3A8cl34KhmEkZzyPP2rqfh/TNi0JZoCMA0bc/SP+VSsnCPUguEtJAymDNpkjkc87du7AGcfG6clzcHLjMsuppljbOzOt9jJ4G3CrIy99b3v2NYWs+wE/Sq0JwCfJdLW+wOHCltmkicJXWxzXRuGDvLc4I88qoH8KNUGaGlDaUvqIXyNdvO1u3bkE45H0h9atw8uM6t1GWNSDXFt7rwc01nOYpI3HPz2n81VC6F4xULYeGvYt5ikfAAfUCAue+iv8bLeNRm+IiLdQREQEREBERAREQERED1qe66j7Phloh7cfsps4HmAfwUCPTPJWjxEoj+qrRjGD08tja31vjOPsWPLdZYr4e11WCHu1it0GMbKWMH/KFn45cka0MaA0Ya0YAUB4lahfZZoXtbUkQUklXiGdsYeWyMAByx3mfeeR5EeZO9bJ8AhCe9QbS+o31+qqmkLKgCbvORJOHtaYpQz0QGDrnz9/VJjuG2Txbi7bh9eMfIiD/c4Fcy/muquIcBqdD3uIdTRvPuGfwXKvXn5ru+H+tZ8nkREXWyEREBERAREQEREBERB8f8R2egHMK+tW0bptKaBp2s3AXGhLh4Y7M5VCSfs3nHySupblQ76HTTAM93q4HcugxG4Lk+TZuNMEoVS8beb3//ACJ/9WNW0VXnE+yNu0jGurBAJKCWA+gHBgMkZ3HLhyXFh+zWrD8VVOgv34f/AIj/ALhqtX1gKBaWsjKHVs07awSlnevR2NG/tJQ44Icfi4x0VsL/ABqKl2oIe8WG4wf+Slkb72lchxnMbD80Lsidu+CRvm0j6lxwWGMmM9YyWe7l+C6fh+1OQREXayEREBERAREQERZtpit01Y1t3qp6Wl2kmWCISOB8ORPRLdDCRWla+Gmnrlp19/p9RXB1BG173k0jWuwz4wwfHko3HS8PXna666hj5ftHU0Zb7gMrKc2N8LXCoiRlpB6EYKujQ/FOlqaWGh1XKIZ6Yh8dZ8mUDl6WOjufsKjzeF0d2oX1mkdRUt0Y3rFIzs3A+RIJwfaAoBX0NVbayWjr4JKepiOHxyDBCjKYc00mbwdLfrK0ef67g9x/JQjX9301qh7jSalt8GaGSm+FD/jOe12eQ6eiVTK+LOfFxntP5K6d/WTpAc/03T/X+ShOn7tpm06lF1m1Lb3xDvfwbGuz8LIHjw8AOaphWbwUpbFdLrUUVys8dRWRxmaOpleXtwCBt2HkOvVVz4MePG1Mytq0RxK0ef67p/r/ACXNNwcx1xrHRHLHVEjmOHQtLiQR71k6hYyLUN3ijaGxsrp2taByaBI7AWuW3DwzDvPauWWxERbKCIiAiIgIiICIikXlob+g6v8A7Kr+1yowdB7Feehv6Dq/+yq/vOVGjp7lzcP7Zf6vn4jYWO819guMdwtk5injPTntkH8Lh4hXNr2go9d8P6fU1HFsrKeAzNHU7flxn+fBUSr/AOEbHfqunFRnsnOqdv8A688/io5506znnacO/ZSAsd4MAnFnuRhLd4kFHJtLfPO3GPWsWjpKqul7KhpZ6qTGdkETpHY88NBVt8Dq2om05qSOpqJZYoIY+zbJIXBgLH5Az0HJVDRVNRSFk1LNLBKGjEkUhY4cvMc1phnllcp9K2SRkVdruNDEJa23VtNETgST0z2NJ8skYU+4CfvnP/cn/eat/r6qnquC9oqKuV8s8roC+R5yXHnzK0HAX985/wC5P+81Z5Z3PhytWk1lEK1I1ztU3hjWuc51xnDWgZJJkOAAvn/T193bf0Hdd3l3GXP3VJrxpCoiu11vGoJn2q0m4ymOXZumnJe4gRNHifAnov1f+KF5rqWOgs8k9voomhjXmTfUSAcgXvPifED3q8zysnQjU9oXHSVUtYKKKmmfVl5YIGxntNw6jb1yMHPktvW6L1PQUz6issdYyBgy9zWh20eZDSThWToy0mycO6i+R11LR3q7D4OtrX4ETSeQBOTnqfWVHdLaeFt1LSXeo1nZ43xTB80jKovkmb4tJPXPrKr+fynpV16/NFKeJUVpj1dVPsM0EtHM1svwBBY17vjAY9n1qLLfG9UlUs1RERSgREQF9wfHoviyLfVm31sVUIKeYxncI6hm5jvaEovHh3Rz1nBmppIGEzTx1Qjb/ESXYx7VQx9DLXjY5vJzXciCPAjwVju4ja4oad4bFQwQU7IyWNpAGsa/OzlnxWA3WGpb06Ws/RdprHQvjZJK63McWukJDMknxIIXLx9eNt+2l1ezTaR0jddW1XY22MtgBxLVvaezj+nxPqCs7iLqS3aS0pHo+xSB9SYewlLXc4GY5l3zneXrJ8FBa/XmsLjILS2sFK7tO7iGjibF6W7bt5dOfkopBSVM9wbRRML6qSbsthdzMhOMZPjlWuFzsufiI3MZ2WnwPAk0/q2CMZldGzDR1ILHgfiqhY5oY1rngENxtxzB9ikmmb7eNG1UN0omNYyrYW9nKMtla12DkdRh2VKrxrbUdVaf0rS2O1W5koJ79E1r5SM4y3PMc/HCayxztns8zVb3iLDLS8G7LBUMMcsZpw9juRacHqo/wFOdZT7eY7k7nn5zV42vWesr1bBbLfBR1MNHExsjp42vccnDXOLz1OFrbVrjUOn55KWho7fBWukcyZ3cx2sjy74pwf4lSYZTjuH3/a25vaV2rXkAvV503rFjaqzy108cc8vPsR2hw0/N8j4fZGuIWgajSrxXUL31dmlI2Tj0jDnoHny8nfydVq2a5OvjKm826hgrD6b2wMbslO45Lw0nJyCDz8FvTxK1RRUFPC2ntkFBJF8DAKQbCzOMYz0yCFaYZY2XBG57SmoppNVcDqRltBmqKENLoYxlxMZ5gDzxzVLGSM/LbgDxKnVnv2qNOCbUNtpqOnt9W4GWnZtELiMYwwOyDzHTz9i2b+IV+vYlltOm7Yyqa+NrqmOHtZGuedrcZ8zyzzTDq496nZF1Vc1NNPRzOgq4JIJhgujkaWuHIHmD0XkvetfPJWTvq5HS1Jkd20jnbi52eeT4rwXTPCoiIiBERAQjIwiIJBdNRx19rfStt4hqZmQMqKjvBeHiEHbtZtG0nPPmV80rqebTnb9lTMnFRLC+Rj3kBzI9+WEYPXf18CByK0CKnRjrSds9lx2X1t17LJFZ3rst/wA/ft3Y+jOPoWNUzvlrJqmMmJ8kzpWlrubCXbhg+YPj6l4ordJtuNU352oLn300raVgjDWwsfuDTklxBwOriT0XrV36Kr01Q2eSjkDqPJjmFSNmSSclmzPRxHx1okUdE1J9G290xqR2nRVbaKKr7w+ElsxBaBG8uIwWnOc4zyx15rVz1Znub614e50lQZiHSkuOXbsF4AOfWAPNYyJMJNm261RfWX6shqGURpnxxlr3ulEkkxLs5c4Mbkjp0z61hV9eaukt9OYgzucJiDg7O/Li7OMcuvrWEimYyTUNsx9dvs8NuMX7Krlqe03dd7GM24x8zOc+PRe+n7zUWKrmqabcXy08kBxJt5OGM9D06rWInTPBsaMADyREUoEREBERAREQEREBERAREQEREBERAREQEREBERB//9k="/>
          <p:cNvSpPr>
            <a:spLocks noChangeAspect="1" noChangeArrowheads="1"/>
          </p:cNvSpPr>
          <p:nvPr/>
        </p:nvSpPr>
        <p:spPr bwMode="auto">
          <a:xfrm>
            <a:off x="307975" y="5953"/>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6281222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smtClean="0">
                <a:solidFill>
                  <a:srgbClr val="0064B1"/>
                </a:solidFill>
              </a:rPr>
              <a:t>One-Of-The-Few Claims</a:t>
            </a:r>
            <a:endParaRPr lang="en-US" dirty="0">
              <a:solidFill>
                <a:srgbClr val="0064B1"/>
              </a:solidFill>
            </a:endParaRPr>
          </a:p>
        </p:txBody>
      </p:sp>
      <p:sp>
        <p:nvSpPr>
          <p:cNvPr id="3" name="Text Placeholder 2"/>
          <p:cNvSpPr>
            <a:spLocks noGrp="1"/>
          </p:cNvSpPr>
          <p:nvPr>
            <p:ph type="body" sz="quarter" idx="10"/>
          </p:nvPr>
        </p:nvSpPr>
        <p:spPr>
          <a:xfrm>
            <a:off x="389436" y="1085851"/>
            <a:ext cx="8363938" cy="3567643"/>
          </a:xfrm>
        </p:spPr>
        <p:txBody>
          <a:bodyPr/>
          <a:lstStyle/>
          <a:p>
            <a:r>
              <a:rPr lang="en-US" sz="4000" dirty="0" smtClean="0">
                <a:solidFill>
                  <a:srgbClr val="F58026"/>
                </a:solidFill>
              </a:rPr>
              <a:t>Do these </a:t>
            </a:r>
            <a:r>
              <a:rPr lang="en-US" sz="4000" dirty="0">
                <a:solidFill>
                  <a:srgbClr val="F58026"/>
                </a:solidFill>
              </a:rPr>
              <a:t>claims really hold water</a:t>
            </a:r>
            <a:r>
              <a:rPr lang="en-US" sz="4000" dirty="0" smtClean="0">
                <a:solidFill>
                  <a:srgbClr val="F58026"/>
                </a:solidFill>
              </a:rPr>
              <a:t>?</a:t>
            </a:r>
            <a:endParaRPr lang="en-US" sz="4000" dirty="0">
              <a:solidFill>
                <a:srgbClr val="F58026"/>
              </a:solidFill>
            </a:endParaRPr>
          </a:p>
          <a:p>
            <a:pPr lvl="1"/>
            <a:r>
              <a:rPr lang="en-US" sz="2000" dirty="0" smtClean="0">
                <a:solidFill>
                  <a:schemeClr val="tx1"/>
                </a:solidFill>
                <a:latin typeface="Segoe UI Light" pitchFamily="34" charset="0"/>
              </a:rPr>
              <a:t>Karl </a:t>
            </a:r>
            <a:r>
              <a:rPr lang="en-US" sz="2000" dirty="0">
                <a:solidFill>
                  <a:schemeClr val="tx1"/>
                </a:solidFill>
                <a:latin typeface="Segoe UI Light" pitchFamily="34" charset="0"/>
              </a:rPr>
              <a:t>Malone is </a:t>
            </a:r>
            <a:r>
              <a:rPr lang="en-US" sz="2000" dirty="0">
                <a:solidFill>
                  <a:schemeClr val="accent6"/>
                </a:solidFill>
                <a:latin typeface="Segoe UI Light" pitchFamily="34" charset="0"/>
              </a:rPr>
              <a:t>ONE OF THE ONLY TWO</a:t>
            </a:r>
            <a:r>
              <a:rPr lang="en-US" sz="2000" dirty="0">
                <a:solidFill>
                  <a:schemeClr val="tx1"/>
                </a:solidFill>
                <a:latin typeface="Segoe UI Light" pitchFamily="34" charset="0"/>
              </a:rPr>
              <a:t> players in NBA history with 25,000 points, 12,000 rebounds, and 5,000 assists in one’s </a:t>
            </a:r>
            <a:r>
              <a:rPr lang="en-US" sz="2000" dirty="0" smtClean="0">
                <a:solidFill>
                  <a:schemeClr val="tx1"/>
                </a:solidFill>
                <a:latin typeface="Segoe UI Light" pitchFamily="34" charset="0"/>
              </a:rPr>
              <a:t>career.</a:t>
            </a:r>
          </a:p>
          <a:p>
            <a:pPr lvl="1"/>
            <a:endParaRPr lang="en-US" sz="2000" dirty="0" smtClean="0">
              <a:solidFill>
                <a:schemeClr val="tx1"/>
              </a:solidFill>
              <a:latin typeface="Segoe UI Light" pitchFamily="34" charset="0"/>
            </a:endParaRPr>
          </a:p>
          <a:p>
            <a:pPr lvl="1"/>
            <a:r>
              <a:rPr lang="en-US" sz="2000" dirty="0" smtClean="0">
                <a:solidFill>
                  <a:schemeClr val="tx1"/>
                </a:solidFill>
                <a:latin typeface="Segoe UI Light" pitchFamily="34" charset="0"/>
              </a:rPr>
              <a:t>He </a:t>
            </a:r>
            <a:r>
              <a:rPr lang="en-US" sz="2000" dirty="0">
                <a:solidFill>
                  <a:schemeClr val="tx1"/>
                </a:solidFill>
                <a:latin typeface="Segoe UI Light" pitchFamily="34" charset="0"/>
              </a:rPr>
              <a:t>is </a:t>
            </a:r>
            <a:r>
              <a:rPr lang="en-US" sz="2000" dirty="0">
                <a:solidFill>
                  <a:schemeClr val="accent6"/>
                </a:solidFill>
                <a:latin typeface="Segoe UI Light" pitchFamily="34" charset="0"/>
              </a:rPr>
              <a:t>ONE OF THE ONLY THREE </a:t>
            </a:r>
            <a:r>
              <a:rPr lang="en-US" sz="2000" dirty="0">
                <a:solidFill>
                  <a:schemeClr val="tx1"/>
                </a:solidFill>
                <a:latin typeface="Segoe UI Light" pitchFamily="34" charset="0"/>
              </a:rPr>
              <a:t>candidates who have raised more than 25% from PAC contributions and 25% from </a:t>
            </a:r>
            <a:r>
              <a:rPr lang="en-US" sz="2000" dirty="0" smtClean="0">
                <a:solidFill>
                  <a:schemeClr val="tx1"/>
                </a:solidFill>
                <a:latin typeface="Segoe UI Light" pitchFamily="34" charset="0"/>
              </a:rPr>
              <a:t>self-financing.</a:t>
            </a:r>
            <a:endParaRPr lang="en-US" sz="2000" dirty="0">
              <a:solidFill>
                <a:schemeClr val="tx1"/>
              </a:solidFill>
              <a:latin typeface="Segoe UI Light" pitchFamily="34" charset="0"/>
            </a:endParaRPr>
          </a:p>
          <a:p>
            <a:pPr lvl="1"/>
            <a:endParaRPr lang="en-US" dirty="0" smtClean="0"/>
          </a:p>
          <a:p>
            <a:r>
              <a:rPr lang="en-US" sz="4000" dirty="0">
                <a:solidFill>
                  <a:srgbClr val="F58026"/>
                </a:solidFill>
              </a:rPr>
              <a:t>How do we find truly interesting claims or individuals? </a:t>
            </a:r>
            <a:endParaRPr lang="en-US" sz="4000" dirty="0" smtClean="0">
              <a:solidFill>
                <a:srgbClr val="F58026"/>
              </a:solidFill>
            </a:endParaRPr>
          </a:p>
        </p:txBody>
      </p:sp>
      <p:sp>
        <p:nvSpPr>
          <p:cNvPr id="5" name="TextBox 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7478969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r>
              <a:rPr lang="en-US" sz="4400" dirty="0" smtClean="0">
                <a:solidFill>
                  <a:srgbClr val="0064B1"/>
                </a:solidFill>
              </a:rPr>
              <a:t>X </a:t>
            </a:r>
            <a:r>
              <a:rPr lang="en-US" sz="4400" dirty="0">
                <a:solidFill>
                  <a:srgbClr val="0064B1"/>
                </a:solidFill>
              </a:rPr>
              <a:t>I</a:t>
            </a:r>
            <a:r>
              <a:rPr lang="en-US" sz="4400" dirty="0" smtClean="0">
                <a:solidFill>
                  <a:srgbClr val="0064B1"/>
                </a:solidFill>
              </a:rPr>
              <a:t>s </a:t>
            </a:r>
            <a:r>
              <a:rPr lang="en-US" sz="4400" dirty="0">
                <a:solidFill>
                  <a:srgbClr val="0064B1"/>
                </a:solidFill>
              </a:rPr>
              <a:t>One-Of-K </a:t>
            </a:r>
            <a:r>
              <a:rPr lang="en-US" sz="4400" dirty="0" smtClean="0">
                <a:solidFill>
                  <a:srgbClr val="0064B1"/>
                </a:solidFill>
                <a:sym typeface="Symbol"/>
              </a:rPr>
              <a:t></a:t>
            </a:r>
            <a:r>
              <a:rPr lang="en-US" sz="4400" dirty="0" smtClean="0">
                <a:solidFill>
                  <a:srgbClr val="0064B1"/>
                </a:solidFill>
              </a:rPr>
              <a:t>X Is In K-</a:t>
            </a:r>
            <a:r>
              <a:rPr lang="en-US" sz="4400" dirty="0" err="1" smtClean="0">
                <a:solidFill>
                  <a:srgbClr val="0064B1"/>
                </a:solidFill>
              </a:rPr>
              <a:t>Skyband</a:t>
            </a:r>
            <a:endParaRPr lang="en-US" sz="4400" dirty="0">
              <a:solidFill>
                <a:srgbClr val="0064B1"/>
              </a:solidFill>
            </a:endParaRP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389436" y="1085851"/>
                <a:ext cx="8363938" cy="3218830"/>
              </a:xfrm>
            </p:spPr>
            <p:txBody>
              <a:bodyPr/>
              <a:lstStyle/>
              <a:p>
                <a:r>
                  <a:rPr lang="en-US" sz="3600" dirty="0" smtClean="0">
                    <a:solidFill>
                      <a:srgbClr val="F58026"/>
                    </a:solidFill>
                  </a:rPr>
                  <a:t>Claim</a:t>
                </a:r>
              </a:p>
              <a:p>
                <a:r>
                  <a:rPr lang="en-US" sz="2000" dirty="0" smtClean="0">
                    <a:solidFill>
                      <a:schemeClr val="tx1"/>
                    </a:solidFill>
                    <a:latin typeface="Segoe UI Light" pitchFamily="34" charset="0"/>
                  </a:rPr>
                  <a:t>Karl </a:t>
                </a:r>
                <a:r>
                  <a:rPr lang="en-US" sz="2000" dirty="0">
                    <a:solidFill>
                      <a:schemeClr val="tx1"/>
                    </a:solidFill>
                    <a:latin typeface="Segoe UI Light" pitchFamily="34" charset="0"/>
                  </a:rPr>
                  <a:t>Malone is </a:t>
                </a:r>
                <a:r>
                  <a:rPr lang="en-US" sz="2000" dirty="0">
                    <a:solidFill>
                      <a:schemeClr val="accent6"/>
                    </a:solidFill>
                    <a:latin typeface="Segoe UI Light" pitchFamily="34" charset="0"/>
                  </a:rPr>
                  <a:t>ONE OF THE ONLY TWO</a:t>
                </a:r>
                <a:r>
                  <a:rPr lang="en-US" sz="2000" dirty="0">
                    <a:solidFill>
                      <a:schemeClr val="tx1"/>
                    </a:solidFill>
                    <a:latin typeface="Segoe UI Light" pitchFamily="34" charset="0"/>
                  </a:rPr>
                  <a:t> players in NBA history with 25,000 points, 12,000 rebounds, and 5,000 assists in one’s </a:t>
                </a:r>
                <a:r>
                  <a:rPr lang="en-US" sz="2000" dirty="0" smtClean="0">
                    <a:solidFill>
                      <a:schemeClr val="tx1"/>
                    </a:solidFill>
                    <a:latin typeface="Segoe UI Light" pitchFamily="34" charset="0"/>
                  </a:rPr>
                  <a:t>career.</a:t>
                </a:r>
              </a:p>
              <a:p>
                <a:r>
                  <a:rPr lang="en-US" sz="3600" dirty="0" smtClean="0">
                    <a:solidFill>
                      <a:srgbClr val="F58026"/>
                    </a:solidFill>
                  </a:rPr>
                  <a:t>General claim</a:t>
                </a:r>
              </a:p>
              <a:p>
                <a:r>
                  <a:rPr lang="en-US" sz="2000" dirty="0" smtClean="0">
                    <a:solidFill>
                      <a:schemeClr val="tx1"/>
                    </a:solidFill>
                    <a:latin typeface="Segoe UI Light" pitchFamily="34" charset="0"/>
                  </a:rPr>
                  <a:t>Fewer </a:t>
                </a:r>
                <a:r>
                  <a:rPr lang="en-US" sz="2000" dirty="0">
                    <a:solidFill>
                      <a:schemeClr val="tx1"/>
                    </a:solidFill>
                    <a:latin typeface="Segoe UI Light" pitchFamily="34" charset="0"/>
                  </a:rPr>
                  <a:t>than 𝑘 objects dominate 𝑋 in subspace of attributes 𝑆⊆{𝐴_1, 𝐴_2, …, 𝐴_𝑑 </a:t>
                </a:r>
                <a:r>
                  <a:rPr lang="en-US" sz="2000" dirty="0" smtClean="0">
                    <a:solidFill>
                      <a:schemeClr val="tx1"/>
                    </a:solidFill>
                    <a:latin typeface="Segoe UI Light" pitchFamily="34" charset="0"/>
                  </a:rPr>
                  <a:t>}</a:t>
                </a:r>
                <a:endParaRPr lang="en-US" sz="2000" dirty="0">
                  <a:solidFill>
                    <a:schemeClr val="tx1"/>
                  </a:solidFill>
                  <a:latin typeface="Segoe UI Light" pitchFamily="34" charset="0"/>
                </a:endParaRPr>
              </a:p>
              <a:p>
                <a:pPr>
                  <a:buClr>
                    <a:schemeClr val="accent6"/>
                  </a:buClr>
                </a:pPr>
                <a14:m>
                  <m:oMath xmlns:m="http://schemas.openxmlformats.org/officeDocument/2006/math">
                    <m:r>
                      <a:rPr lang="en-US" altLang="zh-CN" sz="2000" i="1">
                        <a:solidFill>
                          <a:schemeClr val="accent6"/>
                        </a:solidFill>
                        <a:latin typeface="Cambria Math"/>
                      </a:rPr>
                      <m:t>𝑘</m:t>
                    </m:r>
                  </m:oMath>
                </a14:m>
                <a:r>
                  <a:rPr lang="en-US" altLang="zh-CN" sz="2000" dirty="0">
                    <a:solidFill>
                      <a:schemeClr val="accent6"/>
                    </a:solidFill>
                  </a:rPr>
                  <a:t>-</a:t>
                </a:r>
                <a:r>
                  <a:rPr lang="en-US" altLang="zh-CN" sz="2000" dirty="0" err="1">
                    <a:solidFill>
                      <a:schemeClr val="accent6"/>
                    </a:solidFill>
                  </a:rPr>
                  <a:t>skyband</a:t>
                </a:r>
                <a:r>
                  <a:rPr lang="en-US" altLang="zh-CN" sz="2000" dirty="0">
                    <a:solidFill>
                      <a:schemeClr val="accent6"/>
                    </a:solidFill>
                  </a:rPr>
                  <a:t> </a:t>
                </a:r>
                <a:r>
                  <a:rPr lang="en-US" altLang="zh-CN" sz="2000" dirty="0" smtClean="0">
                    <a:solidFill>
                      <a:schemeClr val="tx1"/>
                    </a:solidFill>
                  </a:rPr>
                  <a:t>[</a:t>
                </a:r>
                <a:r>
                  <a:rPr lang="en-US" altLang="zh-CN" sz="2000" dirty="0" err="1" smtClean="0">
                    <a:solidFill>
                      <a:schemeClr val="tx1"/>
                    </a:solidFill>
                  </a:rPr>
                  <a:t>Papadias</a:t>
                </a:r>
                <a:r>
                  <a:rPr lang="en-US" altLang="zh-CN" sz="2000" dirty="0" smtClean="0">
                    <a:solidFill>
                      <a:schemeClr val="tx1"/>
                    </a:solidFill>
                  </a:rPr>
                  <a:t> </a:t>
                </a:r>
                <a:r>
                  <a:rPr lang="en-US" altLang="zh-CN" sz="2000" dirty="0">
                    <a:solidFill>
                      <a:schemeClr val="tx1"/>
                    </a:solidFill>
                  </a:rPr>
                  <a:t>et al. 2005] </a:t>
                </a:r>
                <a:r>
                  <a:rPr lang="en-US" altLang="zh-CN" sz="2000" dirty="0" smtClean="0">
                    <a:solidFill>
                      <a:schemeClr val="tx1"/>
                    </a:solidFill>
                  </a:rPr>
                  <a:t>in </a:t>
                </a:r>
                <a:r>
                  <a:rPr lang="en-US" sz="2000" dirty="0" smtClean="0">
                    <a:solidFill>
                      <a:schemeClr val="tx1"/>
                    </a:solidFill>
                  </a:rPr>
                  <a:t>𝑆 </a:t>
                </a:r>
                <a:r>
                  <a:rPr lang="en-US" altLang="zh-CN" sz="2000" dirty="0">
                    <a:solidFill>
                      <a:schemeClr val="tx1"/>
                    </a:solidFill>
                  </a:rPr>
                  <a:t>is the set of points each dominated by fewer than </a:t>
                </a:r>
                <a14:m>
                  <m:oMath xmlns:m="http://schemas.openxmlformats.org/officeDocument/2006/math">
                    <m:r>
                      <a:rPr lang="en-US" altLang="zh-CN" sz="2000" i="1">
                        <a:solidFill>
                          <a:schemeClr val="tx1"/>
                        </a:solidFill>
                        <a:latin typeface="Cambria Math"/>
                      </a:rPr>
                      <m:t>𝑘</m:t>
                    </m:r>
                  </m:oMath>
                </a14:m>
                <a:r>
                  <a:rPr lang="en-US" altLang="zh-CN" sz="2000" dirty="0">
                    <a:solidFill>
                      <a:schemeClr val="tx1"/>
                    </a:solidFill>
                  </a:rPr>
                  <a:t> other points in </a:t>
                </a:r>
                <a:r>
                  <a:rPr lang="en-US" sz="2000" dirty="0" smtClean="0">
                    <a:solidFill>
                      <a:schemeClr val="tx1"/>
                    </a:solidFill>
                  </a:rPr>
                  <a:t>𝑆</a:t>
                </a:r>
                <a:endParaRPr lang="en-US" altLang="zh-CN" sz="2000" dirty="0">
                  <a:solidFill>
                    <a:schemeClr val="tx1"/>
                  </a:solidFill>
                </a:endParaRPr>
              </a:p>
              <a:p>
                <a:pPr>
                  <a:buClr>
                    <a:schemeClr val="accent6"/>
                  </a:buClr>
                </a:pPr>
                <a:r>
                  <a:rPr lang="en-US" altLang="zh-CN" sz="2000" dirty="0" smtClean="0">
                    <a:solidFill>
                      <a:schemeClr val="accent6"/>
                    </a:solidFill>
                    <a:latin typeface="Cambria Math"/>
                  </a:rPr>
                  <a:t>1</a:t>
                </a:r>
                <a:r>
                  <a:rPr lang="en-US" altLang="zh-CN" sz="2000" dirty="0" smtClean="0">
                    <a:solidFill>
                      <a:schemeClr val="accent6"/>
                    </a:solidFill>
                  </a:rPr>
                  <a:t>-skyband </a:t>
                </a:r>
                <a:r>
                  <a:rPr lang="en-US" altLang="zh-CN" sz="2000" dirty="0" smtClean="0">
                    <a:solidFill>
                      <a:schemeClr val="tx1"/>
                    </a:solidFill>
                  </a:rPr>
                  <a:t>: skyline</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389436" y="1085851"/>
                <a:ext cx="8363938" cy="3218830"/>
              </a:xfrm>
              <a:blipFill rotWithShape="1">
                <a:blip r:embed="rId2"/>
                <a:stretch>
                  <a:fillRect l="-3353" t="-5682" b="-758"/>
                </a:stretch>
              </a:blipFill>
            </p:spPr>
            <p:txBody>
              <a:bodyPr/>
              <a:lstStyle/>
              <a:p>
                <a:r>
                  <a:rPr lang="en-US">
                    <a:noFill/>
                  </a:rPr>
                  <a:t> </a:t>
                </a:r>
              </a:p>
            </p:txBody>
          </p:sp>
        </mc:Fallback>
      </mc:AlternateContent>
      <p:grpSp>
        <p:nvGrpSpPr>
          <p:cNvPr id="4" name="Group 3"/>
          <p:cNvGrpSpPr>
            <a:grpSpLocks noChangeAspect="1"/>
          </p:cNvGrpSpPr>
          <p:nvPr/>
        </p:nvGrpSpPr>
        <p:grpSpPr>
          <a:xfrm>
            <a:off x="3294117" y="3545821"/>
            <a:ext cx="2264854" cy="1402574"/>
            <a:chOff x="5714717" y="1658991"/>
            <a:chExt cx="3019805" cy="2493465"/>
          </a:xfrm>
        </p:grpSpPr>
        <p:cxnSp>
          <p:nvCxnSpPr>
            <p:cNvPr id="5" name="Straight Arrow Connector 4"/>
            <p:cNvCxnSpPr/>
            <p:nvPr/>
          </p:nvCxnSpPr>
          <p:spPr>
            <a:xfrm flipV="1">
              <a:off x="5796819" y="1676080"/>
              <a:ext cx="0" cy="2476376"/>
            </a:xfrm>
            <a:prstGeom prst="straightConnector1">
              <a:avLst/>
            </a:prstGeom>
            <a:ln w="19050">
              <a:solidFill>
                <a:schemeClr val="accent5">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5796819" y="4152456"/>
              <a:ext cx="2448272" cy="0"/>
            </a:xfrm>
            <a:prstGeom prst="straightConnector1">
              <a:avLst/>
            </a:prstGeom>
            <a:ln w="19050">
              <a:solidFill>
                <a:schemeClr val="accent5">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7" name="Oval 6"/>
            <p:cNvSpPr>
              <a:spLocks noChangeAspect="1"/>
            </p:cNvSpPr>
            <p:nvPr/>
          </p:nvSpPr>
          <p:spPr>
            <a:xfrm>
              <a:off x="6501247" y="3194267"/>
              <a:ext cx="91440" cy="91440"/>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Oval 7"/>
            <p:cNvSpPr>
              <a:spLocks noChangeAspect="1"/>
            </p:cNvSpPr>
            <p:nvPr/>
          </p:nvSpPr>
          <p:spPr>
            <a:xfrm>
              <a:off x="6223437" y="2206424"/>
              <a:ext cx="91440" cy="9144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Oval 8"/>
            <p:cNvSpPr>
              <a:spLocks noChangeAspect="1"/>
            </p:cNvSpPr>
            <p:nvPr/>
          </p:nvSpPr>
          <p:spPr>
            <a:xfrm>
              <a:off x="6314877" y="3449028"/>
              <a:ext cx="91440" cy="9144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Oval 9"/>
            <p:cNvSpPr>
              <a:spLocks noChangeAspect="1"/>
            </p:cNvSpPr>
            <p:nvPr/>
          </p:nvSpPr>
          <p:spPr>
            <a:xfrm>
              <a:off x="6732923" y="3790600"/>
              <a:ext cx="91440" cy="9144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Oval 10"/>
            <p:cNvSpPr>
              <a:spLocks noChangeAspect="1"/>
            </p:cNvSpPr>
            <p:nvPr/>
          </p:nvSpPr>
          <p:spPr>
            <a:xfrm>
              <a:off x="7723205" y="3560573"/>
              <a:ext cx="91440" cy="9144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Oval 11"/>
            <p:cNvSpPr>
              <a:spLocks noChangeAspect="1"/>
            </p:cNvSpPr>
            <p:nvPr/>
          </p:nvSpPr>
          <p:spPr>
            <a:xfrm>
              <a:off x="7101609" y="2976044"/>
              <a:ext cx="91440" cy="9144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Oval 12"/>
            <p:cNvSpPr/>
            <p:nvPr/>
          </p:nvSpPr>
          <p:spPr>
            <a:xfrm rot="2630227">
              <a:off x="5714717" y="2688012"/>
              <a:ext cx="2612476" cy="576064"/>
            </a:xfrm>
            <a:prstGeom prst="ellipse">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Oval 13"/>
            <p:cNvSpPr/>
            <p:nvPr/>
          </p:nvSpPr>
          <p:spPr>
            <a:xfrm rot="2630227">
              <a:off x="5758851" y="2306354"/>
              <a:ext cx="2408271" cy="1339379"/>
            </a:xfrm>
            <a:prstGeom prst="ellipse">
              <a:avLst/>
            </a:prstGeom>
            <a:noFill/>
            <a:ln w="12700">
              <a:solidFill>
                <a:schemeClr val="accent5">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5796820" y="1658991"/>
              <a:ext cx="1497248" cy="601874"/>
            </a:xfrm>
            <a:prstGeom prst="rect">
              <a:avLst/>
            </a:prstGeom>
            <a:noFill/>
          </p:spPr>
          <p:txBody>
            <a:bodyPr wrap="none" rtlCol="0">
              <a:spAutoFit/>
            </a:bodyPr>
            <a:lstStyle/>
            <a:p>
              <a:r>
                <a:rPr lang="en-US" altLang="zh-CN" sz="1600" dirty="0" smtClean="0">
                  <a:solidFill>
                    <a:srgbClr val="FF0000"/>
                  </a:solidFill>
                </a:rPr>
                <a:t>1-skyband</a:t>
              </a:r>
              <a:endParaRPr lang="zh-CN" altLang="en-US" sz="1600" dirty="0">
                <a:solidFill>
                  <a:srgbClr val="FF0000"/>
                </a:solidFill>
              </a:endParaRPr>
            </a:p>
          </p:txBody>
        </p:sp>
        <p:sp>
          <p:nvSpPr>
            <p:cNvPr id="16" name="TextBox 15"/>
            <p:cNvSpPr txBox="1"/>
            <p:nvPr/>
          </p:nvSpPr>
          <p:spPr>
            <a:xfrm>
              <a:off x="7237274" y="2012979"/>
              <a:ext cx="1497248" cy="601874"/>
            </a:xfrm>
            <a:prstGeom prst="rect">
              <a:avLst/>
            </a:prstGeom>
            <a:noFill/>
          </p:spPr>
          <p:txBody>
            <a:bodyPr wrap="none" rtlCol="0">
              <a:spAutoFit/>
            </a:bodyPr>
            <a:lstStyle/>
            <a:p>
              <a:r>
                <a:rPr lang="en-US" altLang="zh-CN" sz="1600" dirty="0" smtClean="0">
                  <a:solidFill>
                    <a:schemeClr val="accent5">
                      <a:lumMod val="50000"/>
                    </a:schemeClr>
                  </a:solidFill>
                </a:rPr>
                <a:t>2-skyband</a:t>
              </a:r>
              <a:endParaRPr lang="zh-CN" altLang="en-US" sz="1600" dirty="0">
                <a:solidFill>
                  <a:schemeClr val="accent5">
                    <a:lumMod val="50000"/>
                  </a:schemeClr>
                </a:solidFill>
              </a:endParaRPr>
            </a:p>
          </p:txBody>
        </p:sp>
      </p:grpSp>
      <p:sp>
        <p:nvSpPr>
          <p:cNvPr id="18" name="TextBox 17"/>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3901949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smtClean="0">
                <a:solidFill>
                  <a:srgbClr val="0064B1"/>
                </a:solidFill>
              </a:rPr>
              <a:t>Small K </a:t>
            </a:r>
            <a:r>
              <a:rPr lang="en-US" dirty="0" smtClean="0">
                <a:solidFill>
                  <a:srgbClr val="0064B1"/>
                </a:solidFill>
                <a:sym typeface="Symbol"/>
              </a:rPr>
              <a:t></a:t>
            </a:r>
            <a:r>
              <a:rPr lang="en-US" dirty="0" smtClean="0">
                <a:solidFill>
                  <a:srgbClr val="0064B1"/>
                </a:solidFill>
              </a:rPr>
              <a:t>Interesting</a:t>
            </a:r>
            <a:endParaRPr lang="en-US" dirty="0">
              <a:solidFill>
                <a:srgbClr val="0064B1"/>
              </a:solidFill>
            </a:endParaRPr>
          </a:p>
        </p:txBody>
      </p:sp>
      <p:sp>
        <p:nvSpPr>
          <p:cNvPr id="28" name="Text Placeholder 2"/>
          <p:cNvSpPr>
            <a:spLocks noGrp="1"/>
          </p:cNvSpPr>
          <p:nvPr>
            <p:ph type="body" sz="quarter" idx="10"/>
          </p:nvPr>
        </p:nvSpPr>
        <p:spPr>
          <a:xfrm>
            <a:off x="389436" y="1085850"/>
            <a:ext cx="8363938" cy="920765"/>
          </a:xfrm>
        </p:spPr>
        <p:txBody>
          <a:bodyPr/>
          <a:lstStyle/>
          <a:p>
            <a:r>
              <a:rPr lang="en-US" sz="4000" dirty="0" smtClean="0">
                <a:solidFill>
                  <a:srgbClr val="F58026"/>
                </a:solidFill>
              </a:rPr>
              <a:t>Subspaces are different</a:t>
            </a:r>
          </a:p>
          <a:p>
            <a:pPr lvl="1">
              <a:spcAft>
                <a:spcPts val="675"/>
              </a:spcAft>
              <a:tabLst/>
            </a:pPr>
            <a:r>
              <a:rPr lang="en-US" sz="2000" dirty="0">
                <a:solidFill>
                  <a:schemeClr val="tx1"/>
                </a:solidFill>
                <a:latin typeface="Segoe UI Light" pitchFamily="34" charset="0"/>
              </a:rPr>
              <a:t>E.g., 2-skyand in {rebounds} vs. in {rebounds, assists}</a:t>
            </a:r>
          </a:p>
        </p:txBody>
      </p:sp>
      <p:grpSp>
        <p:nvGrpSpPr>
          <p:cNvPr id="29" name="Group 28"/>
          <p:cNvGrpSpPr/>
          <p:nvPr/>
        </p:nvGrpSpPr>
        <p:grpSpPr>
          <a:xfrm>
            <a:off x="4485236" y="2020280"/>
            <a:ext cx="3866066" cy="2398482"/>
            <a:chOff x="4518828" y="3615400"/>
            <a:chExt cx="3866066" cy="3197976"/>
          </a:xfrm>
        </p:grpSpPr>
        <p:graphicFrame>
          <p:nvGraphicFramePr>
            <p:cNvPr id="30" name="Chart 29"/>
            <p:cNvGraphicFramePr>
              <a:graphicFrameLocks/>
            </p:cNvGraphicFramePr>
            <p:nvPr>
              <p:extLst>
                <p:ext uri="{D42A27DB-BD31-4B8C-83A1-F6EECF244321}">
                  <p14:modId xmlns:p14="http://schemas.microsoft.com/office/powerpoint/2010/main" val="3131630480"/>
                </p:ext>
              </p:extLst>
            </p:nvPr>
          </p:nvGraphicFramePr>
          <p:xfrm>
            <a:off x="4518828" y="3615400"/>
            <a:ext cx="3544177" cy="3197976"/>
          </p:xfrm>
          <a:graphic>
            <a:graphicData uri="http://schemas.openxmlformats.org/drawingml/2006/chart">
              <c:chart xmlns:c="http://schemas.openxmlformats.org/drawingml/2006/chart" xmlns:r="http://schemas.openxmlformats.org/officeDocument/2006/relationships" r:id="rId2"/>
            </a:graphicData>
          </a:graphic>
        </p:graphicFrame>
        <p:sp>
          <p:nvSpPr>
            <p:cNvPr id="31" name="TextBox 2"/>
            <p:cNvSpPr txBox="1"/>
            <p:nvPr/>
          </p:nvSpPr>
          <p:spPr>
            <a:xfrm>
              <a:off x="7058555" y="4824055"/>
              <a:ext cx="1326339" cy="430887"/>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spcAft>
                  <a:spcPts val="0"/>
                </a:spcAft>
              </a:pPr>
              <a:r>
                <a:rPr lang="en-US" sz="1500" dirty="0">
                  <a:effectLst/>
                  <a:ea typeface="宋体"/>
                  <a:cs typeface="Times New Roman"/>
                </a:rPr>
                <a:t>Chamberlain</a:t>
              </a:r>
              <a:endParaRPr lang="zh-CN" sz="1500" dirty="0">
                <a:effectLst/>
                <a:latin typeface="宋体"/>
                <a:cs typeface="宋体"/>
              </a:endParaRPr>
            </a:p>
          </p:txBody>
        </p:sp>
        <p:sp>
          <p:nvSpPr>
            <p:cNvPr id="32" name="TextBox 9"/>
            <p:cNvSpPr txBox="1"/>
            <p:nvPr/>
          </p:nvSpPr>
          <p:spPr>
            <a:xfrm>
              <a:off x="6674997" y="5396144"/>
              <a:ext cx="677358" cy="430887"/>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spcAft>
                  <a:spcPts val="0"/>
                </a:spcAft>
              </a:pPr>
              <a:r>
                <a:rPr lang="en-US" sz="1500" dirty="0">
                  <a:effectLst/>
                  <a:ea typeface="宋体"/>
                  <a:cs typeface="Times New Roman"/>
                </a:rPr>
                <a:t>Pettit</a:t>
              </a:r>
              <a:endParaRPr lang="zh-CN" sz="1500" dirty="0">
                <a:effectLst/>
                <a:latin typeface="宋体"/>
                <a:cs typeface="宋体"/>
              </a:endParaRPr>
            </a:p>
          </p:txBody>
        </p:sp>
        <p:sp>
          <p:nvSpPr>
            <p:cNvPr id="33" name="TextBox 32"/>
            <p:cNvSpPr txBox="1"/>
            <p:nvPr/>
          </p:nvSpPr>
          <p:spPr>
            <a:xfrm>
              <a:off x="6399896" y="4939083"/>
              <a:ext cx="751386" cy="430887"/>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spcAft>
                  <a:spcPts val="0"/>
                </a:spcAft>
              </a:pPr>
              <a:r>
                <a:rPr lang="en-US" sz="1500" dirty="0">
                  <a:effectLst/>
                  <a:ea typeface="宋体"/>
                  <a:cs typeface="Times New Roman"/>
                </a:rPr>
                <a:t>Baylor</a:t>
              </a:r>
              <a:endParaRPr lang="zh-CN" sz="1500" dirty="0">
                <a:effectLst/>
                <a:latin typeface="宋体"/>
                <a:cs typeface="宋体"/>
              </a:endParaRPr>
            </a:p>
          </p:txBody>
        </p:sp>
        <p:sp>
          <p:nvSpPr>
            <p:cNvPr id="34" name="TextBox 10"/>
            <p:cNvSpPr txBox="1"/>
            <p:nvPr/>
          </p:nvSpPr>
          <p:spPr>
            <a:xfrm>
              <a:off x="5364089" y="5360967"/>
              <a:ext cx="1251528" cy="738664"/>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spcAft>
                  <a:spcPts val="0"/>
                </a:spcAft>
              </a:pPr>
              <a:r>
                <a:rPr lang="en-US" sz="1500" dirty="0">
                  <a:effectLst/>
                  <a:ea typeface="宋体"/>
                  <a:cs typeface="Times New Roman"/>
                </a:rPr>
                <a:t>Abdul-Jabbar</a:t>
              </a:r>
              <a:endParaRPr lang="zh-CN" sz="1500" dirty="0">
                <a:effectLst/>
                <a:latin typeface="宋体"/>
                <a:cs typeface="宋体"/>
              </a:endParaRPr>
            </a:p>
          </p:txBody>
        </p:sp>
        <p:sp>
          <p:nvSpPr>
            <p:cNvPr id="35" name="TextBox 14"/>
            <p:cNvSpPr txBox="1"/>
            <p:nvPr/>
          </p:nvSpPr>
          <p:spPr>
            <a:xfrm>
              <a:off x="5197475" y="4520823"/>
              <a:ext cx="729795" cy="430887"/>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spcAft>
                  <a:spcPts val="0"/>
                </a:spcAft>
              </a:pPr>
              <a:r>
                <a:rPr lang="en-US" sz="1500" dirty="0">
                  <a:effectLst/>
                  <a:ea typeface="宋体"/>
                  <a:cs typeface="Times New Roman"/>
                </a:rPr>
                <a:t>James</a:t>
              </a:r>
              <a:endParaRPr lang="zh-CN" sz="1500" dirty="0">
                <a:effectLst/>
                <a:latin typeface="宋体"/>
                <a:cs typeface="宋体"/>
              </a:endParaRPr>
            </a:p>
          </p:txBody>
        </p:sp>
        <p:sp>
          <p:nvSpPr>
            <p:cNvPr id="36" name="TextBox 11"/>
            <p:cNvSpPr txBox="1"/>
            <p:nvPr/>
          </p:nvSpPr>
          <p:spPr>
            <a:xfrm>
              <a:off x="6134016" y="4615919"/>
              <a:ext cx="544107" cy="430887"/>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spcAft>
                  <a:spcPts val="0"/>
                </a:spcAft>
              </a:pPr>
              <a:r>
                <a:rPr lang="en-US" sz="1500" dirty="0">
                  <a:effectLst/>
                  <a:ea typeface="宋体"/>
                  <a:cs typeface="Times New Roman"/>
                </a:rPr>
                <a:t>Bird</a:t>
              </a:r>
              <a:endParaRPr lang="zh-CN" sz="1500" dirty="0">
                <a:effectLst/>
                <a:latin typeface="宋体"/>
                <a:cs typeface="宋体"/>
              </a:endParaRPr>
            </a:p>
          </p:txBody>
        </p:sp>
        <p:sp>
          <p:nvSpPr>
            <p:cNvPr id="37" name="TextBox 8"/>
            <p:cNvSpPr txBox="1"/>
            <p:nvPr/>
          </p:nvSpPr>
          <p:spPr>
            <a:xfrm>
              <a:off x="5943197" y="4138691"/>
              <a:ext cx="1115358" cy="430887"/>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spcAft>
                  <a:spcPts val="0"/>
                </a:spcAft>
              </a:pPr>
              <a:r>
                <a:rPr lang="en-US" sz="1500" dirty="0">
                  <a:effectLst/>
                  <a:ea typeface="宋体"/>
                  <a:cs typeface="Times New Roman"/>
                </a:rPr>
                <a:t>Robertson</a:t>
              </a:r>
              <a:endParaRPr lang="zh-CN" sz="1500" dirty="0">
                <a:effectLst/>
                <a:latin typeface="宋体"/>
                <a:cs typeface="宋体"/>
              </a:endParaRPr>
            </a:p>
          </p:txBody>
        </p:sp>
        <p:sp>
          <p:nvSpPr>
            <p:cNvPr id="38" name="TextBox 5"/>
            <p:cNvSpPr txBox="1"/>
            <p:nvPr/>
          </p:nvSpPr>
          <p:spPr>
            <a:xfrm>
              <a:off x="5120377" y="4850427"/>
              <a:ext cx="782848" cy="430887"/>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spcAft>
                  <a:spcPts val="0"/>
                </a:spcAft>
              </a:pPr>
              <a:r>
                <a:rPr lang="en-US" sz="1500" dirty="0">
                  <a:effectLst/>
                  <a:ea typeface="宋体"/>
                  <a:cs typeface="Times New Roman"/>
                </a:rPr>
                <a:t>Jordan</a:t>
              </a:r>
              <a:endParaRPr lang="zh-CN" sz="1500" dirty="0">
                <a:effectLst/>
                <a:latin typeface="宋体"/>
                <a:cs typeface="宋体"/>
              </a:endParaRPr>
            </a:p>
          </p:txBody>
        </p:sp>
        <p:sp>
          <p:nvSpPr>
            <p:cNvPr id="39" name="TextBox 38"/>
            <p:cNvSpPr txBox="1"/>
            <p:nvPr/>
          </p:nvSpPr>
          <p:spPr>
            <a:xfrm>
              <a:off x="4965266" y="3776051"/>
              <a:ext cx="974705" cy="430887"/>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spcAft>
                  <a:spcPts val="0"/>
                </a:spcAft>
              </a:pPr>
              <a:r>
                <a:rPr lang="en-US" sz="1500" dirty="0">
                  <a:effectLst/>
                  <a:ea typeface="宋体"/>
                  <a:cs typeface="Times New Roman"/>
                </a:rPr>
                <a:t>Stockton</a:t>
              </a:r>
              <a:endParaRPr lang="zh-CN" sz="1500" dirty="0">
                <a:effectLst/>
                <a:latin typeface="宋体"/>
                <a:cs typeface="宋体"/>
              </a:endParaRPr>
            </a:p>
          </p:txBody>
        </p:sp>
      </p:grpSp>
      <p:grpSp>
        <p:nvGrpSpPr>
          <p:cNvPr id="40" name="Group 39"/>
          <p:cNvGrpSpPr/>
          <p:nvPr/>
        </p:nvGrpSpPr>
        <p:grpSpPr>
          <a:xfrm>
            <a:off x="646446" y="2020280"/>
            <a:ext cx="3866066" cy="2398482"/>
            <a:chOff x="4518828" y="3615400"/>
            <a:chExt cx="3866066" cy="3197976"/>
          </a:xfrm>
        </p:grpSpPr>
        <p:graphicFrame>
          <p:nvGraphicFramePr>
            <p:cNvPr id="41" name="Chart 40"/>
            <p:cNvGraphicFramePr>
              <a:graphicFrameLocks/>
            </p:cNvGraphicFramePr>
            <p:nvPr>
              <p:extLst>
                <p:ext uri="{D42A27DB-BD31-4B8C-83A1-F6EECF244321}">
                  <p14:modId xmlns:p14="http://schemas.microsoft.com/office/powerpoint/2010/main" val="2985088138"/>
                </p:ext>
              </p:extLst>
            </p:nvPr>
          </p:nvGraphicFramePr>
          <p:xfrm>
            <a:off x="4518828" y="3615400"/>
            <a:ext cx="3544177" cy="3197976"/>
          </p:xfrm>
          <a:graphic>
            <a:graphicData uri="http://schemas.openxmlformats.org/drawingml/2006/chart">
              <c:chart xmlns:c="http://schemas.openxmlformats.org/drawingml/2006/chart" xmlns:r="http://schemas.openxmlformats.org/officeDocument/2006/relationships" r:id="rId3"/>
            </a:graphicData>
          </a:graphic>
        </p:graphicFrame>
        <p:sp>
          <p:nvSpPr>
            <p:cNvPr id="42" name="TextBox 2"/>
            <p:cNvSpPr txBox="1"/>
            <p:nvPr/>
          </p:nvSpPr>
          <p:spPr>
            <a:xfrm>
              <a:off x="7058555" y="4824055"/>
              <a:ext cx="1326339" cy="430887"/>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spcAft>
                  <a:spcPts val="0"/>
                </a:spcAft>
              </a:pPr>
              <a:r>
                <a:rPr lang="en-US" sz="1500" dirty="0">
                  <a:effectLst/>
                  <a:ea typeface="宋体"/>
                  <a:cs typeface="Times New Roman"/>
                </a:rPr>
                <a:t>Chamberlain</a:t>
              </a:r>
              <a:endParaRPr lang="zh-CN" sz="1500" dirty="0">
                <a:effectLst/>
                <a:latin typeface="宋体"/>
                <a:cs typeface="宋体"/>
              </a:endParaRPr>
            </a:p>
          </p:txBody>
        </p:sp>
        <p:sp>
          <p:nvSpPr>
            <p:cNvPr id="43" name="TextBox 9"/>
            <p:cNvSpPr txBox="1"/>
            <p:nvPr/>
          </p:nvSpPr>
          <p:spPr>
            <a:xfrm>
              <a:off x="6674997" y="5396144"/>
              <a:ext cx="677358" cy="430887"/>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spcAft>
                  <a:spcPts val="0"/>
                </a:spcAft>
              </a:pPr>
              <a:r>
                <a:rPr lang="en-US" sz="1500" dirty="0">
                  <a:effectLst/>
                  <a:ea typeface="宋体"/>
                  <a:cs typeface="Times New Roman"/>
                </a:rPr>
                <a:t>Pettit</a:t>
              </a:r>
              <a:endParaRPr lang="zh-CN" sz="1500" dirty="0">
                <a:effectLst/>
                <a:latin typeface="宋体"/>
                <a:cs typeface="宋体"/>
              </a:endParaRPr>
            </a:p>
          </p:txBody>
        </p:sp>
        <p:sp>
          <p:nvSpPr>
            <p:cNvPr id="44" name="TextBox 43"/>
            <p:cNvSpPr txBox="1"/>
            <p:nvPr/>
          </p:nvSpPr>
          <p:spPr>
            <a:xfrm>
              <a:off x="6399896" y="4939083"/>
              <a:ext cx="751386" cy="430887"/>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spcAft>
                  <a:spcPts val="0"/>
                </a:spcAft>
              </a:pPr>
              <a:r>
                <a:rPr lang="en-US" sz="1500" dirty="0">
                  <a:effectLst/>
                  <a:ea typeface="宋体"/>
                  <a:cs typeface="Times New Roman"/>
                </a:rPr>
                <a:t>Baylor</a:t>
              </a:r>
              <a:endParaRPr lang="zh-CN" sz="1500" dirty="0">
                <a:effectLst/>
                <a:latin typeface="宋体"/>
                <a:cs typeface="宋体"/>
              </a:endParaRPr>
            </a:p>
          </p:txBody>
        </p:sp>
        <p:sp>
          <p:nvSpPr>
            <p:cNvPr id="45" name="TextBox 10"/>
            <p:cNvSpPr txBox="1"/>
            <p:nvPr/>
          </p:nvSpPr>
          <p:spPr>
            <a:xfrm>
              <a:off x="5364089" y="5360967"/>
              <a:ext cx="1251528" cy="738664"/>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spcAft>
                  <a:spcPts val="0"/>
                </a:spcAft>
              </a:pPr>
              <a:r>
                <a:rPr lang="en-US" sz="1500" dirty="0">
                  <a:effectLst/>
                  <a:ea typeface="宋体"/>
                  <a:cs typeface="Times New Roman"/>
                </a:rPr>
                <a:t>Abdul-Jabbar</a:t>
              </a:r>
              <a:endParaRPr lang="zh-CN" sz="1500" dirty="0">
                <a:effectLst/>
                <a:latin typeface="宋体"/>
                <a:cs typeface="宋体"/>
              </a:endParaRPr>
            </a:p>
          </p:txBody>
        </p:sp>
        <p:sp>
          <p:nvSpPr>
            <p:cNvPr id="46" name="TextBox 14"/>
            <p:cNvSpPr txBox="1"/>
            <p:nvPr/>
          </p:nvSpPr>
          <p:spPr>
            <a:xfrm>
              <a:off x="5197475" y="4520823"/>
              <a:ext cx="729795" cy="430887"/>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spcAft>
                  <a:spcPts val="0"/>
                </a:spcAft>
              </a:pPr>
              <a:r>
                <a:rPr lang="en-US" sz="1500" dirty="0">
                  <a:effectLst/>
                  <a:ea typeface="宋体"/>
                  <a:cs typeface="Times New Roman"/>
                </a:rPr>
                <a:t>James</a:t>
              </a:r>
              <a:endParaRPr lang="zh-CN" sz="1500" dirty="0">
                <a:effectLst/>
                <a:latin typeface="宋体"/>
                <a:cs typeface="宋体"/>
              </a:endParaRPr>
            </a:p>
          </p:txBody>
        </p:sp>
        <p:sp>
          <p:nvSpPr>
            <p:cNvPr id="47" name="TextBox 11"/>
            <p:cNvSpPr txBox="1"/>
            <p:nvPr/>
          </p:nvSpPr>
          <p:spPr>
            <a:xfrm>
              <a:off x="6134016" y="4615919"/>
              <a:ext cx="544107" cy="430887"/>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spcAft>
                  <a:spcPts val="0"/>
                </a:spcAft>
              </a:pPr>
              <a:r>
                <a:rPr lang="en-US" sz="1500" dirty="0">
                  <a:effectLst/>
                  <a:ea typeface="宋体"/>
                  <a:cs typeface="Times New Roman"/>
                </a:rPr>
                <a:t>Bird</a:t>
              </a:r>
              <a:endParaRPr lang="zh-CN" sz="1500" dirty="0">
                <a:effectLst/>
                <a:latin typeface="宋体"/>
                <a:cs typeface="宋体"/>
              </a:endParaRPr>
            </a:p>
          </p:txBody>
        </p:sp>
        <p:sp>
          <p:nvSpPr>
            <p:cNvPr id="48" name="TextBox 8"/>
            <p:cNvSpPr txBox="1"/>
            <p:nvPr/>
          </p:nvSpPr>
          <p:spPr>
            <a:xfrm>
              <a:off x="5943197" y="4138691"/>
              <a:ext cx="1115358" cy="430887"/>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spcAft>
                  <a:spcPts val="0"/>
                </a:spcAft>
              </a:pPr>
              <a:r>
                <a:rPr lang="en-US" sz="1500" dirty="0">
                  <a:effectLst/>
                  <a:ea typeface="宋体"/>
                  <a:cs typeface="Times New Roman"/>
                </a:rPr>
                <a:t>Robertson</a:t>
              </a:r>
              <a:endParaRPr lang="zh-CN" sz="1500" dirty="0">
                <a:effectLst/>
                <a:latin typeface="宋体"/>
                <a:cs typeface="宋体"/>
              </a:endParaRPr>
            </a:p>
          </p:txBody>
        </p:sp>
        <p:sp>
          <p:nvSpPr>
            <p:cNvPr id="49" name="TextBox 5"/>
            <p:cNvSpPr txBox="1"/>
            <p:nvPr/>
          </p:nvSpPr>
          <p:spPr>
            <a:xfrm>
              <a:off x="5120377" y="4850427"/>
              <a:ext cx="782848" cy="430887"/>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spcAft>
                  <a:spcPts val="0"/>
                </a:spcAft>
              </a:pPr>
              <a:r>
                <a:rPr lang="en-US" sz="1500" dirty="0">
                  <a:effectLst/>
                  <a:ea typeface="宋体"/>
                  <a:cs typeface="Times New Roman"/>
                </a:rPr>
                <a:t>Jordan</a:t>
              </a:r>
              <a:endParaRPr lang="zh-CN" sz="1500" dirty="0">
                <a:effectLst/>
                <a:latin typeface="宋体"/>
                <a:cs typeface="宋体"/>
              </a:endParaRPr>
            </a:p>
          </p:txBody>
        </p:sp>
        <p:sp>
          <p:nvSpPr>
            <p:cNvPr id="50" name="TextBox 49"/>
            <p:cNvSpPr txBox="1"/>
            <p:nvPr/>
          </p:nvSpPr>
          <p:spPr>
            <a:xfrm>
              <a:off x="4965266" y="3776051"/>
              <a:ext cx="974705" cy="430887"/>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spcAft>
                  <a:spcPts val="0"/>
                </a:spcAft>
              </a:pPr>
              <a:r>
                <a:rPr lang="en-US" sz="1500" dirty="0">
                  <a:effectLst/>
                  <a:ea typeface="宋体"/>
                  <a:cs typeface="Times New Roman"/>
                </a:rPr>
                <a:t>Stockton</a:t>
              </a:r>
              <a:endParaRPr lang="zh-CN" sz="1500" dirty="0">
                <a:effectLst/>
                <a:latin typeface="宋体"/>
                <a:cs typeface="宋体"/>
              </a:endParaRPr>
            </a:p>
          </p:txBody>
        </p:sp>
      </p:grpSp>
      <p:cxnSp>
        <p:nvCxnSpPr>
          <p:cNvPr id="51" name="Straight Arrow Connector 50"/>
          <p:cNvCxnSpPr/>
          <p:nvPr/>
        </p:nvCxnSpPr>
        <p:spPr>
          <a:xfrm>
            <a:off x="2743236" y="3598212"/>
            <a:ext cx="1287587" cy="0"/>
          </a:xfrm>
          <a:prstGeom prst="straightConnector1">
            <a:avLst/>
          </a:prstGeom>
          <a:ln>
            <a:solidFill>
              <a:schemeClr val="accent5">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52" name="Oval 51"/>
          <p:cNvSpPr/>
          <p:nvPr/>
        </p:nvSpPr>
        <p:spPr>
          <a:xfrm rot="20069123">
            <a:off x="2432690" y="3131096"/>
            <a:ext cx="1382711" cy="324036"/>
          </a:xfrm>
          <a:prstGeom prst="ellipse">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Freeform 52"/>
          <p:cNvSpPr/>
          <p:nvPr/>
        </p:nvSpPr>
        <p:spPr>
          <a:xfrm>
            <a:off x="5419027" y="2140768"/>
            <a:ext cx="1899737" cy="1353341"/>
          </a:xfrm>
          <a:custGeom>
            <a:avLst/>
            <a:gdLst>
              <a:gd name="connsiteX0" fmla="*/ 0 w 1950720"/>
              <a:gd name="connsiteY0" fmla="*/ 175260 h 1790700"/>
              <a:gd name="connsiteX1" fmla="*/ 0 w 1950720"/>
              <a:gd name="connsiteY1" fmla="*/ 175260 h 1790700"/>
              <a:gd name="connsiteX2" fmla="*/ 7620 w 1950720"/>
              <a:gd name="connsiteY2" fmla="*/ 259080 h 1790700"/>
              <a:gd name="connsiteX3" fmla="*/ 15240 w 1950720"/>
              <a:gd name="connsiteY3" fmla="*/ 281940 h 1790700"/>
              <a:gd name="connsiteX4" fmla="*/ 22860 w 1950720"/>
              <a:gd name="connsiteY4" fmla="*/ 320040 h 1790700"/>
              <a:gd name="connsiteX5" fmla="*/ 30480 w 1950720"/>
              <a:gd name="connsiteY5" fmla="*/ 350520 h 1790700"/>
              <a:gd name="connsiteX6" fmla="*/ 45720 w 1950720"/>
              <a:gd name="connsiteY6" fmla="*/ 434340 h 1790700"/>
              <a:gd name="connsiteX7" fmla="*/ 99060 w 1950720"/>
              <a:gd name="connsiteY7" fmla="*/ 502920 h 1790700"/>
              <a:gd name="connsiteX8" fmla="*/ 144780 w 1950720"/>
              <a:gd name="connsiteY8" fmla="*/ 571500 h 1790700"/>
              <a:gd name="connsiteX9" fmla="*/ 160020 w 1950720"/>
              <a:gd name="connsiteY9" fmla="*/ 594360 h 1790700"/>
              <a:gd name="connsiteX10" fmla="*/ 182880 w 1950720"/>
              <a:gd name="connsiteY10" fmla="*/ 609600 h 1790700"/>
              <a:gd name="connsiteX11" fmla="*/ 198120 w 1950720"/>
              <a:gd name="connsiteY11" fmla="*/ 632460 h 1790700"/>
              <a:gd name="connsiteX12" fmla="*/ 243840 w 1950720"/>
              <a:gd name="connsiteY12" fmla="*/ 670560 h 1790700"/>
              <a:gd name="connsiteX13" fmla="*/ 281940 w 1950720"/>
              <a:gd name="connsiteY13" fmla="*/ 701040 h 1790700"/>
              <a:gd name="connsiteX14" fmla="*/ 358140 w 1950720"/>
              <a:gd name="connsiteY14" fmla="*/ 746760 h 1790700"/>
              <a:gd name="connsiteX15" fmla="*/ 403860 w 1950720"/>
              <a:gd name="connsiteY15" fmla="*/ 762000 h 1790700"/>
              <a:gd name="connsiteX16" fmla="*/ 449580 w 1950720"/>
              <a:gd name="connsiteY16" fmla="*/ 784860 h 1790700"/>
              <a:gd name="connsiteX17" fmla="*/ 464820 w 1950720"/>
              <a:gd name="connsiteY17" fmla="*/ 807720 h 1790700"/>
              <a:gd name="connsiteX18" fmla="*/ 487680 w 1950720"/>
              <a:gd name="connsiteY18" fmla="*/ 815340 h 1790700"/>
              <a:gd name="connsiteX19" fmla="*/ 533400 w 1950720"/>
              <a:gd name="connsiteY19" fmla="*/ 845820 h 1790700"/>
              <a:gd name="connsiteX20" fmla="*/ 556260 w 1950720"/>
              <a:gd name="connsiteY20" fmla="*/ 861060 h 1790700"/>
              <a:gd name="connsiteX21" fmla="*/ 571500 w 1950720"/>
              <a:gd name="connsiteY21" fmla="*/ 906780 h 1790700"/>
              <a:gd name="connsiteX22" fmla="*/ 586740 w 1950720"/>
              <a:gd name="connsiteY22" fmla="*/ 960120 h 1790700"/>
              <a:gd name="connsiteX23" fmla="*/ 594360 w 1950720"/>
              <a:gd name="connsiteY23" fmla="*/ 1043940 h 1790700"/>
              <a:gd name="connsiteX24" fmla="*/ 609600 w 1950720"/>
              <a:gd name="connsiteY24" fmla="*/ 1089660 h 1790700"/>
              <a:gd name="connsiteX25" fmla="*/ 624840 w 1950720"/>
              <a:gd name="connsiteY25" fmla="*/ 1135380 h 1790700"/>
              <a:gd name="connsiteX26" fmla="*/ 632460 w 1950720"/>
              <a:gd name="connsiteY26" fmla="*/ 1158240 h 1790700"/>
              <a:gd name="connsiteX27" fmla="*/ 647700 w 1950720"/>
              <a:gd name="connsiteY27" fmla="*/ 1181100 h 1790700"/>
              <a:gd name="connsiteX28" fmla="*/ 655320 w 1950720"/>
              <a:gd name="connsiteY28" fmla="*/ 1203960 h 1790700"/>
              <a:gd name="connsiteX29" fmla="*/ 678180 w 1950720"/>
              <a:gd name="connsiteY29" fmla="*/ 1226820 h 1790700"/>
              <a:gd name="connsiteX30" fmla="*/ 693420 w 1950720"/>
              <a:gd name="connsiteY30" fmla="*/ 1272540 h 1790700"/>
              <a:gd name="connsiteX31" fmla="*/ 708660 w 1950720"/>
              <a:gd name="connsiteY31" fmla="*/ 1295400 h 1790700"/>
              <a:gd name="connsiteX32" fmla="*/ 716280 w 1950720"/>
              <a:gd name="connsiteY32" fmla="*/ 1318260 h 1790700"/>
              <a:gd name="connsiteX33" fmla="*/ 739140 w 1950720"/>
              <a:gd name="connsiteY33" fmla="*/ 1333500 h 1790700"/>
              <a:gd name="connsiteX34" fmla="*/ 754380 w 1950720"/>
              <a:gd name="connsiteY34" fmla="*/ 1356360 h 1790700"/>
              <a:gd name="connsiteX35" fmla="*/ 777240 w 1950720"/>
              <a:gd name="connsiteY35" fmla="*/ 1371600 h 1790700"/>
              <a:gd name="connsiteX36" fmla="*/ 784860 w 1950720"/>
              <a:gd name="connsiteY36" fmla="*/ 1394460 h 1790700"/>
              <a:gd name="connsiteX37" fmla="*/ 807720 w 1950720"/>
              <a:gd name="connsiteY37" fmla="*/ 1417320 h 1790700"/>
              <a:gd name="connsiteX38" fmla="*/ 838200 w 1950720"/>
              <a:gd name="connsiteY38" fmla="*/ 1447800 h 1790700"/>
              <a:gd name="connsiteX39" fmla="*/ 853440 w 1950720"/>
              <a:gd name="connsiteY39" fmla="*/ 1470660 h 1790700"/>
              <a:gd name="connsiteX40" fmla="*/ 876300 w 1950720"/>
              <a:gd name="connsiteY40" fmla="*/ 1485900 h 1790700"/>
              <a:gd name="connsiteX41" fmla="*/ 899160 w 1950720"/>
              <a:gd name="connsiteY41" fmla="*/ 1508760 h 1790700"/>
              <a:gd name="connsiteX42" fmla="*/ 929640 w 1950720"/>
              <a:gd name="connsiteY42" fmla="*/ 1554480 h 1790700"/>
              <a:gd name="connsiteX43" fmla="*/ 982980 w 1950720"/>
              <a:gd name="connsiteY43" fmla="*/ 1592580 h 1790700"/>
              <a:gd name="connsiteX44" fmla="*/ 998220 w 1950720"/>
              <a:gd name="connsiteY44" fmla="*/ 1615440 h 1790700"/>
              <a:gd name="connsiteX45" fmla="*/ 1043940 w 1950720"/>
              <a:gd name="connsiteY45" fmla="*/ 1645920 h 1790700"/>
              <a:gd name="connsiteX46" fmla="*/ 1089660 w 1950720"/>
              <a:gd name="connsiteY46" fmla="*/ 1668780 h 1790700"/>
              <a:gd name="connsiteX47" fmla="*/ 1135380 w 1950720"/>
              <a:gd name="connsiteY47" fmla="*/ 1714500 h 1790700"/>
              <a:gd name="connsiteX48" fmla="*/ 1249680 w 1950720"/>
              <a:gd name="connsiteY48" fmla="*/ 1752600 h 1790700"/>
              <a:gd name="connsiteX49" fmla="*/ 1272540 w 1950720"/>
              <a:gd name="connsiteY49" fmla="*/ 1760220 h 1790700"/>
              <a:gd name="connsiteX50" fmla="*/ 1295400 w 1950720"/>
              <a:gd name="connsiteY50" fmla="*/ 1767840 h 1790700"/>
              <a:gd name="connsiteX51" fmla="*/ 1440180 w 1950720"/>
              <a:gd name="connsiteY51" fmla="*/ 1790700 h 1790700"/>
              <a:gd name="connsiteX52" fmla="*/ 1569720 w 1950720"/>
              <a:gd name="connsiteY52" fmla="*/ 1783080 h 1790700"/>
              <a:gd name="connsiteX53" fmla="*/ 1592580 w 1950720"/>
              <a:gd name="connsiteY53" fmla="*/ 1775460 h 1790700"/>
              <a:gd name="connsiteX54" fmla="*/ 1684020 w 1950720"/>
              <a:gd name="connsiteY54" fmla="*/ 1767840 h 1790700"/>
              <a:gd name="connsiteX55" fmla="*/ 1752600 w 1950720"/>
              <a:gd name="connsiteY55" fmla="*/ 1744980 h 1790700"/>
              <a:gd name="connsiteX56" fmla="*/ 1798320 w 1950720"/>
              <a:gd name="connsiteY56" fmla="*/ 1722120 h 1790700"/>
              <a:gd name="connsiteX57" fmla="*/ 1821180 w 1950720"/>
              <a:gd name="connsiteY57" fmla="*/ 1699260 h 1790700"/>
              <a:gd name="connsiteX58" fmla="*/ 1836420 w 1950720"/>
              <a:gd name="connsiteY58" fmla="*/ 1676400 h 1790700"/>
              <a:gd name="connsiteX59" fmla="*/ 1859280 w 1950720"/>
              <a:gd name="connsiteY59" fmla="*/ 1668780 h 1790700"/>
              <a:gd name="connsiteX60" fmla="*/ 1882140 w 1950720"/>
              <a:gd name="connsiteY60" fmla="*/ 1623060 h 1790700"/>
              <a:gd name="connsiteX61" fmla="*/ 1889760 w 1950720"/>
              <a:gd name="connsiteY61" fmla="*/ 1600200 h 1790700"/>
              <a:gd name="connsiteX62" fmla="*/ 1912620 w 1950720"/>
              <a:gd name="connsiteY62" fmla="*/ 1577340 h 1790700"/>
              <a:gd name="connsiteX63" fmla="*/ 1950720 w 1950720"/>
              <a:gd name="connsiteY63" fmla="*/ 1508760 h 1790700"/>
              <a:gd name="connsiteX64" fmla="*/ 1943100 w 1950720"/>
              <a:gd name="connsiteY64" fmla="*/ 1219200 h 1790700"/>
              <a:gd name="connsiteX65" fmla="*/ 1927860 w 1950720"/>
              <a:gd name="connsiteY65" fmla="*/ 1082040 h 1790700"/>
              <a:gd name="connsiteX66" fmla="*/ 1920240 w 1950720"/>
              <a:gd name="connsiteY66" fmla="*/ 1021080 h 1790700"/>
              <a:gd name="connsiteX67" fmla="*/ 1897380 w 1950720"/>
              <a:gd name="connsiteY67" fmla="*/ 975360 h 1790700"/>
              <a:gd name="connsiteX68" fmla="*/ 1874520 w 1950720"/>
              <a:gd name="connsiteY68" fmla="*/ 929640 h 1790700"/>
              <a:gd name="connsiteX69" fmla="*/ 1859280 w 1950720"/>
              <a:gd name="connsiteY69" fmla="*/ 876300 h 1790700"/>
              <a:gd name="connsiteX70" fmla="*/ 1844040 w 1950720"/>
              <a:gd name="connsiteY70" fmla="*/ 845820 h 1790700"/>
              <a:gd name="connsiteX71" fmla="*/ 1821180 w 1950720"/>
              <a:gd name="connsiteY71" fmla="*/ 777240 h 1790700"/>
              <a:gd name="connsiteX72" fmla="*/ 1798320 w 1950720"/>
              <a:gd name="connsiteY72" fmla="*/ 731520 h 1790700"/>
              <a:gd name="connsiteX73" fmla="*/ 1775460 w 1950720"/>
              <a:gd name="connsiteY73" fmla="*/ 716280 h 1790700"/>
              <a:gd name="connsiteX74" fmla="*/ 1729740 w 1950720"/>
              <a:gd name="connsiteY74" fmla="*/ 678180 h 1790700"/>
              <a:gd name="connsiteX75" fmla="*/ 1684020 w 1950720"/>
              <a:gd name="connsiteY75" fmla="*/ 632460 h 1790700"/>
              <a:gd name="connsiteX76" fmla="*/ 1638300 w 1950720"/>
              <a:gd name="connsiteY76" fmla="*/ 586740 h 1790700"/>
              <a:gd name="connsiteX77" fmla="*/ 1615440 w 1950720"/>
              <a:gd name="connsiteY77" fmla="*/ 563880 h 1790700"/>
              <a:gd name="connsiteX78" fmla="*/ 1592580 w 1950720"/>
              <a:gd name="connsiteY78" fmla="*/ 548640 h 1790700"/>
              <a:gd name="connsiteX79" fmla="*/ 1584960 w 1950720"/>
              <a:gd name="connsiteY79" fmla="*/ 525780 h 1790700"/>
              <a:gd name="connsiteX80" fmla="*/ 1539240 w 1950720"/>
              <a:gd name="connsiteY80" fmla="*/ 495300 h 1790700"/>
              <a:gd name="connsiteX81" fmla="*/ 1531620 w 1950720"/>
              <a:gd name="connsiteY81" fmla="*/ 472440 h 1790700"/>
              <a:gd name="connsiteX82" fmla="*/ 1508760 w 1950720"/>
              <a:gd name="connsiteY82" fmla="*/ 457200 h 1790700"/>
              <a:gd name="connsiteX83" fmla="*/ 1485900 w 1950720"/>
              <a:gd name="connsiteY83" fmla="*/ 434340 h 1790700"/>
              <a:gd name="connsiteX84" fmla="*/ 1447800 w 1950720"/>
              <a:gd name="connsiteY84" fmla="*/ 396240 h 1790700"/>
              <a:gd name="connsiteX85" fmla="*/ 1386840 w 1950720"/>
              <a:gd name="connsiteY85" fmla="*/ 327660 h 1790700"/>
              <a:gd name="connsiteX86" fmla="*/ 1363980 w 1950720"/>
              <a:gd name="connsiteY86" fmla="*/ 304800 h 1790700"/>
              <a:gd name="connsiteX87" fmla="*/ 1348740 w 1950720"/>
              <a:gd name="connsiteY87" fmla="*/ 281940 h 1790700"/>
              <a:gd name="connsiteX88" fmla="*/ 1325880 w 1950720"/>
              <a:gd name="connsiteY88" fmla="*/ 274320 h 1790700"/>
              <a:gd name="connsiteX89" fmla="*/ 1280160 w 1950720"/>
              <a:gd name="connsiteY89" fmla="*/ 243840 h 1790700"/>
              <a:gd name="connsiteX90" fmla="*/ 1203960 w 1950720"/>
              <a:gd name="connsiteY90" fmla="*/ 213360 h 1790700"/>
              <a:gd name="connsiteX91" fmla="*/ 1181100 w 1950720"/>
              <a:gd name="connsiteY91" fmla="*/ 205740 h 1790700"/>
              <a:gd name="connsiteX92" fmla="*/ 1158240 w 1950720"/>
              <a:gd name="connsiteY92" fmla="*/ 198120 h 1790700"/>
              <a:gd name="connsiteX93" fmla="*/ 1127760 w 1950720"/>
              <a:gd name="connsiteY93" fmla="*/ 190500 h 1790700"/>
              <a:gd name="connsiteX94" fmla="*/ 1082040 w 1950720"/>
              <a:gd name="connsiteY94" fmla="*/ 175260 h 1790700"/>
              <a:gd name="connsiteX95" fmla="*/ 1013460 w 1950720"/>
              <a:gd name="connsiteY95" fmla="*/ 152400 h 1790700"/>
              <a:gd name="connsiteX96" fmla="*/ 967740 w 1950720"/>
              <a:gd name="connsiteY96" fmla="*/ 137160 h 1790700"/>
              <a:gd name="connsiteX97" fmla="*/ 944880 w 1950720"/>
              <a:gd name="connsiteY97" fmla="*/ 129540 h 1790700"/>
              <a:gd name="connsiteX98" fmla="*/ 922020 w 1950720"/>
              <a:gd name="connsiteY98" fmla="*/ 114300 h 1790700"/>
              <a:gd name="connsiteX99" fmla="*/ 899160 w 1950720"/>
              <a:gd name="connsiteY99" fmla="*/ 106680 h 1790700"/>
              <a:gd name="connsiteX100" fmla="*/ 853440 w 1950720"/>
              <a:gd name="connsiteY100" fmla="*/ 76200 h 1790700"/>
              <a:gd name="connsiteX101" fmla="*/ 830580 w 1950720"/>
              <a:gd name="connsiteY101" fmla="*/ 68580 h 1790700"/>
              <a:gd name="connsiteX102" fmla="*/ 784860 w 1950720"/>
              <a:gd name="connsiteY102" fmla="*/ 38100 h 1790700"/>
              <a:gd name="connsiteX103" fmla="*/ 716280 w 1950720"/>
              <a:gd name="connsiteY103" fmla="*/ 15240 h 1790700"/>
              <a:gd name="connsiteX104" fmla="*/ 693420 w 1950720"/>
              <a:gd name="connsiteY104" fmla="*/ 7620 h 1790700"/>
              <a:gd name="connsiteX105" fmla="*/ 670560 w 1950720"/>
              <a:gd name="connsiteY105" fmla="*/ 0 h 1790700"/>
              <a:gd name="connsiteX106" fmla="*/ 403860 w 1950720"/>
              <a:gd name="connsiteY106" fmla="*/ 7620 h 1790700"/>
              <a:gd name="connsiteX107" fmla="*/ 289560 w 1950720"/>
              <a:gd name="connsiteY107" fmla="*/ 15240 h 1790700"/>
              <a:gd name="connsiteX108" fmla="*/ 220980 w 1950720"/>
              <a:gd name="connsiteY108" fmla="*/ 38100 h 1790700"/>
              <a:gd name="connsiteX109" fmla="*/ 198120 w 1950720"/>
              <a:gd name="connsiteY109" fmla="*/ 45720 h 1790700"/>
              <a:gd name="connsiteX110" fmla="*/ 144780 w 1950720"/>
              <a:gd name="connsiteY110" fmla="*/ 53340 h 1790700"/>
              <a:gd name="connsiteX111" fmla="*/ 68580 w 1950720"/>
              <a:gd name="connsiteY111" fmla="*/ 76200 h 1790700"/>
              <a:gd name="connsiteX112" fmla="*/ 45720 w 1950720"/>
              <a:gd name="connsiteY112" fmla="*/ 91440 h 1790700"/>
              <a:gd name="connsiteX113" fmla="*/ 30480 w 1950720"/>
              <a:gd name="connsiteY113" fmla="*/ 137160 h 1790700"/>
              <a:gd name="connsiteX114" fmla="*/ 22860 w 1950720"/>
              <a:gd name="connsiteY114" fmla="*/ 160020 h 1790700"/>
              <a:gd name="connsiteX115" fmla="*/ 0 w 1950720"/>
              <a:gd name="connsiteY115" fmla="*/ 175260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950720" h="1790700">
                <a:moveTo>
                  <a:pt x="0" y="175260"/>
                </a:moveTo>
                <a:lnTo>
                  <a:pt x="0" y="175260"/>
                </a:lnTo>
                <a:cubicBezTo>
                  <a:pt x="2540" y="203200"/>
                  <a:pt x="3652" y="231307"/>
                  <a:pt x="7620" y="259080"/>
                </a:cubicBezTo>
                <a:cubicBezTo>
                  <a:pt x="8756" y="267031"/>
                  <a:pt x="13292" y="274148"/>
                  <a:pt x="15240" y="281940"/>
                </a:cubicBezTo>
                <a:cubicBezTo>
                  <a:pt x="18381" y="294505"/>
                  <a:pt x="20050" y="307397"/>
                  <a:pt x="22860" y="320040"/>
                </a:cubicBezTo>
                <a:cubicBezTo>
                  <a:pt x="25132" y="330263"/>
                  <a:pt x="28758" y="340190"/>
                  <a:pt x="30480" y="350520"/>
                </a:cubicBezTo>
                <a:cubicBezTo>
                  <a:pt x="32931" y="365229"/>
                  <a:pt x="34042" y="413320"/>
                  <a:pt x="45720" y="434340"/>
                </a:cubicBezTo>
                <a:cubicBezTo>
                  <a:pt x="94726" y="522551"/>
                  <a:pt x="55866" y="447384"/>
                  <a:pt x="99060" y="502920"/>
                </a:cubicBezTo>
                <a:lnTo>
                  <a:pt x="144780" y="571500"/>
                </a:lnTo>
                <a:cubicBezTo>
                  <a:pt x="149860" y="579120"/>
                  <a:pt x="152400" y="589280"/>
                  <a:pt x="160020" y="594360"/>
                </a:cubicBezTo>
                <a:lnTo>
                  <a:pt x="182880" y="609600"/>
                </a:lnTo>
                <a:cubicBezTo>
                  <a:pt x="187960" y="617220"/>
                  <a:pt x="192257" y="625425"/>
                  <a:pt x="198120" y="632460"/>
                </a:cubicBezTo>
                <a:cubicBezTo>
                  <a:pt x="216455" y="654462"/>
                  <a:pt x="221363" y="655575"/>
                  <a:pt x="243840" y="670560"/>
                </a:cubicBezTo>
                <a:cubicBezTo>
                  <a:pt x="271999" y="712799"/>
                  <a:pt x="242969" y="679389"/>
                  <a:pt x="281940" y="701040"/>
                </a:cubicBezTo>
                <a:cubicBezTo>
                  <a:pt x="327943" y="726597"/>
                  <a:pt x="316963" y="730289"/>
                  <a:pt x="358140" y="746760"/>
                </a:cubicBezTo>
                <a:cubicBezTo>
                  <a:pt x="373055" y="752726"/>
                  <a:pt x="390494" y="753089"/>
                  <a:pt x="403860" y="762000"/>
                </a:cubicBezTo>
                <a:cubicBezTo>
                  <a:pt x="433403" y="781695"/>
                  <a:pt x="418032" y="774344"/>
                  <a:pt x="449580" y="784860"/>
                </a:cubicBezTo>
                <a:cubicBezTo>
                  <a:pt x="454660" y="792480"/>
                  <a:pt x="457669" y="801999"/>
                  <a:pt x="464820" y="807720"/>
                </a:cubicBezTo>
                <a:cubicBezTo>
                  <a:pt x="471092" y="812738"/>
                  <a:pt x="480659" y="811439"/>
                  <a:pt x="487680" y="815340"/>
                </a:cubicBezTo>
                <a:cubicBezTo>
                  <a:pt x="503691" y="824235"/>
                  <a:pt x="518160" y="835660"/>
                  <a:pt x="533400" y="845820"/>
                </a:cubicBezTo>
                <a:lnTo>
                  <a:pt x="556260" y="861060"/>
                </a:lnTo>
                <a:cubicBezTo>
                  <a:pt x="561340" y="876300"/>
                  <a:pt x="567604" y="891195"/>
                  <a:pt x="571500" y="906780"/>
                </a:cubicBezTo>
                <a:cubicBezTo>
                  <a:pt x="581068" y="945052"/>
                  <a:pt x="575808" y="927325"/>
                  <a:pt x="586740" y="960120"/>
                </a:cubicBezTo>
                <a:cubicBezTo>
                  <a:pt x="589280" y="988060"/>
                  <a:pt x="589484" y="1016312"/>
                  <a:pt x="594360" y="1043940"/>
                </a:cubicBezTo>
                <a:cubicBezTo>
                  <a:pt x="597152" y="1059760"/>
                  <a:pt x="604520" y="1074420"/>
                  <a:pt x="609600" y="1089660"/>
                </a:cubicBezTo>
                <a:lnTo>
                  <a:pt x="624840" y="1135380"/>
                </a:lnTo>
                <a:cubicBezTo>
                  <a:pt x="627380" y="1143000"/>
                  <a:pt x="628005" y="1151557"/>
                  <a:pt x="632460" y="1158240"/>
                </a:cubicBezTo>
                <a:cubicBezTo>
                  <a:pt x="637540" y="1165860"/>
                  <a:pt x="643604" y="1172909"/>
                  <a:pt x="647700" y="1181100"/>
                </a:cubicBezTo>
                <a:cubicBezTo>
                  <a:pt x="651292" y="1188284"/>
                  <a:pt x="650865" y="1197277"/>
                  <a:pt x="655320" y="1203960"/>
                </a:cubicBezTo>
                <a:cubicBezTo>
                  <a:pt x="661298" y="1212926"/>
                  <a:pt x="670560" y="1219200"/>
                  <a:pt x="678180" y="1226820"/>
                </a:cubicBezTo>
                <a:cubicBezTo>
                  <a:pt x="683260" y="1242060"/>
                  <a:pt x="684509" y="1259174"/>
                  <a:pt x="693420" y="1272540"/>
                </a:cubicBezTo>
                <a:cubicBezTo>
                  <a:pt x="698500" y="1280160"/>
                  <a:pt x="704564" y="1287209"/>
                  <a:pt x="708660" y="1295400"/>
                </a:cubicBezTo>
                <a:cubicBezTo>
                  <a:pt x="712252" y="1302584"/>
                  <a:pt x="711262" y="1311988"/>
                  <a:pt x="716280" y="1318260"/>
                </a:cubicBezTo>
                <a:cubicBezTo>
                  <a:pt x="722001" y="1325411"/>
                  <a:pt x="731520" y="1328420"/>
                  <a:pt x="739140" y="1333500"/>
                </a:cubicBezTo>
                <a:cubicBezTo>
                  <a:pt x="744220" y="1341120"/>
                  <a:pt x="747904" y="1349884"/>
                  <a:pt x="754380" y="1356360"/>
                </a:cubicBezTo>
                <a:cubicBezTo>
                  <a:pt x="760856" y="1362836"/>
                  <a:pt x="771519" y="1364449"/>
                  <a:pt x="777240" y="1371600"/>
                </a:cubicBezTo>
                <a:cubicBezTo>
                  <a:pt x="782258" y="1377872"/>
                  <a:pt x="780405" y="1387777"/>
                  <a:pt x="784860" y="1394460"/>
                </a:cubicBezTo>
                <a:cubicBezTo>
                  <a:pt x="790838" y="1403426"/>
                  <a:pt x="800100" y="1409700"/>
                  <a:pt x="807720" y="1417320"/>
                </a:cubicBezTo>
                <a:cubicBezTo>
                  <a:pt x="824345" y="1467196"/>
                  <a:pt x="801255" y="1418244"/>
                  <a:pt x="838200" y="1447800"/>
                </a:cubicBezTo>
                <a:cubicBezTo>
                  <a:pt x="845351" y="1453521"/>
                  <a:pt x="846964" y="1464184"/>
                  <a:pt x="853440" y="1470660"/>
                </a:cubicBezTo>
                <a:cubicBezTo>
                  <a:pt x="859916" y="1477136"/>
                  <a:pt x="869265" y="1480037"/>
                  <a:pt x="876300" y="1485900"/>
                </a:cubicBezTo>
                <a:cubicBezTo>
                  <a:pt x="884579" y="1492799"/>
                  <a:pt x="892544" y="1500254"/>
                  <a:pt x="899160" y="1508760"/>
                </a:cubicBezTo>
                <a:cubicBezTo>
                  <a:pt x="910405" y="1523218"/>
                  <a:pt x="914400" y="1544320"/>
                  <a:pt x="929640" y="1554480"/>
                </a:cubicBezTo>
                <a:cubicBezTo>
                  <a:pt x="942620" y="1563133"/>
                  <a:pt x="973528" y="1583128"/>
                  <a:pt x="982980" y="1592580"/>
                </a:cubicBezTo>
                <a:cubicBezTo>
                  <a:pt x="989456" y="1599056"/>
                  <a:pt x="991328" y="1609409"/>
                  <a:pt x="998220" y="1615440"/>
                </a:cubicBezTo>
                <a:cubicBezTo>
                  <a:pt x="1012004" y="1627501"/>
                  <a:pt x="1028700" y="1635760"/>
                  <a:pt x="1043940" y="1645920"/>
                </a:cubicBezTo>
                <a:cubicBezTo>
                  <a:pt x="1073483" y="1665615"/>
                  <a:pt x="1058112" y="1658264"/>
                  <a:pt x="1089660" y="1668780"/>
                </a:cubicBezTo>
                <a:cubicBezTo>
                  <a:pt x="1104900" y="1684020"/>
                  <a:pt x="1114933" y="1707684"/>
                  <a:pt x="1135380" y="1714500"/>
                </a:cubicBezTo>
                <a:lnTo>
                  <a:pt x="1249680" y="1752600"/>
                </a:lnTo>
                <a:lnTo>
                  <a:pt x="1272540" y="1760220"/>
                </a:lnTo>
                <a:cubicBezTo>
                  <a:pt x="1280160" y="1762760"/>
                  <a:pt x="1287524" y="1766265"/>
                  <a:pt x="1295400" y="1767840"/>
                </a:cubicBezTo>
                <a:cubicBezTo>
                  <a:pt x="1394154" y="1787591"/>
                  <a:pt x="1345855" y="1780219"/>
                  <a:pt x="1440180" y="1790700"/>
                </a:cubicBezTo>
                <a:cubicBezTo>
                  <a:pt x="1483360" y="1788160"/>
                  <a:pt x="1526680" y="1787384"/>
                  <a:pt x="1569720" y="1783080"/>
                </a:cubicBezTo>
                <a:cubicBezTo>
                  <a:pt x="1577712" y="1782281"/>
                  <a:pt x="1584618" y="1776522"/>
                  <a:pt x="1592580" y="1775460"/>
                </a:cubicBezTo>
                <a:cubicBezTo>
                  <a:pt x="1622897" y="1771418"/>
                  <a:pt x="1653540" y="1770380"/>
                  <a:pt x="1684020" y="1767840"/>
                </a:cubicBezTo>
                <a:lnTo>
                  <a:pt x="1752600" y="1744980"/>
                </a:lnTo>
                <a:cubicBezTo>
                  <a:pt x="1775511" y="1737343"/>
                  <a:pt x="1778625" y="1738533"/>
                  <a:pt x="1798320" y="1722120"/>
                </a:cubicBezTo>
                <a:cubicBezTo>
                  <a:pt x="1806599" y="1715221"/>
                  <a:pt x="1814281" y="1707539"/>
                  <a:pt x="1821180" y="1699260"/>
                </a:cubicBezTo>
                <a:cubicBezTo>
                  <a:pt x="1827043" y="1692225"/>
                  <a:pt x="1829269" y="1682121"/>
                  <a:pt x="1836420" y="1676400"/>
                </a:cubicBezTo>
                <a:cubicBezTo>
                  <a:pt x="1842692" y="1671382"/>
                  <a:pt x="1851660" y="1671320"/>
                  <a:pt x="1859280" y="1668780"/>
                </a:cubicBezTo>
                <a:cubicBezTo>
                  <a:pt x="1878433" y="1611321"/>
                  <a:pt x="1852597" y="1682146"/>
                  <a:pt x="1882140" y="1623060"/>
                </a:cubicBezTo>
                <a:cubicBezTo>
                  <a:pt x="1885732" y="1615876"/>
                  <a:pt x="1885305" y="1606883"/>
                  <a:pt x="1889760" y="1600200"/>
                </a:cubicBezTo>
                <a:cubicBezTo>
                  <a:pt x="1895738" y="1591234"/>
                  <a:pt x="1906004" y="1585846"/>
                  <a:pt x="1912620" y="1577340"/>
                </a:cubicBezTo>
                <a:cubicBezTo>
                  <a:pt x="1943189" y="1538038"/>
                  <a:pt x="1939223" y="1543251"/>
                  <a:pt x="1950720" y="1508760"/>
                </a:cubicBezTo>
                <a:cubicBezTo>
                  <a:pt x="1948180" y="1412240"/>
                  <a:pt x="1946811" y="1315682"/>
                  <a:pt x="1943100" y="1219200"/>
                </a:cubicBezTo>
                <a:cubicBezTo>
                  <a:pt x="1934216" y="988220"/>
                  <a:pt x="1944279" y="1180552"/>
                  <a:pt x="1927860" y="1082040"/>
                </a:cubicBezTo>
                <a:cubicBezTo>
                  <a:pt x="1924493" y="1061840"/>
                  <a:pt x="1923903" y="1041228"/>
                  <a:pt x="1920240" y="1021080"/>
                </a:cubicBezTo>
                <a:cubicBezTo>
                  <a:pt x="1914768" y="990982"/>
                  <a:pt x="1911325" y="1003249"/>
                  <a:pt x="1897380" y="975360"/>
                </a:cubicBezTo>
                <a:cubicBezTo>
                  <a:pt x="1865832" y="912264"/>
                  <a:pt x="1918196" y="995154"/>
                  <a:pt x="1874520" y="929640"/>
                </a:cubicBezTo>
                <a:cubicBezTo>
                  <a:pt x="1870653" y="914173"/>
                  <a:pt x="1865839" y="891604"/>
                  <a:pt x="1859280" y="876300"/>
                </a:cubicBezTo>
                <a:cubicBezTo>
                  <a:pt x="1854805" y="865859"/>
                  <a:pt x="1848259" y="856367"/>
                  <a:pt x="1844040" y="845820"/>
                </a:cubicBezTo>
                <a:lnTo>
                  <a:pt x="1821180" y="777240"/>
                </a:lnTo>
                <a:cubicBezTo>
                  <a:pt x="1814982" y="758647"/>
                  <a:pt x="1813092" y="746292"/>
                  <a:pt x="1798320" y="731520"/>
                </a:cubicBezTo>
                <a:cubicBezTo>
                  <a:pt x="1791844" y="725044"/>
                  <a:pt x="1783080" y="721360"/>
                  <a:pt x="1775460" y="716280"/>
                </a:cubicBezTo>
                <a:cubicBezTo>
                  <a:pt x="1740557" y="663926"/>
                  <a:pt x="1784985" y="722376"/>
                  <a:pt x="1729740" y="678180"/>
                </a:cubicBezTo>
                <a:cubicBezTo>
                  <a:pt x="1712910" y="664716"/>
                  <a:pt x="1699260" y="647700"/>
                  <a:pt x="1684020" y="632460"/>
                </a:cubicBezTo>
                <a:lnTo>
                  <a:pt x="1638300" y="586740"/>
                </a:lnTo>
                <a:cubicBezTo>
                  <a:pt x="1630680" y="579120"/>
                  <a:pt x="1624406" y="569858"/>
                  <a:pt x="1615440" y="563880"/>
                </a:cubicBezTo>
                <a:lnTo>
                  <a:pt x="1592580" y="548640"/>
                </a:lnTo>
                <a:cubicBezTo>
                  <a:pt x="1590040" y="541020"/>
                  <a:pt x="1590640" y="531460"/>
                  <a:pt x="1584960" y="525780"/>
                </a:cubicBezTo>
                <a:cubicBezTo>
                  <a:pt x="1572008" y="512828"/>
                  <a:pt x="1539240" y="495300"/>
                  <a:pt x="1539240" y="495300"/>
                </a:cubicBezTo>
                <a:cubicBezTo>
                  <a:pt x="1536700" y="487680"/>
                  <a:pt x="1536638" y="478712"/>
                  <a:pt x="1531620" y="472440"/>
                </a:cubicBezTo>
                <a:cubicBezTo>
                  <a:pt x="1525899" y="465289"/>
                  <a:pt x="1515795" y="463063"/>
                  <a:pt x="1508760" y="457200"/>
                </a:cubicBezTo>
                <a:cubicBezTo>
                  <a:pt x="1500481" y="450301"/>
                  <a:pt x="1492799" y="442619"/>
                  <a:pt x="1485900" y="434340"/>
                </a:cubicBezTo>
                <a:cubicBezTo>
                  <a:pt x="1454150" y="396240"/>
                  <a:pt x="1489710" y="424180"/>
                  <a:pt x="1447800" y="396240"/>
                </a:cubicBezTo>
                <a:cubicBezTo>
                  <a:pt x="1420605" y="355447"/>
                  <a:pt x="1439036" y="379856"/>
                  <a:pt x="1386840" y="327660"/>
                </a:cubicBezTo>
                <a:cubicBezTo>
                  <a:pt x="1379220" y="320040"/>
                  <a:pt x="1369958" y="313766"/>
                  <a:pt x="1363980" y="304800"/>
                </a:cubicBezTo>
                <a:cubicBezTo>
                  <a:pt x="1358900" y="297180"/>
                  <a:pt x="1355891" y="287661"/>
                  <a:pt x="1348740" y="281940"/>
                </a:cubicBezTo>
                <a:cubicBezTo>
                  <a:pt x="1342468" y="276922"/>
                  <a:pt x="1332901" y="278221"/>
                  <a:pt x="1325880" y="274320"/>
                </a:cubicBezTo>
                <a:cubicBezTo>
                  <a:pt x="1309869" y="265425"/>
                  <a:pt x="1296543" y="252031"/>
                  <a:pt x="1280160" y="243840"/>
                </a:cubicBezTo>
                <a:cubicBezTo>
                  <a:pt x="1235312" y="221416"/>
                  <a:pt x="1260456" y="232192"/>
                  <a:pt x="1203960" y="213360"/>
                </a:cubicBezTo>
                <a:lnTo>
                  <a:pt x="1181100" y="205740"/>
                </a:lnTo>
                <a:cubicBezTo>
                  <a:pt x="1173480" y="203200"/>
                  <a:pt x="1166032" y="200068"/>
                  <a:pt x="1158240" y="198120"/>
                </a:cubicBezTo>
                <a:cubicBezTo>
                  <a:pt x="1148080" y="195580"/>
                  <a:pt x="1137791" y="193509"/>
                  <a:pt x="1127760" y="190500"/>
                </a:cubicBezTo>
                <a:cubicBezTo>
                  <a:pt x="1112373" y="185884"/>
                  <a:pt x="1097280" y="180340"/>
                  <a:pt x="1082040" y="175260"/>
                </a:cubicBezTo>
                <a:lnTo>
                  <a:pt x="1013460" y="152400"/>
                </a:lnTo>
                <a:lnTo>
                  <a:pt x="967740" y="137160"/>
                </a:lnTo>
                <a:cubicBezTo>
                  <a:pt x="960120" y="134620"/>
                  <a:pt x="951563" y="133995"/>
                  <a:pt x="944880" y="129540"/>
                </a:cubicBezTo>
                <a:cubicBezTo>
                  <a:pt x="937260" y="124460"/>
                  <a:pt x="930211" y="118396"/>
                  <a:pt x="922020" y="114300"/>
                </a:cubicBezTo>
                <a:cubicBezTo>
                  <a:pt x="914836" y="110708"/>
                  <a:pt x="906181" y="110581"/>
                  <a:pt x="899160" y="106680"/>
                </a:cubicBezTo>
                <a:cubicBezTo>
                  <a:pt x="883149" y="97785"/>
                  <a:pt x="870816" y="81992"/>
                  <a:pt x="853440" y="76200"/>
                </a:cubicBezTo>
                <a:cubicBezTo>
                  <a:pt x="845820" y="73660"/>
                  <a:pt x="837601" y="72481"/>
                  <a:pt x="830580" y="68580"/>
                </a:cubicBezTo>
                <a:cubicBezTo>
                  <a:pt x="814569" y="59685"/>
                  <a:pt x="802236" y="43892"/>
                  <a:pt x="784860" y="38100"/>
                </a:cubicBezTo>
                <a:lnTo>
                  <a:pt x="716280" y="15240"/>
                </a:lnTo>
                <a:lnTo>
                  <a:pt x="693420" y="7620"/>
                </a:lnTo>
                <a:lnTo>
                  <a:pt x="670560" y="0"/>
                </a:lnTo>
                <a:lnTo>
                  <a:pt x="403860" y="7620"/>
                </a:lnTo>
                <a:cubicBezTo>
                  <a:pt x="365706" y="9146"/>
                  <a:pt x="327361" y="9840"/>
                  <a:pt x="289560" y="15240"/>
                </a:cubicBezTo>
                <a:lnTo>
                  <a:pt x="220980" y="38100"/>
                </a:lnTo>
                <a:cubicBezTo>
                  <a:pt x="213360" y="40640"/>
                  <a:pt x="206071" y="44584"/>
                  <a:pt x="198120" y="45720"/>
                </a:cubicBezTo>
                <a:lnTo>
                  <a:pt x="144780" y="53340"/>
                </a:lnTo>
                <a:cubicBezTo>
                  <a:pt x="89125" y="71892"/>
                  <a:pt x="114645" y="64684"/>
                  <a:pt x="68580" y="76200"/>
                </a:cubicBezTo>
                <a:cubicBezTo>
                  <a:pt x="60960" y="81280"/>
                  <a:pt x="50574" y="83674"/>
                  <a:pt x="45720" y="91440"/>
                </a:cubicBezTo>
                <a:cubicBezTo>
                  <a:pt x="37206" y="105063"/>
                  <a:pt x="35560" y="121920"/>
                  <a:pt x="30480" y="137160"/>
                </a:cubicBezTo>
                <a:cubicBezTo>
                  <a:pt x="27940" y="144780"/>
                  <a:pt x="24808" y="152228"/>
                  <a:pt x="22860" y="160020"/>
                </a:cubicBezTo>
                <a:lnTo>
                  <a:pt x="0" y="175260"/>
                </a:lnTo>
                <a:close/>
              </a:path>
            </a:pathLst>
          </a:cu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TextBox 5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5447072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smtClean="0">
                <a:solidFill>
                  <a:srgbClr val="0064B1"/>
                </a:solidFill>
              </a:rPr>
              <a:t>Small K </a:t>
            </a:r>
            <a:r>
              <a:rPr lang="en-US" dirty="0" smtClean="0">
                <a:solidFill>
                  <a:srgbClr val="0064B1"/>
                </a:solidFill>
                <a:sym typeface="Symbol"/>
              </a:rPr>
              <a:t></a:t>
            </a:r>
            <a:r>
              <a:rPr lang="en-US" dirty="0" smtClean="0">
                <a:solidFill>
                  <a:srgbClr val="0064B1"/>
                </a:solidFill>
              </a:rPr>
              <a:t>Interesting</a:t>
            </a:r>
            <a:endParaRPr lang="en-US" dirty="0">
              <a:solidFill>
                <a:srgbClr val="0064B1"/>
              </a:solidFill>
            </a:endParaRPr>
          </a:p>
        </p:txBody>
      </p:sp>
      <p:grpSp>
        <p:nvGrpSpPr>
          <p:cNvPr id="5" name="Group 3"/>
          <p:cNvGrpSpPr>
            <a:grpSpLocks/>
          </p:cNvGrpSpPr>
          <p:nvPr/>
        </p:nvGrpSpPr>
        <p:grpSpPr bwMode="auto">
          <a:xfrm>
            <a:off x="4583113" y="1957893"/>
            <a:ext cx="4140200" cy="2616994"/>
            <a:chOff x="4518828" y="3615400"/>
            <a:chExt cx="3866066" cy="3197976"/>
          </a:xfrm>
        </p:grpSpPr>
        <p:graphicFrame>
          <p:nvGraphicFramePr>
            <p:cNvPr id="6" name="Chart 5"/>
            <p:cNvGraphicFramePr>
              <a:graphicFrameLocks/>
            </p:cNvGraphicFramePr>
            <p:nvPr/>
          </p:nvGraphicFramePr>
          <p:xfrm>
            <a:off x="4518828" y="3615400"/>
            <a:ext cx="3544177" cy="3197976"/>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2"/>
            <p:cNvSpPr txBox="1"/>
            <p:nvPr/>
          </p:nvSpPr>
          <p:spPr>
            <a:xfrm>
              <a:off x="7058157" y="4824463"/>
              <a:ext cx="1326737" cy="338494"/>
            </a:xfrm>
            <a:prstGeom prst="rect">
              <a:avLst/>
            </a:prstGeom>
            <a:noFill/>
          </p:spPr>
          <p:style>
            <a:lnRef idx="0">
              <a:scrgbClr r="0" g="0" b="0"/>
            </a:lnRef>
            <a:fillRef idx="0">
              <a:scrgbClr r="0" g="0" b="0"/>
            </a:fillRef>
            <a:effectRef idx="0">
              <a:scrgbClr r="0" g="0" b="0"/>
            </a:effectRef>
            <a:fontRef idx="minor">
              <a:schemeClr val="tx1"/>
            </a:fontRef>
          </p:style>
          <p:txBody>
            <a:bodyPr>
              <a:spAutoFit/>
            </a:bodyPr>
            <a:lstStyle>
              <a:lvl1pPr eaLnBrk="0" hangingPunct="0">
                <a:defRPr sz="2000" b="1">
                  <a:solidFill>
                    <a:schemeClr val="tx1"/>
                  </a:solidFill>
                  <a:latin typeface="Arial" charset="0"/>
                  <a:ea typeface="Gulim" pitchFamily="34" charset="-127"/>
                </a:defRPr>
              </a:lvl1pPr>
              <a:lvl2pPr marL="742950" indent="-285750" eaLnBrk="0" hangingPunct="0">
                <a:defRPr sz="2000" b="1">
                  <a:solidFill>
                    <a:schemeClr val="tx1"/>
                  </a:solidFill>
                  <a:latin typeface="Arial" charset="0"/>
                  <a:ea typeface="Gulim" pitchFamily="34" charset="-127"/>
                </a:defRPr>
              </a:lvl2pPr>
              <a:lvl3pPr marL="1143000" indent="-228600" eaLnBrk="0" hangingPunct="0">
                <a:defRPr sz="2000" b="1">
                  <a:solidFill>
                    <a:schemeClr val="tx1"/>
                  </a:solidFill>
                  <a:latin typeface="Arial" charset="0"/>
                  <a:ea typeface="Gulim" pitchFamily="34" charset="-127"/>
                </a:defRPr>
              </a:lvl3pPr>
              <a:lvl4pPr marL="1600200" indent="-228600" eaLnBrk="0" hangingPunct="0">
                <a:defRPr sz="2000" b="1">
                  <a:solidFill>
                    <a:schemeClr val="tx1"/>
                  </a:solidFill>
                  <a:latin typeface="Arial" charset="0"/>
                  <a:ea typeface="Gulim" pitchFamily="34" charset="-127"/>
                </a:defRPr>
              </a:lvl4pPr>
              <a:lvl5pPr marL="2057400" indent="-228600" eaLnBrk="0" hangingPunct="0">
                <a:defRPr sz="2000" b="1">
                  <a:solidFill>
                    <a:schemeClr val="tx1"/>
                  </a:solidFill>
                  <a:latin typeface="Arial" charset="0"/>
                  <a:ea typeface="Gulim" pitchFamily="34" charset="-127"/>
                </a:defRPr>
              </a:lvl5pPr>
              <a:lvl6pPr marL="2514600" indent="-228600" algn="ctr" eaLnBrk="0" fontAlgn="base" hangingPunct="0">
                <a:spcBef>
                  <a:spcPct val="50000"/>
                </a:spcBef>
                <a:spcAft>
                  <a:spcPct val="0"/>
                </a:spcAft>
                <a:defRPr sz="2000" b="1">
                  <a:solidFill>
                    <a:schemeClr val="tx1"/>
                  </a:solidFill>
                  <a:latin typeface="Arial" charset="0"/>
                  <a:ea typeface="Gulim" pitchFamily="34" charset="-127"/>
                </a:defRPr>
              </a:lvl6pPr>
              <a:lvl7pPr marL="2971800" indent="-228600" algn="ctr" eaLnBrk="0" fontAlgn="base" hangingPunct="0">
                <a:spcBef>
                  <a:spcPct val="50000"/>
                </a:spcBef>
                <a:spcAft>
                  <a:spcPct val="0"/>
                </a:spcAft>
                <a:defRPr sz="2000" b="1">
                  <a:solidFill>
                    <a:schemeClr val="tx1"/>
                  </a:solidFill>
                  <a:latin typeface="Arial" charset="0"/>
                  <a:ea typeface="Gulim" pitchFamily="34" charset="-127"/>
                </a:defRPr>
              </a:lvl7pPr>
              <a:lvl8pPr marL="3429000" indent="-228600" algn="ctr" eaLnBrk="0" fontAlgn="base" hangingPunct="0">
                <a:spcBef>
                  <a:spcPct val="50000"/>
                </a:spcBef>
                <a:spcAft>
                  <a:spcPct val="0"/>
                </a:spcAft>
                <a:defRPr sz="2000" b="1">
                  <a:solidFill>
                    <a:schemeClr val="tx1"/>
                  </a:solidFill>
                  <a:latin typeface="Arial" charset="0"/>
                  <a:ea typeface="Gulim" pitchFamily="34" charset="-127"/>
                </a:defRPr>
              </a:lvl8pPr>
              <a:lvl9pPr marL="3886200" indent="-228600" algn="ctr" eaLnBrk="0" fontAlgn="base" hangingPunct="0">
                <a:spcBef>
                  <a:spcPct val="50000"/>
                </a:spcBef>
                <a:spcAft>
                  <a:spcPct val="0"/>
                </a:spcAft>
                <a:defRPr sz="2000" b="1">
                  <a:solidFill>
                    <a:schemeClr val="tx1"/>
                  </a:solidFill>
                  <a:latin typeface="Arial" charset="0"/>
                  <a:ea typeface="Gulim" pitchFamily="34" charset="-127"/>
                </a:defRPr>
              </a:lvl9pPr>
            </a:lstStyle>
            <a:p>
              <a:pPr eaLnBrk="1" hangingPunct="1">
                <a:defRPr/>
              </a:pPr>
              <a:r>
                <a:rPr lang="en-US" sz="1200" smtClean="0">
                  <a:ea typeface="宋体" pitchFamily="2" charset="-122"/>
                  <a:cs typeface="Times New Roman" pitchFamily="18" charset="0"/>
                </a:rPr>
                <a:t>Chamberlain</a:t>
              </a:r>
              <a:endParaRPr lang="zh-CN" sz="1200" smtClean="0">
                <a:latin typeface="宋体" pitchFamily="2" charset="-122"/>
                <a:ea typeface="宋体" pitchFamily="2" charset="-122"/>
                <a:cs typeface="Times New Roman" pitchFamily="18" charset="0"/>
              </a:endParaRPr>
            </a:p>
          </p:txBody>
        </p:sp>
        <p:sp>
          <p:nvSpPr>
            <p:cNvPr id="8" name="TextBox 9"/>
            <p:cNvSpPr txBox="1"/>
            <p:nvPr/>
          </p:nvSpPr>
          <p:spPr>
            <a:xfrm>
              <a:off x="6675701" y="5396258"/>
              <a:ext cx="675969" cy="338494"/>
            </a:xfrm>
            <a:prstGeom prst="rect">
              <a:avLst/>
            </a:prstGeom>
            <a:noFill/>
          </p:spPr>
          <p:style>
            <a:lnRef idx="0">
              <a:scrgbClr r="0" g="0" b="0"/>
            </a:lnRef>
            <a:fillRef idx="0">
              <a:scrgbClr r="0" g="0" b="0"/>
            </a:fillRef>
            <a:effectRef idx="0">
              <a:scrgbClr r="0" g="0" b="0"/>
            </a:effectRef>
            <a:fontRef idx="minor">
              <a:schemeClr val="tx1"/>
            </a:fontRef>
          </p:style>
          <p:txBody>
            <a:bodyPr>
              <a:spAutoFit/>
            </a:bodyPr>
            <a:lstStyle>
              <a:lvl1pPr eaLnBrk="0" hangingPunct="0">
                <a:defRPr sz="2000" b="1">
                  <a:solidFill>
                    <a:schemeClr val="tx1"/>
                  </a:solidFill>
                  <a:latin typeface="Arial" charset="0"/>
                  <a:ea typeface="Gulim" pitchFamily="34" charset="-127"/>
                </a:defRPr>
              </a:lvl1pPr>
              <a:lvl2pPr marL="742950" indent="-285750" eaLnBrk="0" hangingPunct="0">
                <a:defRPr sz="2000" b="1">
                  <a:solidFill>
                    <a:schemeClr val="tx1"/>
                  </a:solidFill>
                  <a:latin typeface="Arial" charset="0"/>
                  <a:ea typeface="Gulim" pitchFamily="34" charset="-127"/>
                </a:defRPr>
              </a:lvl2pPr>
              <a:lvl3pPr marL="1143000" indent="-228600" eaLnBrk="0" hangingPunct="0">
                <a:defRPr sz="2000" b="1">
                  <a:solidFill>
                    <a:schemeClr val="tx1"/>
                  </a:solidFill>
                  <a:latin typeface="Arial" charset="0"/>
                  <a:ea typeface="Gulim" pitchFamily="34" charset="-127"/>
                </a:defRPr>
              </a:lvl3pPr>
              <a:lvl4pPr marL="1600200" indent="-228600" eaLnBrk="0" hangingPunct="0">
                <a:defRPr sz="2000" b="1">
                  <a:solidFill>
                    <a:schemeClr val="tx1"/>
                  </a:solidFill>
                  <a:latin typeface="Arial" charset="0"/>
                  <a:ea typeface="Gulim" pitchFamily="34" charset="-127"/>
                </a:defRPr>
              </a:lvl4pPr>
              <a:lvl5pPr marL="2057400" indent="-228600" eaLnBrk="0" hangingPunct="0">
                <a:defRPr sz="2000" b="1">
                  <a:solidFill>
                    <a:schemeClr val="tx1"/>
                  </a:solidFill>
                  <a:latin typeface="Arial" charset="0"/>
                  <a:ea typeface="Gulim" pitchFamily="34" charset="-127"/>
                </a:defRPr>
              </a:lvl5pPr>
              <a:lvl6pPr marL="2514600" indent="-228600" algn="ctr" eaLnBrk="0" fontAlgn="base" hangingPunct="0">
                <a:spcBef>
                  <a:spcPct val="50000"/>
                </a:spcBef>
                <a:spcAft>
                  <a:spcPct val="0"/>
                </a:spcAft>
                <a:defRPr sz="2000" b="1">
                  <a:solidFill>
                    <a:schemeClr val="tx1"/>
                  </a:solidFill>
                  <a:latin typeface="Arial" charset="0"/>
                  <a:ea typeface="Gulim" pitchFamily="34" charset="-127"/>
                </a:defRPr>
              </a:lvl6pPr>
              <a:lvl7pPr marL="2971800" indent="-228600" algn="ctr" eaLnBrk="0" fontAlgn="base" hangingPunct="0">
                <a:spcBef>
                  <a:spcPct val="50000"/>
                </a:spcBef>
                <a:spcAft>
                  <a:spcPct val="0"/>
                </a:spcAft>
                <a:defRPr sz="2000" b="1">
                  <a:solidFill>
                    <a:schemeClr val="tx1"/>
                  </a:solidFill>
                  <a:latin typeface="Arial" charset="0"/>
                  <a:ea typeface="Gulim" pitchFamily="34" charset="-127"/>
                </a:defRPr>
              </a:lvl7pPr>
              <a:lvl8pPr marL="3429000" indent="-228600" algn="ctr" eaLnBrk="0" fontAlgn="base" hangingPunct="0">
                <a:spcBef>
                  <a:spcPct val="50000"/>
                </a:spcBef>
                <a:spcAft>
                  <a:spcPct val="0"/>
                </a:spcAft>
                <a:defRPr sz="2000" b="1">
                  <a:solidFill>
                    <a:schemeClr val="tx1"/>
                  </a:solidFill>
                  <a:latin typeface="Arial" charset="0"/>
                  <a:ea typeface="Gulim" pitchFamily="34" charset="-127"/>
                </a:defRPr>
              </a:lvl8pPr>
              <a:lvl9pPr marL="3886200" indent="-228600" algn="ctr" eaLnBrk="0" fontAlgn="base" hangingPunct="0">
                <a:spcBef>
                  <a:spcPct val="50000"/>
                </a:spcBef>
                <a:spcAft>
                  <a:spcPct val="0"/>
                </a:spcAft>
                <a:defRPr sz="2000" b="1">
                  <a:solidFill>
                    <a:schemeClr val="tx1"/>
                  </a:solidFill>
                  <a:latin typeface="Arial" charset="0"/>
                  <a:ea typeface="Gulim" pitchFamily="34" charset="-127"/>
                </a:defRPr>
              </a:lvl9pPr>
            </a:lstStyle>
            <a:p>
              <a:pPr eaLnBrk="1" hangingPunct="1">
                <a:defRPr/>
              </a:pPr>
              <a:r>
                <a:rPr lang="en-US" sz="1200" smtClean="0">
                  <a:ea typeface="宋体" pitchFamily="2" charset="-122"/>
                  <a:cs typeface="Times New Roman" pitchFamily="18" charset="0"/>
                </a:rPr>
                <a:t>Pettit</a:t>
              </a:r>
              <a:endParaRPr lang="zh-CN" sz="1200" smtClean="0">
                <a:latin typeface="宋体" pitchFamily="2" charset="-122"/>
                <a:ea typeface="宋体" pitchFamily="2" charset="-122"/>
                <a:cs typeface="Times New Roman" pitchFamily="18" charset="0"/>
              </a:endParaRPr>
            </a:p>
          </p:txBody>
        </p:sp>
        <p:sp>
          <p:nvSpPr>
            <p:cNvPr id="9" name="TextBox 8"/>
            <p:cNvSpPr txBox="1"/>
            <p:nvPr/>
          </p:nvSpPr>
          <p:spPr>
            <a:xfrm>
              <a:off x="6399977" y="4939403"/>
              <a:ext cx="751571" cy="338494"/>
            </a:xfrm>
            <a:prstGeom prst="rect">
              <a:avLst/>
            </a:prstGeom>
            <a:noFill/>
          </p:spPr>
          <p:style>
            <a:lnRef idx="0">
              <a:scrgbClr r="0" g="0" b="0"/>
            </a:lnRef>
            <a:fillRef idx="0">
              <a:scrgbClr r="0" g="0" b="0"/>
            </a:fillRef>
            <a:effectRef idx="0">
              <a:scrgbClr r="0" g="0" b="0"/>
            </a:effectRef>
            <a:fontRef idx="minor">
              <a:schemeClr val="tx1"/>
            </a:fontRef>
          </p:style>
          <p:txBody>
            <a:bodyPr>
              <a:spAutoFit/>
            </a:bodyPr>
            <a:lstStyle>
              <a:lvl1pPr eaLnBrk="0" hangingPunct="0">
                <a:defRPr sz="2000" b="1">
                  <a:solidFill>
                    <a:schemeClr val="tx1"/>
                  </a:solidFill>
                  <a:latin typeface="Arial" charset="0"/>
                  <a:ea typeface="Gulim" pitchFamily="34" charset="-127"/>
                </a:defRPr>
              </a:lvl1pPr>
              <a:lvl2pPr marL="742950" indent="-285750" eaLnBrk="0" hangingPunct="0">
                <a:defRPr sz="2000" b="1">
                  <a:solidFill>
                    <a:schemeClr val="tx1"/>
                  </a:solidFill>
                  <a:latin typeface="Arial" charset="0"/>
                  <a:ea typeface="Gulim" pitchFamily="34" charset="-127"/>
                </a:defRPr>
              </a:lvl2pPr>
              <a:lvl3pPr marL="1143000" indent="-228600" eaLnBrk="0" hangingPunct="0">
                <a:defRPr sz="2000" b="1">
                  <a:solidFill>
                    <a:schemeClr val="tx1"/>
                  </a:solidFill>
                  <a:latin typeface="Arial" charset="0"/>
                  <a:ea typeface="Gulim" pitchFamily="34" charset="-127"/>
                </a:defRPr>
              </a:lvl3pPr>
              <a:lvl4pPr marL="1600200" indent="-228600" eaLnBrk="0" hangingPunct="0">
                <a:defRPr sz="2000" b="1">
                  <a:solidFill>
                    <a:schemeClr val="tx1"/>
                  </a:solidFill>
                  <a:latin typeface="Arial" charset="0"/>
                  <a:ea typeface="Gulim" pitchFamily="34" charset="-127"/>
                </a:defRPr>
              </a:lvl4pPr>
              <a:lvl5pPr marL="2057400" indent="-228600" eaLnBrk="0" hangingPunct="0">
                <a:defRPr sz="2000" b="1">
                  <a:solidFill>
                    <a:schemeClr val="tx1"/>
                  </a:solidFill>
                  <a:latin typeface="Arial" charset="0"/>
                  <a:ea typeface="Gulim" pitchFamily="34" charset="-127"/>
                </a:defRPr>
              </a:lvl5pPr>
              <a:lvl6pPr marL="2514600" indent="-228600" algn="ctr" eaLnBrk="0" fontAlgn="base" hangingPunct="0">
                <a:spcBef>
                  <a:spcPct val="50000"/>
                </a:spcBef>
                <a:spcAft>
                  <a:spcPct val="0"/>
                </a:spcAft>
                <a:defRPr sz="2000" b="1">
                  <a:solidFill>
                    <a:schemeClr val="tx1"/>
                  </a:solidFill>
                  <a:latin typeface="Arial" charset="0"/>
                  <a:ea typeface="Gulim" pitchFamily="34" charset="-127"/>
                </a:defRPr>
              </a:lvl6pPr>
              <a:lvl7pPr marL="2971800" indent="-228600" algn="ctr" eaLnBrk="0" fontAlgn="base" hangingPunct="0">
                <a:spcBef>
                  <a:spcPct val="50000"/>
                </a:spcBef>
                <a:spcAft>
                  <a:spcPct val="0"/>
                </a:spcAft>
                <a:defRPr sz="2000" b="1">
                  <a:solidFill>
                    <a:schemeClr val="tx1"/>
                  </a:solidFill>
                  <a:latin typeface="Arial" charset="0"/>
                  <a:ea typeface="Gulim" pitchFamily="34" charset="-127"/>
                </a:defRPr>
              </a:lvl7pPr>
              <a:lvl8pPr marL="3429000" indent="-228600" algn="ctr" eaLnBrk="0" fontAlgn="base" hangingPunct="0">
                <a:spcBef>
                  <a:spcPct val="50000"/>
                </a:spcBef>
                <a:spcAft>
                  <a:spcPct val="0"/>
                </a:spcAft>
                <a:defRPr sz="2000" b="1">
                  <a:solidFill>
                    <a:schemeClr val="tx1"/>
                  </a:solidFill>
                  <a:latin typeface="Arial" charset="0"/>
                  <a:ea typeface="Gulim" pitchFamily="34" charset="-127"/>
                </a:defRPr>
              </a:lvl8pPr>
              <a:lvl9pPr marL="3886200" indent="-228600" algn="ctr" eaLnBrk="0" fontAlgn="base" hangingPunct="0">
                <a:spcBef>
                  <a:spcPct val="50000"/>
                </a:spcBef>
                <a:spcAft>
                  <a:spcPct val="0"/>
                </a:spcAft>
                <a:defRPr sz="2000" b="1">
                  <a:solidFill>
                    <a:schemeClr val="tx1"/>
                  </a:solidFill>
                  <a:latin typeface="Arial" charset="0"/>
                  <a:ea typeface="Gulim" pitchFamily="34" charset="-127"/>
                </a:defRPr>
              </a:lvl9pPr>
            </a:lstStyle>
            <a:p>
              <a:pPr eaLnBrk="1" hangingPunct="1">
                <a:defRPr/>
              </a:pPr>
              <a:r>
                <a:rPr lang="en-US" sz="1200" smtClean="0">
                  <a:ea typeface="宋体" pitchFamily="2" charset="-122"/>
                  <a:cs typeface="Times New Roman" pitchFamily="18" charset="0"/>
                </a:rPr>
                <a:t>Baylor</a:t>
              </a:r>
              <a:endParaRPr lang="zh-CN" sz="1200" smtClean="0">
                <a:latin typeface="宋体" pitchFamily="2" charset="-122"/>
                <a:ea typeface="宋体" pitchFamily="2" charset="-122"/>
                <a:cs typeface="Times New Roman" pitchFamily="18" charset="0"/>
              </a:endParaRPr>
            </a:p>
          </p:txBody>
        </p:sp>
        <p:sp>
          <p:nvSpPr>
            <p:cNvPr id="10" name="TextBox 10"/>
            <p:cNvSpPr txBox="1"/>
            <p:nvPr/>
          </p:nvSpPr>
          <p:spPr>
            <a:xfrm>
              <a:off x="5363789" y="5361338"/>
              <a:ext cx="1251135" cy="338494"/>
            </a:xfrm>
            <a:prstGeom prst="rect">
              <a:avLst/>
            </a:prstGeom>
            <a:noFill/>
          </p:spPr>
          <p:style>
            <a:lnRef idx="0">
              <a:scrgbClr r="0" g="0" b="0"/>
            </a:lnRef>
            <a:fillRef idx="0">
              <a:scrgbClr r="0" g="0" b="0"/>
            </a:fillRef>
            <a:effectRef idx="0">
              <a:scrgbClr r="0" g="0" b="0"/>
            </a:effectRef>
            <a:fontRef idx="minor">
              <a:schemeClr val="tx1"/>
            </a:fontRef>
          </p:style>
          <p:txBody>
            <a:bodyPr>
              <a:spAutoFit/>
            </a:bodyPr>
            <a:lstStyle>
              <a:lvl1pPr eaLnBrk="0" hangingPunct="0">
                <a:defRPr sz="2000" b="1">
                  <a:solidFill>
                    <a:schemeClr val="tx1"/>
                  </a:solidFill>
                  <a:latin typeface="Arial" charset="0"/>
                  <a:ea typeface="Gulim" pitchFamily="34" charset="-127"/>
                </a:defRPr>
              </a:lvl1pPr>
              <a:lvl2pPr marL="742950" indent="-285750" eaLnBrk="0" hangingPunct="0">
                <a:defRPr sz="2000" b="1">
                  <a:solidFill>
                    <a:schemeClr val="tx1"/>
                  </a:solidFill>
                  <a:latin typeface="Arial" charset="0"/>
                  <a:ea typeface="Gulim" pitchFamily="34" charset="-127"/>
                </a:defRPr>
              </a:lvl2pPr>
              <a:lvl3pPr marL="1143000" indent="-228600" eaLnBrk="0" hangingPunct="0">
                <a:defRPr sz="2000" b="1">
                  <a:solidFill>
                    <a:schemeClr val="tx1"/>
                  </a:solidFill>
                  <a:latin typeface="Arial" charset="0"/>
                  <a:ea typeface="Gulim" pitchFamily="34" charset="-127"/>
                </a:defRPr>
              </a:lvl3pPr>
              <a:lvl4pPr marL="1600200" indent="-228600" eaLnBrk="0" hangingPunct="0">
                <a:defRPr sz="2000" b="1">
                  <a:solidFill>
                    <a:schemeClr val="tx1"/>
                  </a:solidFill>
                  <a:latin typeface="Arial" charset="0"/>
                  <a:ea typeface="Gulim" pitchFamily="34" charset="-127"/>
                </a:defRPr>
              </a:lvl4pPr>
              <a:lvl5pPr marL="2057400" indent="-228600" eaLnBrk="0" hangingPunct="0">
                <a:defRPr sz="2000" b="1">
                  <a:solidFill>
                    <a:schemeClr val="tx1"/>
                  </a:solidFill>
                  <a:latin typeface="Arial" charset="0"/>
                  <a:ea typeface="Gulim" pitchFamily="34" charset="-127"/>
                </a:defRPr>
              </a:lvl5pPr>
              <a:lvl6pPr marL="2514600" indent="-228600" algn="ctr" eaLnBrk="0" fontAlgn="base" hangingPunct="0">
                <a:spcBef>
                  <a:spcPct val="50000"/>
                </a:spcBef>
                <a:spcAft>
                  <a:spcPct val="0"/>
                </a:spcAft>
                <a:defRPr sz="2000" b="1">
                  <a:solidFill>
                    <a:schemeClr val="tx1"/>
                  </a:solidFill>
                  <a:latin typeface="Arial" charset="0"/>
                  <a:ea typeface="Gulim" pitchFamily="34" charset="-127"/>
                </a:defRPr>
              </a:lvl6pPr>
              <a:lvl7pPr marL="2971800" indent="-228600" algn="ctr" eaLnBrk="0" fontAlgn="base" hangingPunct="0">
                <a:spcBef>
                  <a:spcPct val="50000"/>
                </a:spcBef>
                <a:spcAft>
                  <a:spcPct val="0"/>
                </a:spcAft>
                <a:defRPr sz="2000" b="1">
                  <a:solidFill>
                    <a:schemeClr val="tx1"/>
                  </a:solidFill>
                  <a:latin typeface="Arial" charset="0"/>
                  <a:ea typeface="Gulim" pitchFamily="34" charset="-127"/>
                </a:defRPr>
              </a:lvl7pPr>
              <a:lvl8pPr marL="3429000" indent="-228600" algn="ctr" eaLnBrk="0" fontAlgn="base" hangingPunct="0">
                <a:spcBef>
                  <a:spcPct val="50000"/>
                </a:spcBef>
                <a:spcAft>
                  <a:spcPct val="0"/>
                </a:spcAft>
                <a:defRPr sz="2000" b="1">
                  <a:solidFill>
                    <a:schemeClr val="tx1"/>
                  </a:solidFill>
                  <a:latin typeface="Arial" charset="0"/>
                  <a:ea typeface="Gulim" pitchFamily="34" charset="-127"/>
                </a:defRPr>
              </a:lvl8pPr>
              <a:lvl9pPr marL="3886200" indent="-228600" algn="ctr" eaLnBrk="0" fontAlgn="base" hangingPunct="0">
                <a:spcBef>
                  <a:spcPct val="50000"/>
                </a:spcBef>
                <a:spcAft>
                  <a:spcPct val="0"/>
                </a:spcAft>
                <a:defRPr sz="2000" b="1">
                  <a:solidFill>
                    <a:schemeClr val="tx1"/>
                  </a:solidFill>
                  <a:latin typeface="Arial" charset="0"/>
                  <a:ea typeface="Gulim" pitchFamily="34" charset="-127"/>
                </a:defRPr>
              </a:lvl9pPr>
            </a:lstStyle>
            <a:p>
              <a:pPr eaLnBrk="1" hangingPunct="1">
                <a:defRPr/>
              </a:pPr>
              <a:r>
                <a:rPr lang="en-US" sz="1200" smtClean="0">
                  <a:ea typeface="宋体" pitchFamily="2" charset="-122"/>
                  <a:cs typeface="Times New Roman" pitchFamily="18" charset="0"/>
                </a:rPr>
                <a:t>Abdul-Jabbar</a:t>
              </a:r>
              <a:endParaRPr lang="zh-CN" sz="1200" smtClean="0">
                <a:latin typeface="宋体" pitchFamily="2" charset="-122"/>
                <a:ea typeface="宋体" pitchFamily="2" charset="-122"/>
                <a:cs typeface="Times New Roman" pitchFamily="18" charset="0"/>
              </a:endParaRPr>
            </a:p>
          </p:txBody>
        </p:sp>
        <p:sp>
          <p:nvSpPr>
            <p:cNvPr id="11" name="TextBox 14"/>
            <p:cNvSpPr txBox="1"/>
            <p:nvPr/>
          </p:nvSpPr>
          <p:spPr>
            <a:xfrm>
              <a:off x="5197761" y="4520378"/>
              <a:ext cx="729335" cy="338494"/>
            </a:xfrm>
            <a:prstGeom prst="rect">
              <a:avLst/>
            </a:prstGeom>
            <a:noFill/>
          </p:spPr>
          <p:style>
            <a:lnRef idx="0">
              <a:scrgbClr r="0" g="0" b="0"/>
            </a:lnRef>
            <a:fillRef idx="0">
              <a:scrgbClr r="0" g="0" b="0"/>
            </a:fillRef>
            <a:effectRef idx="0">
              <a:scrgbClr r="0" g="0" b="0"/>
            </a:effectRef>
            <a:fontRef idx="minor">
              <a:schemeClr val="tx1"/>
            </a:fontRef>
          </p:style>
          <p:txBody>
            <a:bodyPr>
              <a:spAutoFit/>
            </a:bodyPr>
            <a:lstStyle>
              <a:lvl1pPr eaLnBrk="0" hangingPunct="0">
                <a:defRPr sz="2000" b="1">
                  <a:solidFill>
                    <a:schemeClr val="tx1"/>
                  </a:solidFill>
                  <a:latin typeface="Arial" charset="0"/>
                  <a:ea typeface="Gulim" pitchFamily="34" charset="-127"/>
                </a:defRPr>
              </a:lvl1pPr>
              <a:lvl2pPr marL="742950" indent="-285750" eaLnBrk="0" hangingPunct="0">
                <a:defRPr sz="2000" b="1">
                  <a:solidFill>
                    <a:schemeClr val="tx1"/>
                  </a:solidFill>
                  <a:latin typeface="Arial" charset="0"/>
                  <a:ea typeface="Gulim" pitchFamily="34" charset="-127"/>
                </a:defRPr>
              </a:lvl2pPr>
              <a:lvl3pPr marL="1143000" indent="-228600" eaLnBrk="0" hangingPunct="0">
                <a:defRPr sz="2000" b="1">
                  <a:solidFill>
                    <a:schemeClr val="tx1"/>
                  </a:solidFill>
                  <a:latin typeface="Arial" charset="0"/>
                  <a:ea typeface="Gulim" pitchFamily="34" charset="-127"/>
                </a:defRPr>
              </a:lvl3pPr>
              <a:lvl4pPr marL="1600200" indent="-228600" eaLnBrk="0" hangingPunct="0">
                <a:defRPr sz="2000" b="1">
                  <a:solidFill>
                    <a:schemeClr val="tx1"/>
                  </a:solidFill>
                  <a:latin typeface="Arial" charset="0"/>
                  <a:ea typeface="Gulim" pitchFamily="34" charset="-127"/>
                </a:defRPr>
              </a:lvl4pPr>
              <a:lvl5pPr marL="2057400" indent="-228600" eaLnBrk="0" hangingPunct="0">
                <a:defRPr sz="2000" b="1">
                  <a:solidFill>
                    <a:schemeClr val="tx1"/>
                  </a:solidFill>
                  <a:latin typeface="Arial" charset="0"/>
                  <a:ea typeface="Gulim" pitchFamily="34" charset="-127"/>
                </a:defRPr>
              </a:lvl5pPr>
              <a:lvl6pPr marL="2514600" indent="-228600" algn="ctr" eaLnBrk="0" fontAlgn="base" hangingPunct="0">
                <a:spcBef>
                  <a:spcPct val="50000"/>
                </a:spcBef>
                <a:spcAft>
                  <a:spcPct val="0"/>
                </a:spcAft>
                <a:defRPr sz="2000" b="1">
                  <a:solidFill>
                    <a:schemeClr val="tx1"/>
                  </a:solidFill>
                  <a:latin typeface="Arial" charset="0"/>
                  <a:ea typeface="Gulim" pitchFamily="34" charset="-127"/>
                </a:defRPr>
              </a:lvl6pPr>
              <a:lvl7pPr marL="2971800" indent="-228600" algn="ctr" eaLnBrk="0" fontAlgn="base" hangingPunct="0">
                <a:spcBef>
                  <a:spcPct val="50000"/>
                </a:spcBef>
                <a:spcAft>
                  <a:spcPct val="0"/>
                </a:spcAft>
                <a:defRPr sz="2000" b="1">
                  <a:solidFill>
                    <a:schemeClr val="tx1"/>
                  </a:solidFill>
                  <a:latin typeface="Arial" charset="0"/>
                  <a:ea typeface="Gulim" pitchFamily="34" charset="-127"/>
                </a:defRPr>
              </a:lvl7pPr>
              <a:lvl8pPr marL="3429000" indent="-228600" algn="ctr" eaLnBrk="0" fontAlgn="base" hangingPunct="0">
                <a:spcBef>
                  <a:spcPct val="50000"/>
                </a:spcBef>
                <a:spcAft>
                  <a:spcPct val="0"/>
                </a:spcAft>
                <a:defRPr sz="2000" b="1">
                  <a:solidFill>
                    <a:schemeClr val="tx1"/>
                  </a:solidFill>
                  <a:latin typeface="Arial" charset="0"/>
                  <a:ea typeface="Gulim" pitchFamily="34" charset="-127"/>
                </a:defRPr>
              </a:lvl8pPr>
              <a:lvl9pPr marL="3886200" indent="-228600" algn="ctr" eaLnBrk="0" fontAlgn="base" hangingPunct="0">
                <a:spcBef>
                  <a:spcPct val="50000"/>
                </a:spcBef>
                <a:spcAft>
                  <a:spcPct val="0"/>
                </a:spcAft>
                <a:defRPr sz="2000" b="1">
                  <a:solidFill>
                    <a:schemeClr val="tx1"/>
                  </a:solidFill>
                  <a:latin typeface="Arial" charset="0"/>
                  <a:ea typeface="Gulim" pitchFamily="34" charset="-127"/>
                </a:defRPr>
              </a:lvl9pPr>
            </a:lstStyle>
            <a:p>
              <a:pPr eaLnBrk="1" hangingPunct="1">
                <a:defRPr/>
              </a:pPr>
              <a:r>
                <a:rPr lang="en-US" sz="1200" smtClean="0">
                  <a:ea typeface="宋体" pitchFamily="2" charset="-122"/>
                  <a:cs typeface="Times New Roman" pitchFamily="18" charset="0"/>
                </a:rPr>
                <a:t>James</a:t>
              </a:r>
              <a:endParaRPr lang="zh-CN" sz="1200" smtClean="0">
                <a:latin typeface="宋体" pitchFamily="2" charset="-122"/>
                <a:ea typeface="宋体" pitchFamily="2" charset="-122"/>
                <a:cs typeface="Times New Roman" pitchFamily="18" charset="0"/>
              </a:endParaRPr>
            </a:p>
          </p:txBody>
        </p:sp>
        <p:sp>
          <p:nvSpPr>
            <p:cNvPr id="12" name="TextBox 11"/>
            <p:cNvSpPr txBox="1"/>
            <p:nvPr/>
          </p:nvSpPr>
          <p:spPr>
            <a:xfrm>
              <a:off x="6134630" y="4616404"/>
              <a:ext cx="544036" cy="338494"/>
            </a:xfrm>
            <a:prstGeom prst="rect">
              <a:avLst/>
            </a:prstGeom>
            <a:noFill/>
          </p:spPr>
          <p:style>
            <a:lnRef idx="0">
              <a:scrgbClr r="0" g="0" b="0"/>
            </a:lnRef>
            <a:fillRef idx="0">
              <a:scrgbClr r="0" g="0" b="0"/>
            </a:fillRef>
            <a:effectRef idx="0">
              <a:scrgbClr r="0" g="0" b="0"/>
            </a:effectRef>
            <a:fontRef idx="minor">
              <a:schemeClr val="tx1"/>
            </a:fontRef>
          </p:style>
          <p:txBody>
            <a:bodyPr>
              <a:spAutoFit/>
            </a:bodyPr>
            <a:lstStyle>
              <a:lvl1pPr eaLnBrk="0" hangingPunct="0">
                <a:defRPr sz="2000" b="1">
                  <a:solidFill>
                    <a:schemeClr val="tx1"/>
                  </a:solidFill>
                  <a:latin typeface="Arial" charset="0"/>
                  <a:ea typeface="Gulim" pitchFamily="34" charset="-127"/>
                </a:defRPr>
              </a:lvl1pPr>
              <a:lvl2pPr marL="742950" indent="-285750" eaLnBrk="0" hangingPunct="0">
                <a:defRPr sz="2000" b="1">
                  <a:solidFill>
                    <a:schemeClr val="tx1"/>
                  </a:solidFill>
                  <a:latin typeface="Arial" charset="0"/>
                  <a:ea typeface="Gulim" pitchFamily="34" charset="-127"/>
                </a:defRPr>
              </a:lvl2pPr>
              <a:lvl3pPr marL="1143000" indent="-228600" eaLnBrk="0" hangingPunct="0">
                <a:defRPr sz="2000" b="1">
                  <a:solidFill>
                    <a:schemeClr val="tx1"/>
                  </a:solidFill>
                  <a:latin typeface="Arial" charset="0"/>
                  <a:ea typeface="Gulim" pitchFamily="34" charset="-127"/>
                </a:defRPr>
              </a:lvl3pPr>
              <a:lvl4pPr marL="1600200" indent="-228600" eaLnBrk="0" hangingPunct="0">
                <a:defRPr sz="2000" b="1">
                  <a:solidFill>
                    <a:schemeClr val="tx1"/>
                  </a:solidFill>
                  <a:latin typeface="Arial" charset="0"/>
                  <a:ea typeface="Gulim" pitchFamily="34" charset="-127"/>
                </a:defRPr>
              </a:lvl4pPr>
              <a:lvl5pPr marL="2057400" indent="-228600" eaLnBrk="0" hangingPunct="0">
                <a:defRPr sz="2000" b="1">
                  <a:solidFill>
                    <a:schemeClr val="tx1"/>
                  </a:solidFill>
                  <a:latin typeface="Arial" charset="0"/>
                  <a:ea typeface="Gulim" pitchFamily="34" charset="-127"/>
                </a:defRPr>
              </a:lvl5pPr>
              <a:lvl6pPr marL="2514600" indent="-228600" algn="ctr" eaLnBrk="0" fontAlgn="base" hangingPunct="0">
                <a:spcBef>
                  <a:spcPct val="50000"/>
                </a:spcBef>
                <a:spcAft>
                  <a:spcPct val="0"/>
                </a:spcAft>
                <a:defRPr sz="2000" b="1">
                  <a:solidFill>
                    <a:schemeClr val="tx1"/>
                  </a:solidFill>
                  <a:latin typeface="Arial" charset="0"/>
                  <a:ea typeface="Gulim" pitchFamily="34" charset="-127"/>
                </a:defRPr>
              </a:lvl6pPr>
              <a:lvl7pPr marL="2971800" indent="-228600" algn="ctr" eaLnBrk="0" fontAlgn="base" hangingPunct="0">
                <a:spcBef>
                  <a:spcPct val="50000"/>
                </a:spcBef>
                <a:spcAft>
                  <a:spcPct val="0"/>
                </a:spcAft>
                <a:defRPr sz="2000" b="1">
                  <a:solidFill>
                    <a:schemeClr val="tx1"/>
                  </a:solidFill>
                  <a:latin typeface="Arial" charset="0"/>
                  <a:ea typeface="Gulim" pitchFamily="34" charset="-127"/>
                </a:defRPr>
              </a:lvl7pPr>
              <a:lvl8pPr marL="3429000" indent="-228600" algn="ctr" eaLnBrk="0" fontAlgn="base" hangingPunct="0">
                <a:spcBef>
                  <a:spcPct val="50000"/>
                </a:spcBef>
                <a:spcAft>
                  <a:spcPct val="0"/>
                </a:spcAft>
                <a:defRPr sz="2000" b="1">
                  <a:solidFill>
                    <a:schemeClr val="tx1"/>
                  </a:solidFill>
                  <a:latin typeface="Arial" charset="0"/>
                  <a:ea typeface="Gulim" pitchFamily="34" charset="-127"/>
                </a:defRPr>
              </a:lvl8pPr>
              <a:lvl9pPr marL="3886200" indent="-228600" algn="ctr" eaLnBrk="0" fontAlgn="base" hangingPunct="0">
                <a:spcBef>
                  <a:spcPct val="50000"/>
                </a:spcBef>
                <a:spcAft>
                  <a:spcPct val="0"/>
                </a:spcAft>
                <a:defRPr sz="2000" b="1">
                  <a:solidFill>
                    <a:schemeClr val="tx1"/>
                  </a:solidFill>
                  <a:latin typeface="Arial" charset="0"/>
                  <a:ea typeface="Gulim" pitchFamily="34" charset="-127"/>
                </a:defRPr>
              </a:lvl9pPr>
            </a:lstStyle>
            <a:p>
              <a:pPr eaLnBrk="1" hangingPunct="1">
                <a:defRPr/>
              </a:pPr>
              <a:r>
                <a:rPr lang="en-US" sz="1200" smtClean="0">
                  <a:ea typeface="宋体" pitchFamily="2" charset="-122"/>
                  <a:cs typeface="Times New Roman" pitchFamily="18" charset="0"/>
                </a:rPr>
                <a:t>Bird</a:t>
              </a:r>
              <a:endParaRPr lang="zh-CN" sz="1200" smtClean="0">
                <a:latin typeface="宋体" pitchFamily="2" charset="-122"/>
                <a:ea typeface="宋体" pitchFamily="2" charset="-122"/>
                <a:cs typeface="Times New Roman" pitchFamily="18" charset="0"/>
              </a:endParaRPr>
            </a:p>
          </p:txBody>
        </p:sp>
        <p:sp>
          <p:nvSpPr>
            <p:cNvPr id="13" name="TextBox 8"/>
            <p:cNvSpPr txBox="1"/>
            <p:nvPr/>
          </p:nvSpPr>
          <p:spPr>
            <a:xfrm>
              <a:off x="5943402" y="4139181"/>
              <a:ext cx="1114755" cy="338494"/>
            </a:xfrm>
            <a:prstGeom prst="rect">
              <a:avLst/>
            </a:prstGeom>
            <a:noFill/>
          </p:spPr>
          <p:style>
            <a:lnRef idx="0">
              <a:scrgbClr r="0" g="0" b="0"/>
            </a:lnRef>
            <a:fillRef idx="0">
              <a:scrgbClr r="0" g="0" b="0"/>
            </a:fillRef>
            <a:effectRef idx="0">
              <a:scrgbClr r="0" g="0" b="0"/>
            </a:effectRef>
            <a:fontRef idx="minor">
              <a:schemeClr val="tx1"/>
            </a:fontRef>
          </p:style>
          <p:txBody>
            <a:bodyPr>
              <a:spAutoFit/>
            </a:bodyPr>
            <a:lstStyle>
              <a:lvl1pPr eaLnBrk="0" hangingPunct="0">
                <a:defRPr sz="2000" b="1">
                  <a:solidFill>
                    <a:schemeClr val="tx1"/>
                  </a:solidFill>
                  <a:latin typeface="Arial" charset="0"/>
                  <a:ea typeface="Gulim" pitchFamily="34" charset="-127"/>
                </a:defRPr>
              </a:lvl1pPr>
              <a:lvl2pPr marL="742950" indent="-285750" eaLnBrk="0" hangingPunct="0">
                <a:defRPr sz="2000" b="1">
                  <a:solidFill>
                    <a:schemeClr val="tx1"/>
                  </a:solidFill>
                  <a:latin typeface="Arial" charset="0"/>
                  <a:ea typeface="Gulim" pitchFamily="34" charset="-127"/>
                </a:defRPr>
              </a:lvl2pPr>
              <a:lvl3pPr marL="1143000" indent="-228600" eaLnBrk="0" hangingPunct="0">
                <a:defRPr sz="2000" b="1">
                  <a:solidFill>
                    <a:schemeClr val="tx1"/>
                  </a:solidFill>
                  <a:latin typeface="Arial" charset="0"/>
                  <a:ea typeface="Gulim" pitchFamily="34" charset="-127"/>
                </a:defRPr>
              </a:lvl3pPr>
              <a:lvl4pPr marL="1600200" indent="-228600" eaLnBrk="0" hangingPunct="0">
                <a:defRPr sz="2000" b="1">
                  <a:solidFill>
                    <a:schemeClr val="tx1"/>
                  </a:solidFill>
                  <a:latin typeface="Arial" charset="0"/>
                  <a:ea typeface="Gulim" pitchFamily="34" charset="-127"/>
                </a:defRPr>
              </a:lvl4pPr>
              <a:lvl5pPr marL="2057400" indent="-228600" eaLnBrk="0" hangingPunct="0">
                <a:defRPr sz="2000" b="1">
                  <a:solidFill>
                    <a:schemeClr val="tx1"/>
                  </a:solidFill>
                  <a:latin typeface="Arial" charset="0"/>
                  <a:ea typeface="Gulim" pitchFamily="34" charset="-127"/>
                </a:defRPr>
              </a:lvl5pPr>
              <a:lvl6pPr marL="2514600" indent="-228600" algn="ctr" eaLnBrk="0" fontAlgn="base" hangingPunct="0">
                <a:spcBef>
                  <a:spcPct val="50000"/>
                </a:spcBef>
                <a:spcAft>
                  <a:spcPct val="0"/>
                </a:spcAft>
                <a:defRPr sz="2000" b="1">
                  <a:solidFill>
                    <a:schemeClr val="tx1"/>
                  </a:solidFill>
                  <a:latin typeface="Arial" charset="0"/>
                  <a:ea typeface="Gulim" pitchFamily="34" charset="-127"/>
                </a:defRPr>
              </a:lvl6pPr>
              <a:lvl7pPr marL="2971800" indent="-228600" algn="ctr" eaLnBrk="0" fontAlgn="base" hangingPunct="0">
                <a:spcBef>
                  <a:spcPct val="50000"/>
                </a:spcBef>
                <a:spcAft>
                  <a:spcPct val="0"/>
                </a:spcAft>
                <a:defRPr sz="2000" b="1">
                  <a:solidFill>
                    <a:schemeClr val="tx1"/>
                  </a:solidFill>
                  <a:latin typeface="Arial" charset="0"/>
                  <a:ea typeface="Gulim" pitchFamily="34" charset="-127"/>
                </a:defRPr>
              </a:lvl7pPr>
              <a:lvl8pPr marL="3429000" indent="-228600" algn="ctr" eaLnBrk="0" fontAlgn="base" hangingPunct="0">
                <a:spcBef>
                  <a:spcPct val="50000"/>
                </a:spcBef>
                <a:spcAft>
                  <a:spcPct val="0"/>
                </a:spcAft>
                <a:defRPr sz="2000" b="1">
                  <a:solidFill>
                    <a:schemeClr val="tx1"/>
                  </a:solidFill>
                  <a:latin typeface="Arial" charset="0"/>
                  <a:ea typeface="Gulim" pitchFamily="34" charset="-127"/>
                </a:defRPr>
              </a:lvl8pPr>
              <a:lvl9pPr marL="3886200" indent="-228600" algn="ctr" eaLnBrk="0" fontAlgn="base" hangingPunct="0">
                <a:spcBef>
                  <a:spcPct val="50000"/>
                </a:spcBef>
                <a:spcAft>
                  <a:spcPct val="0"/>
                </a:spcAft>
                <a:defRPr sz="2000" b="1">
                  <a:solidFill>
                    <a:schemeClr val="tx1"/>
                  </a:solidFill>
                  <a:latin typeface="Arial" charset="0"/>
                  <a:ea typeface="Gulim" pitchFamily="34" charset="-127"/>
                </a:defRPr>
              </a:lvl9pPr>
            </a:lstStyle>
            <a:p>
              <a:pPr eaLnBrk="1" hangingPunct="1">
                <a:defRPr/>
              </a:pPr>
              <a:r>
                <a:rPr lang="en-US" sz="1200" smtClean="0">
                  <a:ea typeface="宋体" pitchFamily="2" charset="-122"/>
                  <a:cs typeface="Times New Roman" pitchFamily="18" charset="0"/>
                </a:rPr>
                <a:t>Robertson</a:t>
              </a:r>
              <a:endParaRPr lang="zh-CN" sz="1200" smtClean="0">
                <a:latin typeface="宋体" pitchFamily="2" charset="-122"/>
                <a:ea typeface="宋体" pitchFamily="2" charset="-122"/>
                <a:cs typeface="Times New Roman" pitchFamily="18" charset="0"/>
              </a:endParaRPr>
            </a:p>
          </p:txBody>
        </p:sp>
        <p:sp>
          <p:nvSpPr>
            <p:cNvPr id="14" name="TextBox 5"/>
            <p:cNvSpPr txBox="1"/>
            <p:nvPr/>
          </p:nvSpPr>
          <p:spPr>
            <a:xfrm>
              <a:off x="5120677" y="4850651"/>
              <a:ext cx="782700" cy="338494"/>
            </a:xfrm>
            <a:prstGeom prst="rect">
              <a:avLst/>
            </a:prstGeom>
            <a:noFill/>
          </p:spPr>
          <p:style>
            <a:lnRef idx="0">
              <a:scrgbClr r="0" g="0" b="0"/>
            </a:lnRef>
            <a:fillRef idx="0">
              <a:scrgbClr r="0" g="0" b="0"/>
            </a:fillRef>
            <a:effectRef idx="0">
              <a:scrgbClr r="0" g="0" b="0"/>
            </a:effectRef>
            <a:fontRef idx="minor">
              <a:schemeClr val="tx1"/>
            </a:fontRef>
          </p:style>
          <p:txBody>
            <a:bodyPr>
              <a:spAutoFit/>
            </a:bodyPr>
            <a:lstStyle>
              <a:lvl1pPr eaLnBrk="0" hangingPunct="0">
                <a:defRPr sz="2000" b="1">
                  <a:solidFill>
                    <a:schemeClr val="tx1"/>
                  </a:solidFill>
                  <a:latin typeface="Arial" charset="0"/>
                  <a:ea typeface="Gulim" pitchFamily="34" charset="-127"/>
                </a:defRPr>
              </a:lvl1pPr>
              <a:lvl2pPr marL="742950" indent="-285750" eaLnBrk="0" hangingPunct="0">
                <a:defRPr sz="2000" b="1">
                  <a:solidFill>
                    <a:schemeClr val="tx1"/>
                  </a:solidFill>
                  <a:latin typeface="Arial" charset="0"/>
                  <a:ea typeface="Gulim" pitchFamily="34" charset="-127"/>
                </a:defRPr>
              </a:lvl2pPr>
              <a:lvl3pPr marL="1143000" indent="-228600" eaLnBrk="0" hangingPunct="0">
                <a:defRPr sz="2000" b="1">
                  <a:solidFill>
                    <a:schemeClr val="tx1"/>
                  </a:solidFill>
                  <a:latin typeface="Arial" charset="0"/>
                  <a:ea typeface="Gulim" pitchFamily="34" charset="-127"/>
                </a:defRPr>
              </a:lvl3pPr>
              <a:lvl4pPr marL="1600200" indent="-228600" eaLnBrk="0" hangingPunct="0">
                <a:defRPr sz="2000" b="1">
                  <a:solidFill>
                    <a:schemeClr val="tx1"/>
                  </a:solidFill>
                  <a:latin typeface="Arial" charset="0"/>
                  <a:ea typeface="Gulim" pitchFamily="34" charset="-127"/>
                </a:defRPr>
              </a:lvl4pPr>
              <a:lvl5pPr marL="2057400" indent="-228600" eaLnBrk="0" hangingPunct="0">
                <a:defRPr sz="2000" b="1">
                  <a:solidFill>
                    <a:schemeClr val="tx1"/>
                  </a:solidFill>
                  <a:latin typeface="Arial" charset="0"/>
                  <a:ea typeface="Gulim" pitchFamily="34" charset="-127"/>
                </a:defRPr>
              </a:lvl5pPr>
              <a:lvl6pPr marL="2514600" indent="-228600" algn="ctr" eaLnBrk="0" fontAlgn="base" hangingPunct="0">
                <a:spcBef>
                  <a:spcPct val="50000"/>
                </a:spcBef>
                <a:spcAft>
                  <a:spcPct val="0"/>
                </a:spcAft>
                <a:defRPr sz="2000" b="1">
                  <a:solidFill>
                    <a:schemeClr val="tx1"/>
                  </a:solidFill>
                  <a:latin typeface="Arial" charset="0"/>
                  <a:ea typeface="Gulim" pitchFamily="34" charset="-127"/>
                </a:defRPr>
              </a:lvl6pPr>
              <a:lvl7pPr marL="2971800" indent="-228600" algn="ctr" eaLnBrk="0" fontAlgn="base" hangingPunct="0">
                <a:spcBef>
                  <a:spcPct val="50000"/>
                </a:spcBef>
                <a:spcAft>
                  <a:spcPct val="0"/>
                </a:spcAft>
                <a:defRPr sz="2000" b="1">
                  <a:solidFill>
                    <a:schemeClr val="tx1"/>
                  </a:solidFill>
                  <a:latin typeface="Arial" charset="0"/>
                  <a:ea typeface="Gulim" pitchFamily="34" charset="-127"/>
                </a:defRPr>
              </a:lvl7pPr>
              <a:lvl8pPr marL="3429000" indent="-228600" algn="ctr" eaLnBrk="0" fontAlgn="base" hangingPunct="0">
                <a:spcBef>
                  <a:spcPct val="50000"/>
                </a:spcBef>
                <a:spcAft>
                  <a:spcPct val="0"/>
                </a:spcAft>
                <a:defRPr sz="2000" b="1">
                  <a:solidFill>
                    <a:schemeClr val="tx1"/>
                  </a:solidFill>
                  <a:latin typeface="Arial" charset="0"/>
                  <a:ea typeface="Gulim" pitchFamily="34" charset="-127"/>
                </a:defRPr>
              </a:lvl8pPr>
              <a:lvl9pPr marL="3886200" indent="-228600" algn="ctr" eaLnBrk="0" fontAlgn="base" hangingPunct="0">
                <a:spcBef>
                  <a:spcPct val="50000"/>
                </a:spcBef>
                <a:spcAft>
                  <a:spcPct val="0"/>
                </a:spcAft>
                <a:defRPr sz="2000" b="1">
                  <a:solidFill>
                    <a:schemeClr val="tx1"/>
                  </a:solidFill>
                  <a:latin typeface="Arial" charset="0"/>
                  <a:ea typeface="Gulim" pitchFamily="34" charset="-127"/>
                </a:defRPr>
              </a:lvl9pPr>
            </a:lstStyle>
            <a:p>
              <a:pPr eaLnBrk="1" hangingPunct="1">
                <a:defRPr/>
              </a:pPr>
              <a:r>
                <a:rPr lang="en-US" sz="1200" smtClean="0">
                  <a:ea typeface="宋体" pitchFamily="2" charset="-122"/>
                  <a:cs typeface="Times New Roman" pitchFamily="18" charset="0"/>
                </a:rPr>
                <a:t>Jordan</a:t>
              </a:r>
              <a:endParaRPr lang="zh-CN" sz="1200" smtClean="0">
                <a:latin typeface="宋体" pitchFamily="2" charset="-122"/>
                <a:ea typeface="宋体" pitchFamily="2" charset="-122"/>
                <a:cs typeface="Times New Roman" pitchFamily="18" charset="0"/>
              </a:endParaRPr>
            </a:p>
          </p:txBody>
        </p:sp>
        <p:sp>
          <p:nvSpPr>
            <p:cNvPr id="15" name="TextBox 14"/>
            <p:cNvSpPr txBox="1"/>
            <p:nvPr/>
          </p:nvSpPr>
          <p:spPr>
            <a:xfrm>
              <a:off x="4965026" y="3775445"/>
              <a:ext cx="975411" cy="338494"/>
            </a:xfrm>
            <a:prstGeom prst="rect">
              <a:avLst/>
            </a:prstGeom>
            <a:noFill/>
          </p:spPr>
          <p:style>
            <a:lnRef idx="0">
              <a:scrgbClr r="0" g="0" b="0"/>
            </a:lnRef>
            <a:fillRef idx="0">
              <a:scrgbClr r="0" g="0" b="0"/>
            </a:fillRef>
            <a:effectRef idx="0">
              <a:scrgbClr r="0" g="0" b="0"/>
            </a:effectRef>
            <a:fontRef idx="minor">
              <a:schemeClr val="tx1"/>
            </a:fontRef>
          </p:style>
          <p:txBody>
            <a:bodyPr>
              <a:spAutoFit/>
            </a:bodyPr>
            <a:lstStyle>
              <a:lvl1pPr eaLnBrk="0" hangingPunct="0">
                <a:defRPr sz="2000" b="1">
                  <a:solidFill>
                    <a:schemeClr val="tx1"/>
                  </a:solidFill>
                  <a:latin typeface="Arial" charset="0"/>
                  <a:ea typeface="Gulim" pitchFamily="34" charset="-127"/>
                </a:defRPr>
              </a:lvl1pPr>
              <a:lvl2pPr marL="742950" indent="-285750" eaLnBrk="0" hangingPunct="0">
                <a:defRPr sz="2000" b="1">
                  <a:solidFill>
                    <a:schemeClr val="tx1"/>
                  </a:solidFill>
                  <a:latin typeface="Arial" charset="0"/>
                  <a:ea typeface="Gulim" pitchFamily="34" charset="-127"/>
                </a:defRPr>
              </a:lvl2pPr>
              <a:lvl3pPr marL="1143000" indent="-228600" eaLnBrk="0" hangingPunct="0">
                <a:defRPr sz="2000" b="1">
                  <a:solidFill>
                    <a:schemeClr val="tx1"/>
                  </a:solidFill>
                  <a:latin typeface="Arial" charset="0"/>
                  <a:ea typeface="Gulim" pitchFamily="34" charset="-127"/>
                </a:defRPr>
              </a:lvl3pPr>
              <a:lvl4pPr marL="1600200" indent="-228600" eaLnBrk="0" hangingPunct="0">
                <a:defRPr sz="2000" b="1">
                  <a:solidFill>
                    <a:schemeClr val="tx1"/>
                  </a:solidFill>
                  <a:latin typeface="Arial" charset="0"/>
                  <a:ea typeface="Gulim" pitchFamily="34" charset="-127"/>
                </a:defRPr>
              </a:lvl4pPr>
              <a:lvl5pPr marL="2057400" indent="-228600" eaLnBrk="0" hangingPunct="0">
                <a:defRPr sz="2000" b="1">
                  <a:solidFill>
                    <a:schemeClr val="tx1"/>
                  </a:solidFill>
                  <a:latin typeface="Arial" charset="0"/>
                  <a:ea typeface="Gulim" pitchFamily="34" charset="-127"/>
                </a:defRPr>
              </a:lvl5pPr>
              <a:lvl6pPr marL="2514600" indent="-228600" algn="ctr" eaLnBrk="0" fontAlgn="base" hangingPunct="0">
                <a:spcBef>
                  <a:spcPct val="50000"/>
                </a:spcBef>
                <a:spcAft>
                  <a:spcPct val="0"/>
                </a:spcAft>
                <a:defRPr sz="2000" b="1">
                  <a:solidFill>
                    <a:schemeClr val="tx1"/>
                  </a:solidFill>
                  <a:latin typeface="Arial" charset="0"/>
                  <a:ea typeface="Gulim" pitchFamily="34" charset="-127"/>
                </a:defRPr>
              </a:lvl6pPr>
              <a:lvl7pPr marL="2971800" indent="-228600" algn="ctr" eaLnBrk="0" fontAlgn="base" hangingPunct="0">
                <a:spcBef>
                  <a:spcPct val="50000"/>
                </a:spcBef>
                <a:spcAft>
                  <a:spcPct val="0"/>
                </a:spcAft>
                <a:defRPr sz="2000" b="1">
                  <a:solidFill>
                    <a:schemeClr val="tx1"/>
                  </a:solidFill>
                  <a:latin typeface="Arial" charset="0"/>
                  <a:ea typeface="Gulim" pitchFamily="34" charset="-127"/>
                </a:defRPr>
              </a:lvl7pPr>
              <a:lvl8pPr marL="3429000" indent="-228600" algn="ctr" eaLnBrk="0" fontAlgn="base" hangingPunct="0">
                <a:spcBef>
                  <a:spcPct val="50000"/>
                </a:spcBef>
                <a:spcAft>
                  <a:spcPct val="0"/>
                </a:spcAft>
                <a:defRPr sz="2000" b="1">
                  <a:solidFill>
                    <a:schemeClr val="tx1"/>
                  </a:solidFill>
                  <a:latin typeface="Arial" charset="0"/>
                  <a:ea typeface="Gulim" pitchFamily="34" charset="-127"/>
                </a:defRPr>
              </a:lvl8pPr>
              <a:lvl9pPr marL="3886200" indent="-228600" algn="ctr" eaLnBrk="0" fontAlgn="base" hangingPunct="0">
                <a:spcBef>
                  <a:spcPct val="50000"/>
                </a:spcBef>
                <a:spcAft>
                  <a:spcPct val="0"/>
                </a:spcAft>
                <a:defRPr sz="2000" b="1">
                  <a:solidFill>
                    <a:schemeClr val="tx1"/>
                  </a:solidFill>
                  <a:latin typeface="Arial" charset="0"/>
                  <a:ea typeface="Gulim" pitchFamily="34" charset="-127"/>
                </a:defRPr>
              </a:lvl9pPr>
            </a:lstStyle>
            <a:p>
              <a:pPr eaLnBrk="1" hangingPunct="1">
                <a:defRPr/>
              </a:pPr>
              <a:r>
                <a:rPr lang="en-US" sz="1200" smtClean="0">
                  <a:ea typeface="宋体" pitchFamily="2" charset="-122"/>
                  <a:cs typeface="Times New Roman" pitchFamily="18" charset="0"/>
                </a:rPr>
                <a:t>Stockton</a:t>
              </a:r>
              <a:endParaRPr lang="zh-CN" sz="1200" smtClean="0">
                <a:latin typeface="宋体" pitchFamily="2" charset="-122"/>
                <a:ea typeface="宋体" pitchFamily="2" charset="-122"/>
                <a:cs typeface="Times New Roman" pitchFamily="18" charset="0"/>
              </a:endParaRPr>
            </a:p>
          </p:txBody>
        </p:sp>
      </p:grpSp>
      <p:grpSp>
        <p:nvGrpSpPr>
          <p:cNvPr id="16" name="Group 14"/>
          <p:cNvGrpSpPr>
            <a:grpSpLocks/>
          </p:cNvGrpSpPr>
          <p:nvPr/>
        </p:nvGrpSpPr>
        <p:grpSpPr bwMode="auto">
          <a:xfrm>
            <a:off x="287338" y="2028140"/>
            <a:ext cx="3816127" cy="2555081"/>
            <a:chOff x="5080363" y="1812861"/>
            <a:chExt cx="3525255" cy="3219831"/>
          </a:xfrm>
        </p:grpSpPr>
        <p:graphicFrame>
          <p:nvGraphicFramePr>
            <p:cNvPr id="17" name="Chart 16"/>
            <p:cNvGraphicFramePr>
              <a:graphicFrameLocks/>
            </p:cNvGraphicFramePr>
            <p:nvPr/>
          </p:nvGraphicFramePr>
          <p:xfrm>
            <a:off x="5080363" y="1812861"/>
            <a:ext cx="3525255" cy="3219831"/>
          </p:xfrm>
          <a:graphic>
            <a:graphicData uri="http://schemas.openxmlformats.org/drawingml/2006/chart">
              <c:chart xmlns:c="http://schemas.openxmlformats.org/drawingml/2006/chart" xmlns:r="http://schemas.openxmlformats.org/officeDocument/2006/relationships" r:id="rId3"/>
            </a:graphicData>
          </a:graphic>
        </p:graphicFrame>
        <p:sp>
          <p:nvSpPr>
            <p:cNvPr id="18" name="TextBox 2"/>
            <p:cNvSpPr txBox="1"/>
            <p:nvPr/>
          </p:nvSpPr>
          <p:spPr>
            <a:xfrm>
              <a:off x="6970678" y="1844369"/>
              <a:ext cx="1030947" cy="349065"/>
            </a:xfrm>
            <a:prstGeom prst="rect">
              <a:avLst/>
            </a:prstGeom>
            <a:noFill/>
          </p:spPr>
          <p:style>
            <a:lnRef idx="0">
              <a:scrgbClr r="0" g="0" b="0"/>
            </a:lnRef>
            <a:fillRef idx="0">
              <a:scrgbClr r="0" g="0" b="0"/>
            </a:fillRef>
            <a:effectRef idx="0">
              <a:scrgbClr r="0" g="0" b="0"/>
            </a:effectRef>
            <a:fontRef idx="minor">
              <a:schemeClr val="tx1"/>
            </a:fontRef>
          </p:style>
          <p:txBody>
            <a:bodyPr wrap="none">
              <a:spAutoFit/>
            </a:bodyPr>
            <a:lstStyle>
              <a:lvl1pPr eaLnBrk="0" hangingPunct="0">
                <a:defRPr sz="2000" b="1">
                  <a:solidFill>
                    <a:schemeClr val="tx1"/>
                  </a:solidFill>
                  <a:latin typeface="Arial" charset="0"/>
                  <a:ea typeface="Gulim" pitchFamily="34" charset="-127"/>
                </a:defRPr>
              </a:lvl1pPr>
              <a:lvl2pPr marL="742950" indent="-285750" eaLnBrk="0" hangingPunct="0">
                <a:defRPr sz="2000" b="1">
                  <a:solidFill>
                    <a:schemeClr val="tx1"/>
                  </a:solidFill>
                  <a:latin typeface="Arial" charset="0"/>
                  <a:ea typeface="Gulim" pitchFamily="34" charset="-127"/>
                </a:defRPr>
              </a:lvl2pPr>
              <a:lvl3pPr marL="1143000" indent="-228600" eaLnBrk="0" hangingPunct="0">
                <a:defRPr sz="2000" b="1">
                  <a:solidFill>
                    <a:schemeClr val="tx1"/>
                  </a:solidFill>
                  <a:latin typeface="Arial" charset="0"/>
                  <a:ea typeface="Gulim" pitchFamily="34" charset="-127"/>
                </a:defRPr>
              </a:lvl3pPr>
              <a:lvl4pPr marL="1600200" indent="-228600" eaLnBrk="0" hangingPunct="0">
                <a:defRPr sz="2000" b="1">
                  <a:solidFill>
                    <a:schemeClr val="tx1"/>
                  </a:solidFill>
                  <a:latin typeface="Arial" charset="0"/>
                  <a:ea typeface="Gulim" pitchFamily="34" charset="-127"/>
                </a:defRPr>
              </a:lvl4pPr>
              <a:lvl5pPr marL="2057400" indent="-228600" eaLnBrk="0" hangingPunct="0">
                <a:defRPr sz="2000" b="1">
                  <a:solidFill>
                    <a:schemeClr val="tx1"/>
                  </a:solidFill>
                  <a:latin typeface="Arial" charset="0"/>
                  <a:ea typeface="Gulim" pitchFamily="34" charset="-127"/>
                </a:defRPr>
              </a:lvl5pPr>
              <a:lvl6pPr marL="2514600" indent="-228600" algn="ctr" eaLnBrk="0" fontAlgn="base" hangingPunct="0">
                <a:spcBef>
                  <a:spcPct val="50000"/>
                </a:spcBef>
                <a:spcAft>
                  <a:spcPct val="0"/>
                </a:spcAft>
                <a:defRPr sz="2000" b="1">
                  <a:solidFill>
                    <a:schemeClr val="tx1"/>
                  </a:solidFill>
                  <a:latin typeface="Arial" charset="0"/>
                  <a:ea typeface="Gulim" pitchFamily="34" charset="-127"/>
                </a:defRPr>
              </a:lvl6pPr>
              <a:lvl7pPr marL="2971800" indent="-228600" algn="ctr" eaLnBrk="0" fontAlgn="base" hangingPunct="0">
                <a:spcBef>
                  <a:spcPct val="50000"/>
                </a:spcBef>
                <a:spcAft>
                  <a:spcPct val="0"/>
                </a:spcAft>
                <a:defRPr sz="2000" b="1">
                  <a:solidFill>
                    <a:schemeClr val="tx1"/>
                  </a:solidFill>
                  <a:latin typeface="Arial" charset="0"/>
                  <a:ea typeface="Gulim" pitchFamily="34" charset="-127"/>
                </a:defRPr>
              </a:lvl7pPr>
              <a:lvl8pPr marL="3429000" indent="-228600" algn="ctr" eaLnBrk="0" fontAlgn="base" hangingPunct="0">
                <a:spcBef>
                  <a:spcPct val="50000"/>
                </a:spcBef>
                <a:spcAft>
                  <a:spcPct val="0"/>
                </a:spcAft>
                <a:defRPr sz="2000" b="1">
                  <a:solidFill>
                    <a:schemeClr val="tx1"/>
                  </a:solidFill>
                  <a:latin typeface="Arial" charset="0"/>
                  <a:ea typeface="Gulim" pitchFamily="34" charset="-127"/>
                </a:defRPr>
              </a:lvl8pPr>
              <a:lvl9pPr marL="3886200" indent="-228600" algn="ctr" eaLnBrk="0" fontAlgn="base" hangingPunct="0">
                <a:spcBef>
                  <a:spcPct val="50000"/>
                </a:spcBef>
                <a:spcAft>
                  <a:spcPct val="0"/>
                </a:spcAft>
                <a:defRPr sz="2000" b="1">
                  <a:solidFill>
                    <a:schemeClr val="tx1"/>
                  </a:solidFill>
                  <a:latin typeface="Arial" charset="0"/>
                  <a:ea typeface="Gulim" pitchFamily="34" charset="-127"/>
                </a:defRPr>
              </a:lvl9pPr>
            </a:lstStyle>
            <a:p>
              <a:pPr eaLnBrk="1" hangingPunct="1">
                <a:defRPr/>
              </a:pPr>
              <a:r>
                <a:rPr lang="en-US" sz="1200" smtClean="0">
                  <a:ea typeface="宋体" pitchFamily="2" charset="-122"/>
                  <a:cs typeface="Times New Roman" pitchFamily="18" charset="0"/>
                </a:rPr>
                <a:t>Chamberlain</a:t>
              </a:r>
              <a:endParaRPr lang="zh-CN" sz="1200" smtClean="0">
                <a:latin typeface="宋体" pitchFamily="2" charset="-122"/>
                <a:ea typeface="宋体" pitchFamily="2" charset="-122"/>
                <a:cs typeface="Times New Roman" pitchFamily="18" charset="0"/>
              </a:endParaRPr>
            </a:p>
          </p:txBody>
        </p:sp>
        <p:sp>
          <p:nvSpPr>
            <p:cNvPr id="19" name="TextBox 5"/>
            <p:cNvSpPr txBox="1"/>
            <p:nvPr/>
          </p:nvSpPr>
          <p:spPr>
            <a:xfrm>
              <a:off x="7907771" y="3590819"/>
              <a:ext cx="644453" cy="349065"/>
            </a:xfrm>
            <a:prstGeom prst="rect">
              <a:avLst/>
            </a:prstGeom>
            <a:noFill/>
          </p:spPr>
          <p:style>
            <a:lnRef idx="0">
              <a:scrgbClr r="0" g="0" b="0"/>
            </a:lnRef>
            <a:fillRef idx="0">
              <a:scrgbClr r="0" g="0" b="0"/>
            </a:fillRef>
            <a:effectRef idx="0">
              <a:scrgbClr r="0" g="0" b="0"/>
            </a:effectRef>
            <a:fontRef idx="minor">
              <a:schemeClr val="tx1"/>
            </a:fontRef>
          </p:style>
          <p:txBody>
            <a:bodyPr wrap="none">
              <a:spAutoFit/>
            </a:bodyPr>
            <a:lstStyle>
              <a:lvl1pPr eaLnBrk="0" hangingPunct="0">
                <a:defRPr sz="2000" b="1">
                  <a:solidFill>
                    <a:schemeClr val="tx1"/>
                  </a:solidFill>
                  <a:latin typeface="Arial" charset="0"/>
                  <a:ea typeface="Gulim" pitchFamily="34" charset="-127"/>
                </a:defRPr>
              </a:lvl1pPr>
              <a:lvl2pPr marL="742950" indent="-285750" eaLnBrk="0" hangingPunct="0">
                <a:defRPr sz="2000" b="1">
                  <a:solidFill>
                    <a:schemeClr val="tx1"/>
                  </a:solidFill>
                  <a:latin typeface="Arial" charset="0"/>
                  <a:ea typeface="Gulim" pitchFamily="34" charset="-127"/>
                </a:defRPr>
              </a:lvl2pPr>
              <a:lvl3pPr marL="1143000" indent="-228600" eaLnBrk="0" hangingPunct="0">
                <a:defRPr sz="2000" b="1">
                  <a:solidFill>
                    <a:schemeClr val="tx1"/>
                  </a:solidFill>
                  <a:latin typeface="Arial" charset="0"/>
                  <a:ea typeface="Gulim" pitchFamily="34" charset="-127"/>
                </a:defRPr>
              </a:lvl3pPr>
              <a:lvl4pPr marL="1600200" indent="-228600" eaLnBrk="0" hangingPunct="0">
                <a:defRPr sz="2000" b="1">
                  <a:solidFill>
                    <a:schemeClr val="tx1"/>
                  </a:solidFill>
                  <a:latin typeface="Arial" charset="0"/>
                  <a:ea typeface="Gulim" pitchFamily="34" charset="-127"/>
                </a:defRPr>
              </a:lvl4pPr>
              <a:lvl5pPr marL="2057400" indent="-228600" eaLnBrk="0" hangingPunct="0">
                <a:defRPr sz="2000" b="1">
                  <a:solidFill>
                    <a:schemeClr val="tx1"/>
                  </a:solidFill>
                  <a:latin typeface="Arial" charset="0"/>
                  <a:ea typeface="Gulim" pitchFamily="34" charset="-127"/>
                </a:defRPr>
              </a:lvl5pPr>
              <a:lvl6pPr marL="2514600" indent="-228600" algn="ctr" eaLnBrk="0" fontAlgn="base" hangingPunct="0">
                <a:spcBef>
                  <a:spcPct val="50000"/>
                </a:spcBef>
                <a:spcAft>
                  <a:spcPct val="0"/>
                </a:spcAft>
                <a:defRPr sz="2000" b="1">
                  <a:solidFill>
                    <a:schemeClr val="tx1"/>
                  </a:solidFill>
                  <a:latin typeface="Arial" charset="0"/>
                  <a:ea typeface="Gulim" pitchFamily="34" charset="-127"/>
                </a:defRPr>
              </a:lvl6pPr>
              <a:lvl7pPr marL="2971800" indent="-228600" algn="ctr" eaLnBrk="0" fontAlgn="base" hangingPunct="0">
                <a:spcBef>
                  <a:spcPct val="50000"/>
                </a:spcBef>
                <a:spcAft>
                  <a:spcPct val="0"/>
                </a:spcAft>
                <a:defRPr sz="2000" b="1">
                  <a:solidFill>
                    <a:schemeClr val="tx1"/>
                  </a:solidFill>
                  <a:latin typeface="Arial" charset="0"/>
                  <a:ea typeface="Gulim" pitchFamily="34" charset="-127"/>
                </a:defRPr>
              </a:lvl7pPr>
              <a:lvl8pPr marL="3429000" indent="-228600" algn="ctr" eaLnBrk="0" fontAlgn="base" hangingPunct="0">
                <a:spcBef>
                  <a:spcPct val="50000"/>
                </a:spcBef>
                <a:spcAft>
                  <a:spcPct val="0"/>
                </a:spcAft>
                <a:defRPr sz="2000" b="1">
                  <a:solidFill>
                    <a:schemeClr val="tx1"/>
                  </a:solidFill>
                  <a:latin typeface="Arial" charset="0"/>
                  <a:ea typeface="Gulim" pitchFamily="34" charset="-127"/>
                </a:defRPr>
              </a:lvl8pPr>
              <a:lvl9pPr marL="3886200" indent="-228600" algn="ctr" eaLnBrk="0" fontAlgn="base" hangingPunct="0">
                <a:spcBef>
                  <a:spcPct val="50000"/>
                </a:spcBef>
                <a:spcAft>
                  <a:spcPct val="0"/>
                </a:spcAft>
                <a:defRPr sz="2000" b="1">
                  <a:solidFill>
                    <a:schemeClr val="tx1"/>
                  </a:solidFill>
                  <a:latin typeface="Arial" charset="0"/>
                  <a:ea typeface="Gulim" pitchFamily="34" charset="-127"/>
                </a:defRPr>
              </a:lvl9pPr>
            </a:lstStyle>
            <a:p>
              <a:pPr eaLnBrk="1" hangingPunct="1">
                <a:defRPr/>
              </a:pPr>
              <a:r>
                <a:rPr lang="en-US" sz="1200" smtClean="0">
                  <a:ea typeface="宋体" pitchFamily="2" charset="-122"/>
                  <a:cs typeface="Times New Roman" pitchFamily="18" charset="0"/>
                </a:rPr>
                <a:t>Jordan</a:t>
              </a:r>
              <a:endParaRPr lang="zh-CN" sz="1200" smtClean="0">
                <a:latin typeface="宋体" pitchFamily="2" charset="-122"/>
                <a:ea typeface="宋体" pitchFamily="2" charset="-122"/>
                <a:cs typeface="Times New Roman" pitchFamily="18" charset="0"/>
              </a:endParaRPr>
            </a:p>
          </p:txBody>
        </p:sp>
        <p:sp>
          <p:nvSpPr>
            <p:cNvPr id="20" name="TextBox 19"/>
            <p:cNvSpPr txBox="1"/>
            <p:nvPr/>
          </p:nvSpPr>
          <p:spPr>
            <a:xfrm>
              <a:off x="7654066" y="2756605"/>
              <a:ext cx="611875" cy="349065"/>
            </a:xfrm>
            <a:prstGeom prst="rect">
              <a:avLst/>
            </a:prstGeom>
            <a:noFill/>
          </p:spPr>
          <p:style>
            <a:lnRef idx="0">
              <a:scrgbClr r="0" g="0" b="0"/>
            </a:lnRef>
            <a:fillRef idx="0">
              <a:scrgbClr r="0" g="0" b="0"/>
            </a:fillRef>
            <a:effectRef idx="0">
              <a:scrgbClr r="0" g="0" b="0"/>
            </a:effectRef>
            <a:fontRef idx="minor">
              <a:schemeClr val="tx1"/>
            </a:fontRef>
          </p:style>
          <p:txBody>
            <a:bodyPr wrap="none">
              <a:spAutoFit/>
            </a:bodyPr>
            <a:lstStyle>
              <a:lvl1pPr eaLnBrk="0" hangingPunct="0">
                <a:defRPr sz="2000" b="1">
                  <a:solidFill>
                    <a:schemeClr val="tx1"/>
                  </a:solidFill>
                  <a:latin typeface="Arial" charset="0"/>
                  <a:ea typeface="Gulim" pitchFamily="34" charset="-127"/>
                </a:defRPr>
              </a:lvl1pPr>
              <a:lvl2pPr marL="742950" indent="-285750" eaLnBrk="0" hangingPunct="0">
                <a:defRPr sz="2000" b="1">
                  <a:solidFill>
                    <a:schemeClr val="tx1"/>
                  </a:solidFill>
                  <a:latin typeface="Arial" charset="0"/>
                  <a:ea typeface="Gulim" pitchFamily="34" charset="-127"/>
                </a:defRPr>
              </a:lvl2pPr>
              <a:lvl3pPr marL="1143000" indent="-228600" eaLnBrk="0" hangingPunct="0">
                <a:defRPr sz="2000" b="1">
                  <a:solidFill>
                    <a:schemeClr val="tx1"/>
                  </a:solidFill>
                  <a:latin typeface="Arial" charset="0"/>
                  <a:ea typeface="Gulim" pitchFamily="34" charset="-127"/>
                </a:defRPr>
              </a:lvl3pPr>
              <a:lvl4pPr marL="1600200" indent="-228600" eaLnBrk="0" hangingPunct="0">
                <a:defRPr sz="2000" b="1">
                  <a:solidFill>
                    <a:schemeClr val="tx1"/>
                  </a:solidFill>
                  <a:latin typeface="Arial" charset="0"/>
                  <a:ea typeface="Gulim" pitchFamily="34" charset="-127"/>
                </a:defRPr>
              </a:lvl4pPr>
              <a:lvl5pPr marL="2057400" indent="-228600" eaLnBrk="0" hangingPunct="0">
                <a:defRPr sz="2000" b="1">
                  <a:solidFill>
                    <a:schemeClr val="tx1"/>
                  </a:solidFill>
                  <a:latin typeface="Arial" charset="0"/>
                  <a:ea typeface="Gulim" pitchFamily="34" charset="-127"/>
                </a:defRPr>
              </a:lvl5pPr>
              <a:lvl6pPr marL="2514600" indent="-228600" algn="ctr" eaLnBrk="0" fontAlgn="base" hangingPunct="0">
                <a:spcBef>
                  <a:spcPct val="50000"/>
                </a:spcBef>
                <a:spcAft>
                  <a:spcPct val="0"/>
                </a:spcAft>
                <a:defRPr sz="2000" b="1">
                  <a:solidFill>
                    <a:schemeClr val="tx1"/>
                  </a:solidFill>
                  <a:latin typeface="Arial" charset="0"/>
                  <a:ea typeface="Gulim" pitchFamily="34" charset="-127"/>
                </a:defRPr>
              </a:lvl6pPr>
              <a:lvl7pPr marL="2971800" indent="-228600" algn="ctr" eaLnBrk="0" fontAlgn="base" hangingPunct="0">
                <a:spcBef>
                  <a:spcPct val="50000"/>
                </a:spcBef>
                <a:spcAft>
                  <a:spcPct val="0"/>
                </a:spcAft>
                <a:defRPr sz="2000" b="1">
                  <a:solidFill>
                    <a:schemeClr val="tx1"/>
                  </a:solidFill>
                  <a:latin typeface="Arial" charset="0"/>
                  <a:ea typeface="Gulim" pitchFamily="34" charset="-127"/>
                </a:defRPr>
              </a:lvl7pPr>
              <a:lvl8pPr marL="3429000" indent="-228600" algn="ctr" eaLnBrk="0" fontAlgn="base" hangingPunct="0">
                <a:spcBef>
                  <a:spcPct val="50000"/>
                </a:spcBef>
                <a:spcAft>
                  <a:spcPct val="0"/>
                </a:spcAft>
                <a:defRPr sz="2000" b="1">
                  <a:solidFill>
                    <a:schemeClr val="tx1"/>
                  </a:solidFill>
                  <a:latin typeface="Arial" charset="0"/>
                  <a:ea typeface="Gulim" pitchFamily="34" charset="-127"/>
                </a:defRPr>
              </a:lvl8pPr>
              <a:lvl9pPr marL="3886200" indent="-228600" algn="ctr" eaLnBrk="0" fontAlgn="base" hangingPunct="0">
                <a:spcBef>
                  <a:spcPct val="50000"/>
                </a:spcBef>
                <a:spcAft>
                  <a:spcPct val="0"/>
                </a:spcAft>
                <a:defRPr sz="2000" b="1">
                  <a:solidFill>
                    <a:schemeClr val="tx1"/>
                  </a:solidFill>
                  <a:latin typeface="Arial" charset="0"/>
                  <a:ea typeface="Gulim" pitchFamily="34" charset="-127"/>
                </a:defRPr>
              </a:lvl9pPr>
            </a:lstStyle>
            <a:p>
              <a:pPr eaLnBrk="1" hangingPunct="1">
                <a:defRPr/>
              </a:pPr>
              <a:r>
                <a:rPr lang="en-US" sz="1200" smtClean="0">
                  <a:ea typeface="宋体" pitchFamily="2" charset="-122"/>
                  <a:cs typeface="Times New Roman" pitchFamily="18" charset="0"/>
                </a:rPr>
                <a:t>Baylor</a:t>
              </a:r>
              <a:endParaRPr lang="zh-CN" sz="1200" smtClean="0">
                <a:latin typeface="宋体" pitchFamily="2" charset="-122"/>
                <a:ea typeface="宋体" pitchFamily="2" charset="-122"/>
                <a:cs typeface="Times New Roman" pitchFamily="18" charset="0"/>
              </a:endParaRPr>
            </a:p>
          </p:txBody>
        </p:sp>
        <p:sp>
          <p:nvSpPr>
            <p:cNvPr id="21" name="TextBox 20"/>
            <p:cNvSpPr txBox="1"/>
            <p:nvPr/>
          </p:nvSpPr>
          <p:spPr>
            <a:xfrm>
              <a:off x="6665647" y="3590819"/>
              <a:ext cx="881383" cy="349065"/>
            </a:xfrm>
            <a:prstGeom prst="rect">
              <a:avLst/>
            </a:prstGeom>
            <a:noFill/>
          </p:spPr>
          <p:style>
            <a:lnRef idx="0">
              <a:scrgbClr r="0" g="0" b="0"/>
            </a:lnRef>
            <a:fillRef idx="0">
              <a:scrgbClr r="0" g="0" b="0"/>
            </a:fillRef>
            <a:effectRef idx="0">
              <a:scrgbClr r="0" g="0" b="0"/>
            </a:effectRef>
            <a:fontRef idx="minor">
              <a:schemeClr val="tx1"/>
            </a:fontRef>
          </p:style>
          <p:txBody>
            <a:bodyPr wrap="none">
              <a:spAutoFit/>
            </a:bodyPr>
            <a:lstStyle>
              <a:lvl1pPr eaLnBrk="0" hangingPunct="0">
                <a:defRPr sz="2000" b="1">
                  <a:solidFill>
                    <a:schemeClr val="tx1"/>
                  </a:solidFill>
                  <a:latin typeface="Arial" charset="0"/>
                  <a:ea typeface="Gulim" pitchFamily="34" charset="-127"/>
                </a:defRPr>
              </a:lvl1pPr>
              <a:lvl2pPr marL="742950" indent="-285750" eaLnBrk="0" hangingPunct="0">
                <a:defRPr sz="2000" b="1">
                  <a:solidFill>
                    <a:schemeClr val="tx1"/>
                  </a:solidFill>
                  <a:latin typeface="Arial" charset="0"/>
                  <a:ea typeface="Gulim" pitchFamily="34" charset="-127"/>
                </a:defRPr>
              </a:lvl2pPr>
              <a:lvl3pPr marL="1143000" indent="-228600" eaLnBrk="0" hangingPunct="0">
                <a:defRPr sz="2000" b="1">
                  <a:solidFill>
                    <a:schemeClr val="tx1"/>
                  </a:solidFill>
                  <a:latin typeface="Arial" charset="0"/>
                  <a:ea typeface="Gulim" pitchFamily="34" charset="-127"/>
                </a:defRPr>
              </a:lvl3pPr>
              <a:lvl4pPr marL="1600200" indent="-228600" eaLnBrk="0" hangingPunct="0">
                <a:defRPr sz="2000" b="1">
                  <a:solidFill>
                    <a:schemeClr val="tx1"/>
                  </a:solidFill>
                  <a:latin typeface="Arial" charset="0"/>
                  <a:ea typeface="Gulim" pitchFamily="34" charset="-127"/>
                </a:defRPr>
              </a:lvl4pPr>
              <a:lvl5pPr marL="2057400" indent="-228600" eaLnBrk="0" hangingPunct="0">
                <a:defRPr sz="2000" b="1">
                  <a:solidFill>
                    <a:schemeClr val="tx1"/>
                  </a:solidFill>
                  <a:latin typeface="Arial" charset="0"/>
                  <a:ea typeface="Gulim" pitchFamily="34" charset="-127"/>
                </a:defRPr>
              </a:lvl5pPr>
              <a:lvl6pPr marL="2514600" indent="-228600" algn="ctr" eaLnBrk="0" fontAlgn="base" hangingPunct="0">
                <a:spcBef>
                  <a:spcPct val="50000"/>
                </a:spcBef>
                <a:spcAft>
                  <a:spcPct val="0"/>
                </a:spcAft>
                <a:defRPr sz="2000" b="1">
                  <a:solidFill>
                    <a:schemeClr val="tx1"/>
                  </a:solidFill>
                  <a:latin typeface="Arial" charset="0"/>
                  <a:ea typeface="Gulim" pitchFamily="34" charset="-127"/>
                </a:defRPr>
              </a:lvl6pPr>
              <a:lvl7pPr marL="2971800" indent="-228600" algn="ctr" eaLnBrk="0" fontAlgn="base" hangingPunct="0">
                <a:spcBef>
                  <a:spcPct val="50000"/>
                </a:spcBef>
                <a:spcAft>
                  <a:spcPct val="0"/>
                </a:spcAft>
                <a:defRPr sz="2000" b="1">
                  <a:solidFill>
                    <a:schemeClr val="tx1"/>
                  </a:solidFill>
                  <a:latin typeface="Arial" charset="0"/>
                  <a:ea typeface="Gulim" pitchFamily="34" charset="-127"/>
                </a:defRPr>
              </a:lvl7pPr>
              <a:lvl8pPr marL="3429000" indent="-228600" algn="ctr" eaLnBrk="0" fontAlgn="base" hangingPunct="0">
                <a:spcBef>
                  <a:spcPct val="50000"/>
                </a:spcBef>
                <a:spcAft>
                  <a:spcPct val="0"/>
                </a:spcAft>
                <a:defRPr sz="2000" b="1">
                  <a:solidFill>
                    <a:schemeClr val="tx1"/>
                  </a:solidFill>
                  <a:latin typeface="Arial" charset="0"/>
                  <a:ea typeface="Gulim" pitchFamily="34" charset="-127"/>
                </a:defRPr>
              </a:lvl8pPr>
              <a:lvl9pPr marL="3886200" indent="-228600" algn="ctr" eaLnBrk="0" fontAlgn="base" hangingPunct="0">
                <a:spcBef>
                  <a:spcPct val="50000"/>
                </a:spcBef>
                <a:spcAft>
                  <a:spcPct val="0"/>
                </a:spcAft>
                <a:defRPr sz="2000" b="1">
                  <a:solidFill>
                    <a:schemeClr val="tx1"/>
                  </a:solidFill>
                  <a:latin typeface="Arial" charset="0"/>
                  <a:ea typeface="Gulim" pitchFamily="34" charset="-127"/>
                </a:defRPr>
              </a:lvl9pPr>
            </a:lstStyle>
            <a:p>
              <a:pPr eaLnBrk="1" hangingPunct="1">
                <a:defRPr/>
              </a:pPr>
              <a:r>
                <a:rPr lang="en-US" sz="1200" smtClean="0">
                  <a:ea typeface="宋体" pitchFamily="2" charset="-122"/>
                  <a:cs typeface="Times New Roman" pitchFamily="18" charset="0"/>
                </a:rPr>
                <a:t>Robertson</a:t>
              </a:r>
              <a:endParaRPr lang="zh-CN" sz="1200" smtClean="0">
                <a:latin typeface="宋体" pitchFamily="2" charset="-122"/>
                <a:ea typeface="宋体" pitchFamily="2" charset="-122"/>
                <a:cs typeface="Times New Roman" pitchFamily="18" charset="0"/>
              </a:endParaRPr>
            </a:p>
          </p:txBody>
        </p:sp>
        <p:sp>
          <p:nvSpPr>
            <p:cNvPr id="22" name="TextBox 21"/>
            <p:cNvSpPr txBox="1"/>
            <p:nvPr/>
          </p:nvSpPr>
          <p:spPr>
            <a:xfrm>
              <a:off x="6975078" y="2372505"/>
              <a:ext cx="525987" cy="349065"/>
            </a:xfrm>
            <a:prstGeom prst="rect">
              <a:avLst/>
            </a:prstGeom>
            <a:noFill/>
          </p:spPr>
          <p:style>
            <a:lnRef idx="0">
              <a:scrgbClr r="0" g="0" b="0"/>
            </a:lnRef>
            <a:fillRef idx="0">
              <a:scrgbClr r="0" g="0" b="0"/>
            </a:fillRef>
            <a:effectRef idx="0">
              <a:scrgbClr r="0" g="0" b="0"/>
            </a:effectRef>
            <a:fontRef idx="minor">
              <a:schemeClr val="tx1"/>
            </a:fontRef>
          </p:style>
          <p:txBody>
            <a:bodyPr wrap="none">
              <a:spAutoFit/>
            </a:bodyPr>
            <a:lstStyle>
              <a:lvl1pPr eaLnBrk="0" hangingPunct="0">
                <a:defRPr sz="2000" b="1">
                  <a:solidFill>
                    <a:schemeClr val="tx1"/>
                  </a:solidFill>
                  <a:latin typeface="Arial" charset="0"/>
                  <a:ea typeface="Gulim" pitchFamily="34" charset="-127"/>
                </a:defRPr>
              </a:lvl1pPr>
              <a:lvl2pPr marL="742950" indent="-285750" eaLnBrk="0" hangingPunct="0">
                <a:defRPr sz="2000" b="1">
                  <a:solidFill>
                    <a:schemeClr val="tx1"/>
                  </a:solidFill>
                  <a:latin typeface="Arial" charset="0"/>
                  <a:ea typeface="Gulim" pitchFamily="34" charset="-127"/>
                </a:defRPr>
              </a:lvl2pPr>
              <a:lvl3pPr marL="1143000" indent="-228600" eaLnBrk="0" hangingPunct="0">
                <a:defRPr sz="2000" b="1">
                  <a:solidFill>
                    <a:schemeClr val="tx1"/>
                  </a:solidFill>
                  <a:latin typeface="Arial" charset="0"/>
                  <a:ea typeface="Gulim" pitchFamily="34" charset="-127"/>
                </a:defRPr>
              </a:lvl3pPr>
              <a:lvl4pPr marL="1600200" indent="-228600" eaLnBrk="0" hangingPunct="0">
                <a:defRPr sz="2000" b="1">
                  <a:solidFill>
                    <a:schemeClr val="tx1"/>
                  </a:solidFill>
                  <a:latin typeface="Arial" charset="0"/>
                  <a:ea typeface="Gulim" pitchFamily="34" charset="-127"/>
                </a:defRPr>
              </a:lvl4pPr>
              <a:lvl5pPr marL="2057400" indent="-228600" eaLnBrk="0" hangingPunct="0">
                <a:defRPr sz="2000" b="1">
                  <a:solidFill>
                    <a:schemeClr val="tx1"/>
                  </a:solidFill>
                  <a:latin typeface="Arial" charset="0"/>
                  <a:ea typeface="Gulim" pitchFamily="34" charset="-127"/>
                </a:defRPr>
              </a:lvl5pPr>
              <a:lvl6pPr marL="2514600" indent="-228600" algn="ctr" eaLnBrk="0" fontAlgn="base" hangingPunct="0">
                <a:spcBef>
                  <a:spcPct val="50000"/>
                </a:spcBef>
                <a:spcAft>
                  <a:spcPct val="0"/>
                </a:spcAft>
                <a:defRPr sz="2000" b="1">
                  <a:solidFill>
                    <a:schemeClr val="tx1"/>
                  </a:solidFill>
                  <a:latin typeface="Arial" charset="0"/>
                  <a:ea typeface="Gulim" pitchFamily="34" charset="-127"/>
                </a:defRPr>
              </a:lvl6pPr>
              <a:lvl7pPr marL="2971800" indent="-228600" algn="ctr" eaLnBrk="0" fontAlgn="base" hangingPunct="0">
                <a:spcBef>
                  <a:spcPct val="50000"/>
                </a:spcBef>
                <a:spcAft>
                  <a:spcPct val="0"/>
                </a:spcAft>
                <a:defRPr sz="2000" b="1">
                  <a:solidFill>
                    <a:schemeClr val="tx1"/>
                  </a:solidFill>
                  <a:latin typeface="Arial" charset="0"/>
                  <a:ea typeface="Gulim" pitchFamily="34" charset="-127"/>
                </a:defRPr>
              </a:lvl7pPr>
              <a:lvl8pPr marL="3429000" indent="-228600" algn="ctr" eaLnBrk="0" fontAlgn="base" hangingPunct="0">
                <a:spcBef>
                  <a:spcPct val="50000"/>
                </a:spcBef>
                <a:spcAft>
                  <a:spcPct val="0"/>
                </a:spcAft>
                <a:defRPr sz="2000" b="1">
                  <a:solidFill>
                    <a:schemeClr val="tx1"/>
                  </a:solidFill>
                  <a:latin typeface="Arial" charset="0"/>
                  <a:ea typeface="Gulim" pitchFamily="34" charset="-127"/>
                </a:defRPr>
              </a:lvl8pPr>
              <a:lvl9pPr marL="3886200" indent="-228600" algn="ctr" eaLnBrk="0" fontAlgn="base" hangingPunct="0">
                <a:spcBef>
                  <a:spcPct val="50000"/>
                </a:spcBef>
                <a:spcAft>
                  <a:spcPct val="0"/>
                </a:spcAft>
                <a:defRPr sz="2000" b="1">
                  <a:solidFill>
                    <a:schemeClr val="tx1"/>
                  </a:solidFill>
                  <a:latin typeface="Arial" charset="0"/>
                  <a:ea typeface="Gulim" pitchFamily="34" charset="-127"/>
                </a:defRPr>
              </a:lvl9pPr>
            </a:lstStyle>
            <a:p>
              <a:pPr eaLnBrk="1" hangingPunct="1">
                <a:defRPr/>
              </a:pPr>
              <a:r>
                <a:rPr lang="en-US" sz="1200" smtClean="0">
                  <a:ea typeface="宋体" pitchFamily="2" charset="-122"/>
                  <a:cs typeface="Times New Roman" pitchFamily="18" charset="0"/>
                </a:rPr>
                <a:t>Pettit</a:t>
              </a:r>
              <a:endParaRPr lang="zh-CN" sz="1200" smtClean="0">
                <a:latin typeface="宋体" pitchFamily="2" charset="-122"/>
                <a:ea typeface="宋体" pitchFamily="2" charset="-122"/>
                <a:cs typeface="Times New Roman" pitchFamily="18" charset="0"/>
              </a:endParaRPr>
            </a:p>
          </p:txBody>
        </p:sp>
        <p:sp>
          <p:nvSpPr>
            <p:cNvPr id="23" name="TextBox 22"/>
            <p:cNvSpPr txBox="1"/>
            <p:nvPr/>
          </p:nvSpPr>
          <p:spPr>
            <a:xfrm>
              <a:off x="6208099" y="2918646"/>
              <a:ext cx="1087218" cy="349065"/>
            </a:xfrm>
            <a:prstGeom prst="rect">
              <a:avLst/>
            </a:prstGeom>
            <a:noFill/>
          </p:spPr>
          <p:style>
            <a:lnRef idx="0">
              <a:scrgbClr r="0" g="0" b="0"/>
            </a:lnRef>
            <a:fillRef idx="0">
              <a:scrgbClr r="0" g="0" b="0"/>
            </a:fillRef>
            <a:effectRef idx="0">
              <a:scrgbClr r="0" g="0" b="0"/>
            </a:effectRef>
            <a:fontRef idx="minor">
              <a:schemeClr val="tx1"/>
            </a:fontRef>
          </p:style>
          <p:txBody>
            <a:bodyPr wrap="none">
              <a:spAutoFit/>
            </a:bodyPr>
            <a:lstStyle>
              <a:lvl1pPr eaLnBrk="0" hangingPunct="0">
                <a:defRPr sz="2000" b="1">
                  <a:solidFill>
                    <a:schemeClr val="tx1"/>
                  </a:solidFill>
                  <a:latin typeface="Arial" charset="0"/>
                  <a:ea typeface="Gulim" pitchFamily="34" charset="-127"/>
                </a:defRPr>
              </a:lvl1pPr>
              <a:lvl2pPr marL="742950" indent="-285750" eaLnBrk="0" hangingPunct="0">
                <a:defRPr sz="2000" b="1">
                  <a:solidFill>
                    <a:schemeClr val="tx1"/>
                  </a:solidFill>
                  <a:latin typeface="Arial" charset="0"/>
                  <a:ea typeface="Gulim" pitchFamily="34" charset="-127"/>
                </a:defRPr>
              </a:lvl2pPr>
              <a:lvl3pPr marL="1143000" indent="-228600" eaLnBrk="0" hangingPunct="0">
                <a:defRPr sz="2000" b="1">
                  <a:solidFill>
                    <a:schemeClr val="tx1"/>
                  </a:solidFill>
                  <a:latin typeface="Arial" charset="0"/>
                  <a:ea typeface="Gulim" pitchFamily="34" charset="-127"/>
                </a:defRPr>
              </a:lvl3pPr>
              <a:lvl4pPr marL="1600200" indent="-228600" eaLnBrk="0" hangingPunct="0">
                <a:defRPr sz="2000" b="1">
                  <a:solidFill>
                    <a:schemeClr val="tx1"/>
                  </a:solidFill>
                  <a:latin typeface="Arial" charset="0"/>
                  <a:ea typeface="Gulim" pitchFamily="34" charset="-127"/>
                </a:defRPr>
              </a:lvl4pPr>
              <a:lvl5pPr marL="2057400" indent="-228600" eaLnBrk="0" hangingPunct="0">
                <a:defRPr sz="2000" b="1">
                  <a:solidFill>
                    <a:schemeClr val="tx1"/>
                  </a:solidFill>
                  <a:latin typeface="Arial" charset="0"/>
                  <a:ea typeface="Gulim" pitchFamily="34" charset="-127"/>
                </a:defRPr>
              </a:lvl5pPr>
              <a:lvl6pPr marL="2514600" indent="-228600" algn="ctr" eaLnBrk="0" fontAlgn="base" hangingPunct="0">
                <a:spcBef>
                  <a:spcPct val="50000"/>
                </a:spcBef>
                <a:spcAft>
                  <a:spcPct val="0"/>
                </a:spcAft>
                <a:defRPr sz="2000" b="1">
                  <a:solidFill>
                    <a:schemeClr val="tx1"/>
                  </a:solidFill>
                  <a:latin typeface="Arial" charset="0"/>
                  <a:ea typeface="Gulim" pitchFamily="34" charset="-127"/>
                </a:defRPr>
              </a:lvl6pPr>
              <a:lvl7pPr marL="2971800" indent="-228600" algn="ctr" eaLnBrk="0" fontAlgn="base" hangingPunct="0">
                <a:spcBef>
                  <a:spcPct val="50000"/>
                </a:spcBef>
                <a:spcAft>
                  <a:spcPct val="0"/>
                </a:spcAft>
                <a:defRPr sz="2000" b="1">
                  <a:solidFill>
                    <a:schemeClr val="tx1"/>
                  </a:solidFill>
                  <a:latin typeface="Arial" charset="0"/>
                  <a:ea typeface="Gulim" pitchFamily="34" charset="-127"/>
                </a:defRPr>
              </a:lvl7pPr>
              <a:lvl8pPr marL="3429000" indent="-228600" algn="ctr" eaLnBrk="0" fontAlgn="base" hangingPunct="0">
                <a:spcBef>
                  <a:spcPct val="50000"/>
                </a:spcBef>
                <a:spcAft>
                  <a:spcPct val="0"/>
                </a:spcAft>
                <a:defRPr sz="2000" b="1">
                  <a:solidFill>
                    <a:schemeClr val="tx1"/>
                  </a:solidFill>
                  <a:latin typeface="Arial" charset="0"/>
                  <a:ea typeface="Gulim" pitchFamily="34" charset="-127"/>
                </a:defRPr>
              </a:lvl8pPr>
              <a:lvl9pPr marL="3886200" indent="-228600" algn="ctr" eaLnBrk="0" fontAlgn="base" hangingPunct="0">
                <a:spcBef>
                  <a:spcPct val="50000"/>
                </a:spcBef>
                <a:spcAft>
                  <a:spcPct val="0"/>
                </a:spcAft>
                <a:defRPr sz="2000" b="1">
                  <a:solidFill>
                    <a:schemeClr val="tx1"/>
                  </a:solidFill>
                  <a:latin typeface="Arial" charset="0"/>
                  <a:ea typeface="Gulim" pitchFamily="34" charset="-127"/>
                </a:defRPr>
              </a:lvl9pPr>
            </a:lstStyle>
            <a:p>
              <a:pPr eaLnBrk="1" hangingPunct="1">
                <a:defRPr/>
              </a:pPr>
              <a:r>
                <a:rPr lang="en-US" sz="1200" smtClean="0">
                  <a:ea typeface="宋体" pitchFamily="2" charset="-122"/>
                  <a:cs typeface="Times New Roman" pitchFamily="18" charset="0"/>
                </a:rPr>
                <a:t>Abdul-Jabbar</a:t>
              </a:r>
              <a:endParaRPr lang="zh-CN" sz="1200" smtClean="0">
                <a:latin typeface="宋体" pitchFamily="2" charset="-122"/>
                <a:ea typeface="宋体" pitchFamily="2" charset="-122"/>
                <a:cs typeface="Times New Roman" pitchFamily="18" charset="0"/>
              </a:endParaRPr>
            </a:p>
          </p:txBody>
        </p:sp>
        <p:sp>
          <p:nvSpPr>
            <p:cNvPr id="24" name="TextBox 23"/>
            <p:cNvSpPr txBox="1"/>
            <p:nvPr/>
          </p:nvSpPr>
          <p:spPr>
            <a:xfrm>
              <a:off x="6758037" y="3169211"/>
              <a:ext cx="454908" cy="349065"/>
            </a:xfrm>
            <a:prstGeom prst="rect">
              <a:avLst/>
            </a:prstGeom>
            <a:noFill/>
          </p:spPr>
          <p:style>
            <a:lnRef idx="0">
              <a:scrgbClr r="0" g="0" b="0"/>
            </a:lnRef>
            <a:fillRef idx="0">
              <a:scrgbClr r="0" g="0" b="0"/>
            </a:fillRef>
            <a:effectRef idx="0">
              <a:scrgbClr r="0" g="0" b="0"/>
            </a:effectRef>
            <a:fontRef idx="minor">
              <a:schemeClr val="tx1"/>
            </a:fontRef>
          </p:style>
          <p:txBody>
            <a:bodyPr wrap="none">
              <a:spAutoFit/>
            </a:bodyPr>
            <a:lstStyle>
              <a:lvl1pPr eaLnBrk="0" hangingPunct="0">
                <a:defRPr sz="2000" b="1">
                  <a:solidFill>
                    <a:schemeClr val="tx1"/>
                  </a:solidFill>
                  <a:latin typeface="Arial" charset="0"/>
                  <a:ea typeface="Gulim" pitchFamily="34" charset="-127"/>
                </a:defRPr>
              </a:lvl1pPr>
              <a:lvl2pPr marL="742950" indent="-285750" eaLnBrk="0" hangingPunct="0">
                <a:defRPr sz="2000" b="1">
                  <a:solidFill>
                    <a:schemeClr val="tx1"/>
                  </a:solidFill>
                  <a:latin typeface="Arial" charset="0"/>
                  <a:ea typeface="Gulim" pitchFamily="34" charset="-127"/>
                </a:defRPr>
              </a:lvl2pPr>
              <a:lvl3pPr marL="1143000" indent="-228600" eaLnBrk="0" hangingPunct="0">
                <a:defRPr sz="2000" b="1">
                  <a:solidFill>
                    <a:schemeClr val="tx1"/>
                  </a:solidFill>
                  <a:latin typeface="Arial" charset="0"/>
                  <a:ea typeface="Gulim" pitchFamily="34" charset="-127"/>
                </a:defRPr>
              </a:lvl3pPr>
              <a:lvl4pPr marL="1600200" indent="-228600" eaLnBrk="0" hangingPunct="0">
                <a:defRPr sz="2000" b="1">
                  <a:solidFill>
                    <a:schemeClr val="tx1"/>
                  </a:solidFill>
                  <a:latin typeface="Arial" charset="0"/>
                  <a:ea typeface="Gulim" pitchFamily="34" charset="-127"/>
                </a:defRPr>
              </a:lvl4pPr>
              <a:lvl5pPr marL="2057400" indent="-228600" eaLnBrk="0" hangingPunct="0">
                <a:defRPr sz="2000" b="1">
                  <a:solidFill>
                    <a:schemeClr val="tx1"/>
                  </a:solidFill>
                  <a:latin typeface="Arial" charset="0"/>
                  <a:ea typeface="Gulim" pitchFamily="34" charset="-127"/>
                </a:defRPr>
              </a:lvl5pPr>
              <a:lvl6pPr marL="2514600" indent="-228600" algn="ctr" eaLnBrk="0" fontAlgn="base" hangingPunct="0">
                <a:spcBef>
                  <a:spcPct val="50000"/>
                </a:spcBef>
                <a:spcAft>
                  <a:spcPct val="0"/>
                </a:spcAft>
                <a:defRPr sz="2000" b="1">
                  <a:solidFill>
                    <a:schemeClr val="tx1"/>
                  </a:solidFill>
                  <a:latin typeface="Arial" charset="0"/>
                  <a:ea typeface="Gulim" pitchFamily="34" charset="-127"/>
                </a:defRPr>
              </a:lvl6pPr>
              <a:lvl7pPr marL="2971800" indent="-228600" algn="ctr" eaLnBrk="0" fontAlgn="base" hangingPunct="0">
                <a:spcBef>
                  <a:spcPct val="50000"/>
                </a:spcBef>
                <a:spcAft>
                  <a:spcPct val="0"/>
                </a:spcAft>
                <a:defRPr sz="2000" b="1">
                  <a:solidFill>
                    <a:schemeClr val="tx1"/>
                  </a:solidFill>
                  <a:latin typeface="Arial" charset="0"/>
                  <a:ea typeface="Gulim" pitchFamily="34" charset="-127"/>
                </a:defRPr>
              </a:lvl7pPr>
              <a:lvl8pPr marL="3429000" indent="-228600" algn="ctr" eaLnBrk="0" fontAlgn="base" hangingPunct="0">
                <a:spcBef>
                  <a:spcPct val="50000"/>
                </a:spcBef>
                <a:spcAft>
                  <a:spcPct val="0"/>
                </a:spcAft>
                <a:defRPr sz="2000" b="1">
                  <a:solidFill>
                    <a:schemeClr val="tx1"/>
                  </a:solidFill>
                  <a:latin typeface="Arial" charset="0"/>
                  <a:ea typeface="Gulim" pitchFamily="34" charset="-127"/>
                </a:defRPr>
              </a:lvl8pPr>
              <a:lvl9pPr marL="3886200" indent="-228600" algn="ctr" eaLnBrk="0" fontAlgn="base" hangingPunct="0">
                <a:spcBef>
                  <a:spcPct val="50000"/>
                </a:spcBef>
                <a:spcAft>
                  <a:spcPct val="0"/>
                </a:spcAft>
                <a:defRPr sz="2000" b="1">
                  <a:solidFill>
                    <a:schemeClr val="tx1"/>
                  </a:solidFill>
                  <a:latin typeface="Arial" charset="0"/>
                  <a:ea typeface="Gulim" pitchFamily="34" charset="-127"/>
                </a:defRPr>
              </a:lvl9pPr>
            </a:lstStyle>
            <a:p>
              <a:pPr eaLnBrk="1" hangingPunct="1">
                <a:defRPr/>
              </a:pPr>
              <a:r>
                <a:rPr lang="en-US" sz="1200" smtClean="0">
                  <a:ea typeface="宋体" pitchFamily="2" charset="-122"/>
                  <a:cs typeface="Times New Roman" pitchFamily="18" charset="0"/>
                </a:rPr>
                <a:t>Bird</a:t>
              </a:r>
              <a:endParaRPr lang="zh-CN" sz="1200" smtClean="0">
                <a:latin typeface="宋体" pitchFamily="2" charset="-122"/>
                <a:ea typeface="宋体" pitchFamily="2" charset="-122"/>
                <a:cs typeface="Times New Roman" pitchFamily="18" charset="0"/>
              </a:endParaRPr>
            </a:p>
          </p:txBody>
        </p:sp>
        <p:sp>
          <p:nvSpPr>
            <p:cNvPr id="25" name="TextBox 24"/>
            <p:cNvSpPr txBox="1"/>
            <p:nvPr/>
          </p:nvSpPr>
          <p:spPr>
            <a:xfrm>
              <a:off x="6011589" y="3428778"/>
              <a:ext cx="764400" cy="349065"/>
            </a:xfrm>
            <a:prstGeom prst="rect">
              <a:avLst/>
            </a:prstGeom>
            <a:noFill/>
          </p:spPr>
          <p:style>
            <a:lnRef idx="0">
              <a:scrgbClr r="0" g="0" b="0"/>
            </a:lnRef>
            <a:fillRef idx="0">
              <a:scrgbClr r="0" g="0" b="0"/>
            </a:fillRef>
            <a:effectRef idx="0">
              <a:scrgbClr r="0" g="0" b="0"/>
            </a:effectRef>
            <a:fontRef idx="minor">
              <a:schemeClr val="tx1"/>
            </a:fontRef>
          </p:style>
          <p:txBody>
            <a:bodyPr wrap="none">
              <a:spAutoFit/>
            </a:bodyPr>
            <a:lstStyle>
              <a:lvl1pPr eaLnBrk="0" hangingPunct="0">
                <a:defRPr sz="2000" b="1">
                  <a:solidFill>
                    <a:schemeClr val="tx1"/>
                  </a:solidFill>
                  <a:latin typeface="Arial" charset="0"/>
                  <a:ea typeface="Gulim" pitchFamily="34" charset="-127"/>
                </a:defRPr>
              </a:lvl1pPr>
              <a:lvl2pPr marL="742950" indent="-285750" eaLnBrk="0" hangingPunct="0">
                <a:defRPr sz="2000" b="1">
                  <a:solidFill>
                    <a:schemeClr val="tx1"/>
                  </a:solidFill>
                  <a:latin typeface="Arial" charset="0"/>
                  <a:ea typeface="Gulim" pitchFamily="34" charset="-127"/>
                </a:defRPr>
              </a:lvl2pPr>
              <a:lvl3pPr marL="1143000" indent="-228600" eaLnBrk="0" hangingPunct="0">
                <a:defRPr sz="2000" b="1">
                  <a:solidFill>
                    <a:schemeClr val="tx1"/>
                  </a:solidFill>
                  <a:latin typeface="Arial" charset="0"/>
                  <a:ea typeface="Gulim" pitchFamily="34" charset="-127"/>
                </a:defRPr>
              </a:lvl3pPr>
              <a:lvl4pPr marL="1600200" indent="-228600" eaLnBrk="0" hangingPunct="0">
                <a:defRPr sz="2000" b="1">
                  <a:solidFill>
                    <a:schemeClr val="tx1"/>
                  </a:solidFill>
                  <a:latin typeface="Arial" charset="0"/>
                  <a:ea typeface="Gulim" pitchFamily="34" charset="-127"/>
                </a:defRPr>
              </a:lvl4pPr>
              <a:lvl5pPr marL="2057400" indent="-228600" eaLnBrk="0" hangingPunct="0">
                <a:defRPr sz="2000" b="1">
                  <a:solidFill>
                    <a:schemeClr val="tx1"/>
                  </a:solidFill>
                  <a:latin typeface="Arial" charset="0"/>
                  <a:ea typeface="Gulim" pitchFamily="34" charset="-127"/>
                </a:defRPr>
              </a:lvl5pPr>
              <a:lvl6pPr marL="2514600" indent="-228600" algn="ctr" eaLnBrk="0" fontAlgn="base" hangingPunct="0">
                <a:spcBef>
                  <a:spcPct val="50000"/>
                </a:spcBef>
                <a:spcAft>
                  <a:spcPct val="0"/>
                </a:spcAft>
                <a:defRPr sz="2000" b="1">
                  <a:solidFill>
                    <a:schemeClr val="tx1"/>
                  </a:solidFill>
                  <a:latin typeface="Arial" charset="0"/>
                  <a:ea typeface="Gulim" pitchFamily="34" charset="-127"/>
                </a:defRPr>
              </a:lvl6pPr>
              <a:lvl7pPr marL="2971800" indent="-228600" algn="ctr" eaLnBrk="0" fontAlgn="base" hangingPunct="0">
                <a:spcBef>
                  <a:spcPct val="50000"/>
                </a:spcBef>
                <a:spcAft>
                  <a:spcPct val="0"/>
                </a:spcAft>
                <a:defRPr sz="2000" b="1">
                  <a:solidFill>
                    <a:schemeClr val="tx1"/>
                  </a:solidFill>
                  <a:latin typeface="Arial" charset="0"/>
                  <a:ea typeface="Gulim" pitchFamily="34" charset="-127"/>
                </a:defRPr>
              </a:lvl7pPr>
              <a:lvl8pPr marL="3429000" indent="-228600" algn="ctr" eaLnBrk="0" fontAlgn="base" hangingPunct="0">
                <a:spcBef>
                  <a:spcPct val="50000"/>
                </a:spcBef>
                <a:spcAft>
                  <a:spcPct val="0"/>
                </a:spcAft>
                <a:defRPr sz="2000" b="1">
                  <a:solidFill>
                    <a:schemeClr val="tx1"/>
                  </a:solidFill>
                  <a:latin typeface="Arial" charset="0"/>
                  <a:ea typeface="Gulim" pitchFamily="34" charset="-127"/>
                </a:defRPr>
              </a:lvl8pPr>
              <a:lvl9pPr marL="3886200" indent="-228600" algn="ctr" eaLnBrk="0" fontAlgn="base" hangingPunct="0">
                <a:spcBef>
                  <a:spcPct val="50000"/>
                </a:spcBef>
                <a:spcAft>
                  <a:spcPct val="0"/>
                </a:spcAft>
                <a:defRPr sz="2000" b="1">
                  <a:solidFill>
                    <a:schemeClr val="tx1"/>
                  </a:solidFill>
                  <a:latin typeface="Arial" charset="0"/>
                  <a:ea typeface="Gulim" pitchFamily="34" charset="-127"/>
                </a:defRPr>
              </a:lvl9pPr>
            </a:lstStyle>
            <a:p>
              <a:pPr eaLnBrk="1" hangingPunct="1">
                <a:defRPr/>
              </a:pPr>
              <a:r>
                <a:rPr lang="en-US" sz="1200" smtClean="0">
                  <a:ea typeface="宋体" pitchFamily="2" charset="-122"/>
                  <a:cs typeface="Times New Roman" pitchFamily="18" charset="0"/>
                </a:rPr>
                <a:t>Johnson</a:t>
              </a:r>
              <a:endParaRPr lang="zh-CN" sz="1200" smtClean="0">
                <a:latin typeface="宋体" pitchFamily="2" charset="-122"/>
                <a:ea typeface="宋体" pitchFamily="2" charset="-122"/>
                <a:cs typeface="Times New Roman" pitchFamily="18" charset="0"/>
              </a:endParaRPr>
            </a:p>
          </p:txBody>
        </p:sp>
        <p:sp>
          <p:nvSpPr>
            <p:cNvPr id="26" name="TextBox 25"/>
            <p:cNvSpPr txBox="1"/>
            <p:nvPr/>
          </p:nvSpPr>
          <p:spPr>
            <a:xfrm>
              <a:off x="6205166" y="3946412"/>
              <a:ext cx="779208" cy="349065"/>
            </a:xfrm>
            <a:prstGeom prst="rect">
              <a:avLst/>
            </a:prstGeom>
            <a:noFill/>
          </p:spPr>
          <p:style>
            <a:lnRef idx="0">
              <a:scrgbClr r="0" g="0" b="0"/>
            </a:lnRef>
            <a:fillRef idx="0">
              <a:scrgbClr r="0" g="0" b="0"/>
            </a:fillRef>
            <a:effectRef idx="0">
              <a:scrgbClr r="0" g="0" b="0"/>
            </a:effectRef>
            <a:fontRef idx="minor">
              <a:schemeClr val="tx1"/>
            </a:fontRef>
          </p:style>
          <p:txBody>
            <a:bodyPr wrap="none">
              <a:spAutoFit/>
            </a:bodyPr>
            <a:lstStyle>
              <a:lvl1pPr eaLnBrk="0" hangingPunct="0">
                <a:defRPr sz="2000" b="1">
                  <a:solidFill>
                    <a:schemeClr val="tx1"/>
                  </a:solidFill>
                  <a:latin typeface="Arial" charset="0"/>
                  <a:ea typeface="Gulim" pitchFamily="34" charset="-127"/>
                </a:defRPr>
              </a:lvl1pPr>
              <a:lvl2pPr marL="742950" indent="-285750" eaLnBrk="0" hangingPunct="0">
                <a:defRPr sz="2000" b="1">
                  <a:solidFill>
                    <a:schemeClr val="tx1"/>
                  </a:solidFill>
                  <a:latin typeface="Arial" charset="0"/>
                  <a:ea typeface="Gulim" pitchFamily="34" charset="-127"/>
                </a:defRPr>
              </a:lvl2pPr>
              <a:lvl3pPr marL="1143000" indent="-228600" eaLnBrk="0" hangingPunct="0">
                <a:defRPr sz="2000" b="1">
                  <a:solidFill>
                    <a:schemeClr val="tx1"/>
                  </a:solidFill>
                  <a:latin typeface="Arial" charset="0"/>
                  <a:ea typeface="Gulim" pitchFamily="34" charset="-127"/>
                </a:defRPr>
              </a:lvl3pPr>
              <a:lvl4pPr marL="1600200" indent="-228600" eaLnBrk="0" hangingPunct="0">
                <a:defRPr sz="2000" b="1">
                  <a:solidFill>
                    <a:schemeClr val="tx1"/>
                  </a:solidFill>
                  <a:latin typeface="Arial" charset="0"/>
                  <a:ea typeface="Gulim" pitchFamily="34" charset="-127"/>
                </a:defRPr>
              </a:lvl4pPr>
              <a:lvl5pPr marL="2057400" indent="-228600" eaLnBrk="0" hangingPunct="0">
                <a:defRPr sz="2000" b="1">
                  <a:solidFill>
                    <a:schemeClr val="tx1"/>
                  </a:solidFill>
                  <a:latin typeface="Arial" charset="0"/>
                  <a:ea typeface="Gulim" pitchFamily="34" charset="-127"/>
                </a:defRPr>
              </a:lvl5pPr>
              <a:lvl6pPr marL="2514600" indent="-228600" algn="ctr" eaLnBrk="0" fontAlgn="base" hangingPunct="0">
                <a:spcBef>
                  <a:spcPct val="50000"/>
                </a:spcBef>
                <a:spcAft>
                  <a:spcPct val="0"/>
                </a:spcAft>
                <a:defRPr sz="2000" b="1">
                  <a:solidFill>
                    <a:schemeClr val="tx1"/>
                  </a:solidFill>
                  <a:latin typeface="Arial" charset="0"/>
                  <a:ea typeface="Gulim" pitchFamily="34" charset="-127"/>
                </a:defRPr>
              </a:lvl6pPr>
              <a:lvl7pPr marL="2971800" indent="-228600" algn="ctr" eaLnBrk="0" fontAlgn="base" hangingPunct="0">
                <a:spcBef>
                  <a:spcPct val="50000"/>
                </a:spcBef>
                <a:spcAft>
                  <a:spcPct val="0"/>
                </a:spcAft>
                <a:defRPr sz="2000" b="1">
                  <a:solidFill>
                    <a:schemeClr val="tx1"/>
                  </a:solidFill>
                  <a:latin typeface="Arial" charset="0"/>
                  <a:ea typeface="Gulim" pitchFamily="34" charset="-127"/>
                </a:defRPr>
              </a:lvl7pPr>
              <a:lvl8pPr marL="3429000" indent="-228600" algn="ctr" eaLnBrk="0" fontAlgn="base" hangingPunct="0">
                <a:spcBef>
                  <a:spcPct val="50000"/>
                </a:spcBef>
                <a:spcAft>
                  <a:spcPct val="0"/>
                </a:spcAft>
                <a:defRPr sz="2000" b="1">
                  <a:solidFill>
                    <a:schemeClr val="tx1"/>
                  </a:solidFill>
                  <a:latin typeface="Arial" charset="0"/>
                  <a:ea typeface="Gulim" pitchFamily="34" charset="-127"/>
                </a:defRPr>
              </a:lvl8pPr>
              <a:lvl9pPr marL="3886200" indent="-228600" algn="ctr" eaLnBrk="0" fontAlgn="base" hangingPunct="0">
                <a:spcBef>
                  <a:spcPct val="50000"/>
                </a:spcBef>
                <a:spcAft>
                  <a:spcPct val="0"/>
                </a:spcAft>
                <a:defRPr sz="2000" b="1">
                  <a:solidFill>
                    <a:schemeClr val="tx1"/>
                  </a:solidFill>
                  <a:latin typeface="Arial" charset="0"/>
                  <a:ea typeface="Gulim" pitchFamily="34" charset="-127"/>
                </a:defRPr>
              </a:lvl9pPr>
            </a:lstStyle>
            <a:p>
              <a:pPr eaLnBrk="1" hangingPunct="1">
                <a:defRPr/>
              </a:pPr>
              <a:r>
                <a:rPr lang="en-US" sz="1200" smtClean="0">
                  <a:ea typeface="宋体" pitchFamily="2" charset="-122"/>
                  <a:cs typeface="Times New Roman" pitchFamily="18" charset="0"/>
                </a:rPr>
                <a:t>Stockton</a:t>
              </a:r>
              <a:endParaRPr lang="zh-CN" sz="1200" smtClean="0">
                <a:latin typeface="宋体" pitchFamily="2" charset="-122"/>
                <a:ea typeface="宋体" pitchFamily="2" charset="-122"/>
                <a:cs typeface="Times New Roman" pitchFamily="18" charset="0"/>
              </a:endParaRPr>
            </a:p>
          </p:txBody>
        </p:sp>
        <p:sp>
          <p:nvSpPr>
            <p:cNvPr id="27" name="TextBox 26"/>
            <p:cNvSpPr txBox="1"/>
            <p:nvPr/>
          </p:nvSpPr>
          <p:spPr>
            <a:xfrm>
              <a:off x="7567543" y="3329752"/>
              <a:ext cx="610394" cy="349065"/>
            </a:xfrm>
            <a:prstGeom prst="rect">
              <a:avLst/>
            </a:prstGeom>
            <a:noFill/>
          </p:spPr>
          <p:style>
            <a:lnRef idx="0">
              <a:scrgbClr r="0" g="0" b="0"/>
            </a:lnRef>
            <a:fillRef idx="0">
              <a:scrgbClr r="0" g="0" b="0"/>
            </a:fillRef>
            <a:effectRef idx="0">
              <a:scrgbClr r="0" g="0" b="0"/>
            </a:effectRef>
            <a:fontRef idx="minor">
              <a:schemeClr val="tx1"/>
            </a:fontRef>
          </p:style>
          <p:txBody>
            <a:bodyPr wrap="none">
              <a:spAutoFit/>
            </a:bodyPr>
            <a:lstStyle>
              <a:lvl1pPr eaLnBrk="0" hangingPunct="0">
                <a:defRPr sz="2000" b="1">
                  <a:solidFill>
                    <a:schemeClr val="tx1"/>
                  </a:solidFill>
                  <a:latin typeface="Arial" charset="0"/>
                  <a:ea typeface="Gulim" pitchFamily="34" charset="-127"/>
                </a:defRPr>
              </a:lvl1pPr>
              <a:lvl2pPr marL="742950" indent="-285750" eaLnBrk="0" hangingPunct="0">
                <a:defRPr sz="2000" b="1">
                  <a:solidFill>
                    <a:schemeClr val="tx1"/>
                  </a:solidFill>
                  <a:latin typeface="Arial" charset="0"/>
                  <a:ea typeface="Gulim" pitchFamily="34" charset="-127"/>
                </a:defRPr>
              </a:lvl2pPr>
              <a:lvl3pPr marL="1143000" indent="-228600" eaLnBrk="0" hangingPunct="0">
                <a:defRPr sz="2000" b="1">
                  <a:solidFill>
                    <a:schemeClr val="tx1"/>
                  </a:solidFill>
                  <a:latin typeface="Arial" charset="0"/>
                  <a:ea typeface="Gulim" pitchFamily="34" charset="-127"/>
                </a:defRPr>
              </a:lvl3pPr>
              <a:lvl4pPr marL="1600200" indent="-228600" eaLnBrk="0" hangingPunct="0">
                <a:defRPr sz="2000" b="1">
                  <a:solidFill>
                    <a:schemeClr val="tx1"/>
                  </a:solidFill>
                  <a:latin typeface="Arial" charset="0"/>
                  <a:ea typeface="Gulim" pitchFamily="34" charset="-127"/>
                </a:defRPr>
              </a:lvl4pPr>
              <a:lvl5pPr marL="2057400" indent="-228600" eaLnBrk="0" hangingPunct="0">
                <a:defRPr sz="2000" b="1">
                  <a:solidFill>
                    <a:schemeClr val="tx1"/>
                  </a:solidFill>
                  <a:latin typeface="Arial" charset="0"/>
                  <a:ea typeface="Gulim" pitchFamily="34" charset="-127"/>
                </a:defRPr>
              </a:lvl5pPr>
              <a:lvl6pPr marL="2514600" indent="-228600" algn="ctr" eaLnBrk="0" fontAlgn="base" hangingPunct="0">
                <a:spcBef>
                  <a:spcPct val="50000"/>
                </a:spcBef>
                <a:spcAft>
                  <a:spcPct val="0"/>
                </a:spcAft>
                <a:defRPr sz="2000" b="1">
                  <a:solidFill>
                    <a:schemeClr val="tx1"/>
                  </a:solidFill>
                  <a:latin typeface="Arial" charset="0"/>
                  <a:ea typeface="Gulim" pitchFamily="34" charset="-127"/>
                </a:defRPr>
              </a:lvl6pPr>
              <a:lvl7pPr marL="2971800" indent="-228600" algn="ctr" eaLnBrk="0" fontAlgn="base" hangingPunct="0">
                <a:spcBef>
                  <a:spcPct val="50000"/>
                </a:spcBef>
                <a:spcAft>
                  <a:spcPct val="0"/>
                </a:spcAft>
                <a:defRPr sz="2000" b="1">
                  <a:solidFill>
                    <a:schemeClr val="tx1"/>
                  </a:solidFill>
                  <a:latin typeface="Arial" charset="0"/>
                  <a:ea typeface="Gulim" pitchFamily="34" charset="-127"/>
                </a:defRPr>
              </a:lvl7pPr>
              <a:lvl8pPr marL="3429000" indent="-228600" algn="ctr" eaLnBrk="0" fontAlgn="base" hangingPunct="0">
                <a:spcBef>
                  <a:spcPct val="50000"/>
                </a:spcBef>
                <a:spcAft>
                  <a:spcPct val="0"/>
                </a:spcAft>
                <a:defRPr sz="2000" b="1">
                  <a:solidFill>
                    <a:schemeClr val="tx1"/>
                  </a:solidFill>
                  <a:latin typeface="Arial" charset="0"/>
                  <a:ea typeface="Gulim" pitchFamily="34" charset="-127"/>
                </a:defRPr>
              </a:lvl8pPr>
              <a:lvl9pPr marL="3886200" indent="-228600" algn="ctr" eaLnBrk="0" fontAlgn="base" hangingPunct="0">
                <a:spcBef>
                  <a:spcPct val="50000"/>
                </a:spcBef>
                <a:spcAft>
                  <a:spcPct val="0"/>
                </a:spcAft>
                <a:defRPr sz="2000" b="1">
                  <a:solidFill>
                    <a:schemeClr val="tx1"/>
                  </a:solidFill>
                  <a:latin typeface="Arial" charset="0"/>
                  <a:ea typeface="Gulim" pitchFamily="34" charset="-127"/>
                </a:defRPr>
              </a:lvl9pPr>
            </a:lstStyle>
            <a:p>
              <a:pPr eaLnBrk="1" hangingPunct="1">
                <a:defRPr/>
              </a:pPr>
              <a:r>
                <a:rPr lang="en-US" sz="1200" smtClean="0">
                  <a:ea typeface="宋体" pitchFamily="2" charset="-122"/>
                  <a:cs typeface="Times New Roman" pitchFamily="18" charset="0"/>
                </a:rPr>
                <a:t>James</a:t>
              </a:r>
              <a:endParaRPr lang="zh-CN" sz="1200" smtClean="0">
                <a:latin typeface="宋体" pitchFamily="2" charset="-122"/>
                <a:ea typeface="宋体" pitchFamily="2" charset="-122"/>
                <a:cs typeface="Times New Roman" pitchFamily="18" charset="0"/>
              </a:endParaRPr>
            </a:p>
          </p:txBody>
        </p:sp>
      </p:grpSp>
      <p:sp>
        <p:nvSpPr>
          <p:cNvPr id="28" name="Text Placeholder 2"/>
          <p:cNvSpPr>
            <a:spLocks noGrp="1"/>
          </p:cNvSpPr>
          <p:nvPr>
            <p:ph type="body" sz="quarter" idx="10"/>
          </p:nvPr>
        </p:nvSpPr>
        <p:spPr>
          <a:xfrm>
            <a:off x="389436" y="1085850"/>
            <a:ext cx="8363938" cy="920765"/>
          </a:xfrm>
        </p:spPr>
        <p:txBody>
          <a:bodyPr/>
          <a:lstStyle/>
          <a:p>
            <a:r>
              <a:rPr lang="en-US" sz="4000" dirty="0" smtClean="0">
                <a:solidFill>
                  <a:srgbClr val="F58026"/>
                </a:solidFill>
              </a:rPr>
              <a:t>Data distribution matters</a:t>
            </a:r>
          </a:p>
          <a:p>
            <a:pPr lvl="1">
              <a:spcAft>
                <a:spcPts val="675"/>
              </a:spcAft>
              <a:tabLst/>
            </a:pPr>
            <a:r>
              <a:rPr lang="en-US" sz="2000" dirty="0">
                <a:solidFill>
                  <a:schemeClr val="tx1"/>
                </a:solidFill>
                <a:latin typeface="Segoe UI Light" pitchFamily="34" charset="0"/>
              </a:rPr>
              <a:t>E.g., 2-skyand in </a:t>
            </a:r>
            <a:r>
              <a:rPr lang="en-US" sz="2000" dirty="0" smtClean="0">
                <a:solidFill>
                  <a:schemeClr val="tx1"/>
                </a:solidFill>
                <a:latin typeface="Segoe UI Light" pitchFamily="34" charset="0"/>
              </a:rPr>
              <a:t>{points, rebounds} </a:t>
            </a:r>
            <a:r>
              <a:rPr lang="en-US" sz="2000" dirty="0">
                <a:solidFill>
                  <a:schemeClr val="tx1"/>
                </a:solidFill>
                <a:latin typeface="Segoe UI Light" pitchFamily="34" charset="0"/>
              </a:rPr>
              <a:t>vs. in {rebounds, assists</a:t>
            </a:r>
            <a:r>
              <a:rPr lang="en-US" sz="2000" dirty="0" smtClean="0">
                <a:solidFill>
                  <a:schemeClr val="tx1"/>
                </a:solidFill>
                <a:latin typeface="Segoe UI Light" pitchFamily="34" charset="0"/>
              </a:rPr>
              <a:t>}</a:t>
            </a:r>
            <a:endParaRPr lang="en-US" sz="2000" dirty="0">
              <a:solidFill>
                <a:schemeClr val="tx1"/>
              </a:solidFill>
              <a:latin typeface="Segoe UI Light" pitchFamily="34" charset="0"/>
            </a:endParaRPr>
          </a:p>
        </p:txBody>
      </p:sp>
      <p:sp>
        <p:nvSpPr>
          <p:cNvPr id="30" name="TextBox 29"/>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299182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smtClean="0">
                <a:solidFill>
                  <a:srgbClr val="0064B1"/>
                </a:solidFill>
              </a:rPr>
              <a:t>Top-</a:t>
            </a:r>
            <a:r>
              <a:rPr lang="en-US" dirty="0" smtClean="0">
                <a:solidFill>
                  <a:srgbClr val="0064B1"/>
                </a:solidFill>
                <a:sym typeface="Symbol"/>
              </a:rPr>
              <a:t> </a:t>
            </a:r>
            <a:r>
              <a:rPr lang="en-US" dirty="0" err="1" smtClean="0">
                <a:solidFill>
                  <a:srgbClr val="0064B1"/>
                </a:solidFill>
              </a:rPr>
              <a:t>Skyband</a:t>
            </a:r>
            <a:endParaRPr lang="en-US" dirty="0">
              <a:solidFill>
                <a:srgbClr val="0064B1"/>
              </a:solidFill>
            </a:endParaRPr>
          </a:p>
        </p:txBody>
      </p:sp>
      <p:sp>
        <p:nvSpPr>
          <p:cNvPr id="3" name="Text Placeholder 2"/>
          <p:cNvSpPr>
            <a:spLocks noGrp="1"/>
          </p:cNvSpPr>
          <p:nvPr>
            <p:ph type="body" sz="quarter" idx="10"/>
          </p:nvPr>
        </p:nvSpPr>
        <p:spPr>
          <a:xfrm>
            <a:off x="389436" y="1085850"/>
            <a:ext cx="8363938" cy="3781548"/>
          </a:xfrm>
        </p:spPr>
        <p:txBody>
          <a:bodyPr/>
          <a:lstStyle/>
          <a:p>
            <a:r>
              <a:rPr lang="en-US" sz="2800" dirty="0" smtClean="0">
                <a:solidFill>
                  <a:srgbClr val="F58026"/>
                </a:solidFill>
              </a:rPr>
              <a:t>𝑘-</a:t>
            </a:r>
            <a:r>
              <a:rPr lang="en-US" sz="2800" dirty="0" err="1" smtClean="0">
                <a:solidFill>
                  <a:srgbClr val="F58026"/>
                </a:solidFill>
              </a:rPr>
              <a:t>Skyband</a:t>
            </a:r>
            <a:endParaRPr lang="en-US" sz="2800" dirty="0" smtClean="0">
              <a:solidFill>
                <a:srgbClr val="F58026"/>
              </a:solidFill>
            </a:endParaRPr>
          </a:p>
          <a:p>
            <a:r>
              <a:rPr lang="en-US" sz="2000" dirty="0" smtClean="0">
                <a:solidFill>
                  <a:schemeClr val="tx1"/>
                </a:solidFill>
              </a:rPr>
              <a:t>Using the same 𝑘 for all subspaces doesn’t work</a:t>
            </a:r>
          </a:p>
          <a:p>
            <a:r>
              <a:rPr lang="en-US" sz="2000" dirty="0" smtClean="0">
                <a:solidFill>
                  <a:schemeClr val="tx1"/>
                </a:solidFill>
              </a:rPr>
              <a:t>Asking user pick 𝑘 for each subspace is infeasible</a:t>
            </a:r>
            <a:endParaRPr lang="en-US" sz="2000" dirty="0" smtClean="0">
              <a:solidFill>
                <a:schemeClr val="tx1"/>
              </a:solidFill>
              <a:latin typeface="Segoe UI Light" pitchFamily="34" charset="0"/>
            </a:endParaRPr>
          </a:p>
          <a:p>
            <a:r>
              <a:rPr lang="en-US" sz="2800" dirty="0" smtClean="0">
                <a:solidFill>
                  <a:srgbClr val="F58026"/>
                </a:solidFill>
              </a:rPr>
              <a:t>Top-</a:t>
            </a:r>
            <a:r>
              <a:rPr lang="en-US" sz="2800" dirty="0" smtClean="0">
                <a:solidFill>
                  <a:srgbClr val="F58026"/>
                </a:solidFill>
                <a:sym typeface="Symbol"/>
              </a:rPr>
              <a:t></a:t>
            </a:r>
            <a:r>
              <a:rPr lang="en-US" sz="2800" dirty="0" smtClean="0">
                <a:solidFill>
                  <a:srgbClr val="F58026"/>
                </a:solidFill>
              </a:rPr>
              <a:t> </a:t>
            </a:r>
            <a:r>
              <a:rPr lang="en-US" sz="2800" dirty="0" err="1" smtClean="0">
                <a:solidFill>
                  <a:srgbClr val="F58026"/>
                </a:solidFill>
              </a:rPr>
              <a:t>Skyband</a:t>
            </a:r>
            <a:endParaRPr lang="en-US" sz="2800" dirty="0" smtClean="0">
              <a:solidFill>
                <a:srgbClr val="F58026"/>
              </a:solidFill>
            </a:endParaRPr>
          </a:p>
          <a:p>
            <a:pPr marL="342900" lvl="1" indent="-342900">
              <a:buFont typeface="Courier New" panose="02070309020205020404" pitchFamily="49" charset="0"/>
              <a:buChar char="o"/>
            </a:pPr>
            <a:r>
              <a:rPr lang="en-US" sz="2000" dirty="0" smtClean="0">
                <a:solidFill>
                  <a:schemeClr val="tx1"/>
                </a:solidFill>
                <a:latin typeface="Segoe UI Light" pitchFamily="34" charset="0"/>
              </a:rPr>
              <a:t>User </a:t>
            </a:r>
            <a:r>
              <a:rPr lang="en-US" sz="2000" dirty="0">
                <a:solidFill>
                  <a:schemeClr val="tx1"/>
                </a:solidFill>
                <a:latin typeface="Segoe UI Light" pitchFamily="34" charset="0"/>
              </a:rPr>
              <a:t>specifies a single parameter </a:t>
            </a:r>
            <a:r>
              <a:rPr lang="en-US" sz="2000" dirty="0">
                <a:solidFill>
                  <a:schemeClr val="tx1"/>
                </a:solidFill>
                <a:sym typeface="Symbol"/>
              </a:rPr>
              <a:t> </a:t>
            </a:r>
            <a:r>
              <a:rPr lang="en-US" sz="2000" dirty="0" smtClean="0">
                <a:solidFill>
                  <a:schemeClr val="tx1"/>
                </a:solidFill>
                <a:latin typeface="Segoe UI Light" pitchFamily="34" charset="0"/>
              </a:rPr>
              <a:t>to </a:t>
            </a:r>
            <a:r>
              <a:rPr lang="en-US" sz="2000" dirty="0">
                <a:solidFill>
                  <a:schemeClr val="tx1"/>
                </a:solidFill>
                <a:latin typeface="Segoe UI Light" pitchFamily="34" charset="0"/>
              </a:rPr>
              <a:t>cap # </a:t>
            </a:r>
            <a:r>
              <a:rPr lang="en-US" sz="2000" dirty="0" err="1">
                <a:solidFill>
                  <a:schemeClr val="tx1"/>
                </a:solidFill>
                <a:latin typeface="Segoe UI Light" pitchFamily="34" charset="0"/>
              </a:rPr>
              <a:t>skyband</a:t>
            </a:r>
            <a:r>
              <a:rPr lang="en-US" sz="2000" dirty="0">
                <a:solidFill>
                  <a:schemeClr val="tx1"/>
                </a:solidFill>
                <a:latin typeface="Segoe UI Light" pitchFamily="34" charset="0"/>
              </a:rPr>
              <a:t> </a:t>
            </a:r>
            <a:r>
              <a:rPr lang="en-US" sz="2000" dirty="0" smtClean="0">
                <a:solidFill>
                  <a:schemeClr val="tx1"/>
                </a:solidFill>
                <a:latin typeface="Segoe UI Light" pitchFamily="34" charset="0"/>
              </a:rPr>
              <a:t>objects.</a:t>
            </a:r>
          </a:p>
          <a:p>
            <a:pPr marL="342900" lvl="1" indent="-342900">
              <a:buFont typeface="Courier New" panose="02070309020205020404" pitchFamily="49" charset="0"/>
              <a:buChar char="o"/>
            </a:pPr>
            <a:r>
              <a:rPr lang="en-US" sz="2000" dirty="0" smtClean="0">
                <a:solidFill>
                  <a:schemeClr val="tx1"/>
                </a:solidFill>
                <a:latin typeface="Segoe UI Light" pitchFamily="34" charset="0"/>
              </a:rPr>
              <a:t>For </a:t>
            </a:r>
            <a:r>
              <a:rPr lang="en-US" sz="2000" dirty="0">
                <a:solidFill>
                  <a:schemeClr val="tx1"/>
                </a:solidFill>
                <a:latin typeface="Segoe UI Light" pitchFamily="34" charset="0"/>
              </a:rPr>
              <a:t>each subspace 𝑆, find </a:t>
            </a:r>
            <a:r>
              <a:rPr lang="en-US" sz="2000" dirty="0" smtClean="0">
                <a:solidFill>
                  <a:schemeClr val="tx1"/>
                </a:solidFill>
                <a:latin typeface="Segoe UI Light" pitchFamily="34" charset="0"/>
              </a:rPr>
              <a:t>its top-</a:t>
            </a:r>
            <a:r>
              <a:rPr lang="en-US" sz="2000" dirty="0">
                <a:solidFill>
                  <a:schemeClr val="tx1"/>
                </a:solidFill>
                <a:latin typeface="Segoe UI Light" pitchFamily="34" charset="0"/>
              </a:rPr>
              <a:t>𝜏 </a:t>
            </a:r>
            <a:r>
              <a:rPr lang="en-US" sz="2000" dirty="0" err="1">
                <a:solidFill>
                  <a:schemeClr val="tx1"/>
                </a:solidFill>
                <a:latin typeface="Segoe UI Light" pitchFamily="34" charset="0"/>
              </a:rPr>
              <a:t>skyband</a:t>
            </a:r>
            <a:r>
              <a:rPr lang="en-US" sz="2000" dirty="0">
                <a:solidFill>
                  <a:schemeClr val="tx1"/>
                </a:solidFill>
                <a:latin typeface="Segoe UI Light" pitchFamily="34" charset="0"/>
              </a:rPr>
              <a:t>, i.e., the </a:t>
            </a:r>
            <a:r>
              <a:rPr lang="en-US" sz="2000" dirty="0" smtClean="0">
                <a:solidFill>
                  <a:schemeClr val="tx1"/>
                </a:solidFill>
                <a:latin typeface="Segoe UI Light" pitchFamily="34" charset="0"/>
              </a:rPr>
              <a:t>largest </a:t>
            </a:r>
            <a:r>
              <a:rPr lang="en-US" sz="2000" dirty="0">
                <a:solidFill>
                  <a:schemeClr val="tx1"/>
                </a:solidFill>
                <a:latin typeface="Segoe UI Light" pitchFamily="34" charset="0"/>
              </a:rPr>
              <a:t>𝑘-</a:t>
            </a:r>
            <a:r>
              <a:rPr lang="en-US" sz="2000" dirty="0" err="1">
                <a:solidFill>
                  <a:schemeClr val="tx1"/>
                </a:solidFill>
                <a:latin typeface="Segoe UI Light" pitchFamily="34" charset="0"/>
              </a:rPr>
              <a:t>skyband</a:t>
            </a:r>
            <a:r>
              <a:rPr lang="en-US" sz="2000" dirty="0">
                <a:solidFill>
                  <a:schemeClr val="tx1"/>
                </a:solidFill>
                <a:latin typeface="Segoe UI Light" pitchFamily="34" charset="0"/>
              </a:rPr>
              <a:t> containing </a:t>
            </a:r>
            <a:br>
              <a:rPr lang="en-US" sz="2000" dirty="0">
                <a:solidFill>
                  <a:schemeClr val="tx1"/>
                </a:solidFill>
                <a:latin typeface="Segoe UI Light" pitchFamily="34" charset="0"/>
              </a:rPr>
            </a:br>
            <a:r>
              <a:rPr lang="en-US" sz="2000" dirty="0">
                <a:solidFill>
                  <a:schemeClr val="tx1"/>
                </a:solidFill>
                <a:latin typeface="Segoe UI Light" pitchFamily="34" charset="0"/>
              </a:rPr>
              <a:t>no more than 𝜏 </a:t>
            </a:r>
            <a:r>
              <a:rPr lang="en-US" sz="2000" dirty="0" smtClean="0">
                <a:solidFill>
                  <a:schemeClr val="tx1"/>
                </a:solidFill>
                <a:latin typeface="Segoe UI Light" pitchFamily="34" charset="0"/>
              </a:rPr>
              <a:t>objects</a:t>
            </a:r>
          </a:p>
          <a:p>
            <a:pPr marL="342900" lvl="1" indent="-342900">
              <a:buFont typeface="Courier New" panose="02070309020205020404" pitchFamily="49" charset="0"/>
              <a:buChar char="o"/>
            </a:pPr>
            <a:r>
              <a:rPr lang="en-US" sz="2000" dirty="0" smtClean="0">
                <a:solidFill>
                  <a:schemeClr val="tx1"/>
                </a:solidFill>
                <a:latin typeface="Segoe UI Light" pitchFamily="34" charset="0"/>
              </a:rPr>
              <a:t>E.g</a:t>
            </a:r>
            <a:r>
              <a:rPr lang="en-US" sz="2000" dirty="0">
                <a:solidFill>
                  <a:schemeClr val="tx1"/>
                </a:solidFill>
                <a:latin typeface="Segoe UI Light" pitchFamily="34" charset="0"/>
              </a:rPr>
              <a:t>., in {points, rebounds</a:t>
            </a:r>
            <a:r>
              <a:rPr lang="en-US" sz="2000" dirty="0" smtClean="0">
                <a:solidFill>
                  <a:schemeClr val="tx1"/>
                </a:solidFill>
                <a:latin typeface="Segoe UI Light" pitchFamily="34" charset="0"/>
              </a:rPr>
              <a:t>}:</a:t>
            </a:r>
          </a:p>
          <a:p>
            <a:pPr lvl="1"/>
            <a:r>
              <a:rPr lang="en-US" sz="2000" dirty="0" smtClean="0">
                <a:solidFill>
                  <a:schemeClr val="tx1"/>
                </a:solidFill>
                <a:latin typeface="Segoe UI Light" pitchFamily="34" charset="0"/>
              </a:rPr>
              <a:t>𝜏</a:t>
            </a:r>
            <a:r>
              <a:rPr lang="en-US" sz="2000" dirty="0">
                <a:solidFill>
                  <a:schemeClr val="tx1"/>
                </a:solidFill>
                <a:latin typeface="Segoe UI Light" pitchFamily="34" charset="0"/>
              </a:rPr>
              <a:t>=𝟐→ 1-skyband (size 2)</a:t>
            </a:r>
          </a:p>
          <a:p>
            <a:pPr lvl="1"/>
            <a:r>
              <a:rPr lang="en-US" sz="2000" dirty="0">
                <a:solidFill>
                  <a:schemeClr val="tx1"/>
                </a:solidFill>
                <a:latin typeface="Segoe UI Light" pitchFamily="34" charset="0"/>
              </a:rPr>
              <a:t>𝜏=𝟔→ 2-skyband (size 5; 3-skyband would be too big</a:t>
            </a:r>
            <a:r>
              <a:rPr lang="en-US" sz="2000" dirty="0" smtClean="0">
                <a:solidFill>
                  <a:schemeClr val="tx1"/>
                </a:solidFill>
                <a:latin typeface="Segoe UI Light" pitchFamily="34" charset="0"/>
              </a:rPr>
              <a:t>)</a:t>
            </a:r>
            <a:endParaRPr lang="en-US" sz="2000" dirty="0">
              <a:solidFill>
                <a:schemeClr val="tx1"/>
              </a:solidFill>
              <a:latin typeface="Segoe UI Light" pitchFamily="34" charset="0"/>
            </a:endParaRPr>
          </a:p>
        </p:txBody>
      </p:sp>
      <p:graphicFrame>
        <p:nvGraphicFramePr>
          <p:cNvPr id="4" name="Chart 3"/>
          <p:cNvGraphicFramePr>
            <a:graphicFrameLocks/>
          </p:cNvGraphicFramePr>
          <p:nvPr>
            <p:extLst>
              <p:ext uri="{D42A27DB-BD31-4B8C-83A1-F6EECF244321}">
                <p14:modId xmlns:p14="http://schemas.microsoft.com/office/powerpoint/2010/main" val="2457828057"/>
              </p:ext>
            </p:extLst>
          </p:nvPr>
        </p:nvGraphicFramePr>
        <p:xfrm>
          <a:off x="5265104" y="320841"/>
          <a:ext cx="3525255" cy="2414873"/>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465399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smtClean="0">
                <a:solidFill>
                  <a:srgbClr val="0064B1"/>
                </a:solidFill>
              </a:rPr>
              <a:t>Experiments</a:t>
            </a:r>
            <a:endParaRPr lang="en-US" dirty="0">
              <a:solidFill>
                <a:srgbClr val="0064B1"/>
              </a:solidFill>
            </a:endParaRPr>
          </a:p>
        </p:txBody>
      </p:sp>
      <p:graphicFrame>
        <p:nvGraphicFramePr>
          <p:cNvPr id="6" name="Chart 5"/>
          <p:cNvGraphicFramePr>
            <a:graphicFrameLocks/>
          </p:cNvGraphicFramePr>
          <p:nvPr>
            <p:extLst>
              <p:ext uri="{D42A27DB-BD31-4B8C-83A1-F6EECF244321}">
                <p14:modId xmlns:p14="http://schemas.microsoft.com/office/powerpoint/2010/main" val="2773041945"/>
              </p:ext>
            </p:extLst>
          </p:nvPr>
        </p:nvGraphicFramePr>
        <p:xfrm>
          <a:off x="323528" y="951570"/>
          <a:ext cx="8208912" cy="3972042"/>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5189589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447558"/>
          </a:xfrm>
        </p:spPr>
        <p:txBody>
          <a:bodyPr/>
          <a:lstStyle/>
          <a:p>
            <a:r>
              <a:rPr lang="en-US" sz="3200" dirty="0" smtClean="0"/>
              <a:t>How were these Facts Discovered in Current Systems?</a:t>
            </a:r>
            <a:endParaRPr lang="en-US" sz="3200" dirty="0"/>
          </a:p>
        </p:txBody>
      </p:sp>
      <p:sp>
        <p:nvSpPr>
          <p:cNvPr id="3" name="Text Placeholder 2"/>
          <p:cNvSpPr>
            <a:spLocks noGrp="1"/>
          </p:cNvSpPr>
          <p:nvPr>
            <p:ph type="body" sz="quarter" idx="10"/>
          </p:nvPr>
        </p:nvSpPr>
        <p:spPr>
          <a:xfrm>
            <a:off x="389435" y="827434"/>
            <a:ext cx="8668839" cy="2464264"/>
          </a:xfrm>
        </p:spPr>
        <p:txBody>
          <a:bodyPr/>
          <a:lstStyle/>
          <a:p>
            <a:r>
              <a:rPr lang="en-US" dirty="0" smtClean="0">
                <a:solidFill>
                  <a:srgbClr val="F58026"/>
                </a:solidFill>
                <a:latin typeface="Garamond" panose="02020404030301010803" pitchFamily="18" charset="0"/>
              </a:rPr>
              <a:t>Our (educated?) guess</a:t>
            </a:r>
          </a:p>
          <a:p>
            <a:pPr marL="457200" indent="-457200">
              <a:buFont typeface="Courier New" panose="02070309020205020404" pitchFamily="49" charset="0"/>
              <a:buChar char="o"/>
            </a:pPr>
            <a:r>
              <a:rPr lang="en-US" sz="2000" dirty="0" smtClean="0">
                <a:solidFill>
                  <a:schemeClr val="tx1"/>
                </a:solidFill>
                <a:latin typeface="Garamond" panose="02020404030301010803" pitchFamily="18" charset="0"/>
              </a:rPr>
              <a:t>Experts monitor real-world events (e.g., watching an NBA game), have a gut-feeling, issue database queries, check out or not</a:t>
            </a:r>
          </a:p>
          <a:p>
            <a:pPr marL="457200" indent="-457200">
              <a:buFont typeface="Courier New" panose="02070309020205020404" pitchFamily="49" charset="0"/>
              <a:buChar char="o"/>
            </a:pPr>
            <a:r>
              <a:rPr lang="en-US" sz="2000" dirty="0" smtClean="0">
                <a:solidFill>
                  <a:schemeClr val="tx1"/>
                </a:solidFill>
                <a:latin typeface="Garamond" panose="02020404030301010803" pitchFamily="18" charset="0"/>
              </a:rPr>
              <a:t>Prepared facts-to-be (e.g</a:t>
            </a:r>
            <a:r>
              <a:rPr lang="en-US" sz="2000" dirty="0">
                <a:solidFill>
                  <a:schemeClr val="tx1"/>
                </a:solidFill>
              </a:rPr>
              <a:t>., </a:t>
            </a:r>
            <a:r>
              <a:rPr lang="en-US" sz="2000" dirty="0" err="1" smtClean="0">
                <a:solidFill>
                  <a:schemeClr val="tx1"/>
                </a:solidFill>
              </a:rPr>
              <a:t>Nowitzki</a:t>
            </a:r>
            <a:r>
              <a:rPr lang="en-US" sz="2000" dirty="0" smtClean="0">
                <a:solidFill>
                  <a:schemeClr val="tx1"/>
                </a:solidFill>
              </a:rPr>
              <a:t> </a:t>
            </a:r>
            <a:r>
              <a:rPr lang="en-US" sz="2000" dirty="0" smtClean="0">
                <a:solidFill>
                  <a:schemeClr val="tx1"/>
                </a:solidFill>
                <a:latin typeface="Garamond" panose="02020404030301010803" pitchFamily="18" charset="0"/>
              </a:rPr>
              <a:t>only </a:t>
            </a:r>
            <a:r>
              <a:rPr lang="en-US" sz="2000" dirty="0">
                <a:solidFill>
                  <a:schemeClr val="tx1"/>
                </a:solidFill>
              </a:rPr>
              <a:t>needs 477 </a:t>
            </a:r>
            <a:r>
              <a:rPr lang="en-US" sz="2000" dirty="0" smtClean="0">
                <a:solidFill>
                  <a:schemeClr val="tx1"/>
                </a:solidFill>
                <a:latin typeface="Garamond" panose="02020404030301010803" pitchFamily="18" charset="0"/>
              </a:rPr>
              <a:t>more points to </a:t>
            </a:r>
            <a:r>
              <a:rPr lang="en-US" sz="2000" dirty="0">
                <a:solidFill>
                  <a:schemeClr val="tx1"/>
                </a:solidFill>
              </a:rPr>
              <a:t>surpass </a:t>
            </a:r>
            <a:r>
              <a:rPr lang="en-US" sz="2000" dirty="0" smtClean="0">
                <a:solidFill>
                  <a:schemeClr val="tx1"/>
                </a:solidFill>
              </a:rPr>
              <a:t>O'Neal. Perhaps will happen around Christmas 2015</a:t>
            </a:r>
            <a:r>
              <a:rPr lang="en-US" sz="2000" dirty="0" smtClean="0">
                <a:solidFill>
                  <a:schemeClr val="tx1"/>
                </a:solidFill>
                <a:latin typeface="Garamond" panose="02020404030301010803" pitchFamily="18" charset="0"/>
              </a:rPr>
              <a:t>)</a:t>
            </a:r>
          </a:p>
          <a:p>
            <a:pPr marL="457200" indent="-457200">
              <a:buFont typeface="Courier New" panose="02070309020205020404" pitchFamily="49" charset="0"/>
              <a:buChar char="o"/>
            </a:pPr>
            <a:r>
              <a:rPr lang="en-US" sz="2000" dirty="0">
                <a:solidFill>
                  <a:schemeClr val="tx1"/>
                </a:solidFill>
              </a:rPr>
              <a:t>Predefined templates of facts/database queries</a:t>
            </a:r>
          </a:p>
          <a:p>
            <a:pPr marL="457200" indent="-457200">
              <a:buFont typeface="Courier New" panose="02070309020205020404" pitchFamily="49" charset="0"/>
              <a:buChar char="o"/>
            </a:pPr>
            <a:r>
              <a:rPr lang="en-US" sz="2000" dirty="0" smtClean="0">
                <a:solidFill>
                  <a:schemeClr val="tx1"/>
                </a:solidFill>
                <a:latin typeface="Garamond" panose="02020404030301010803" pitchFamily="18" charset="0"/>
              </a:rPr>
              <a:t>Perhaps in-house systems/algorithms similar to </a:t>
            </a:r>
            <a:r>
              <a:rPr lang="en-US" sz="2000" dirty="0" err="1" smtClean="0">
                <a:solidFill>
                  <a:schemeClr val="tx1"/>
                </a:solidFill>
                <a:latin typeface="Garamond" panose="02020404030301010803" pitchFamily="18" charset="0"/>
              </a:rPr>
              <a:t>FactWatcher</a:t>
            </a:r>
            <a:endParaRPr lang="en-US" sz="2000" dirty="0" smtClean="0">
              <a:solidFill>
                <a:schemeClr val="tx1"/>
              </a:solidFill>
              <a:latin typeface="Garamond" panose="02020404030301010803" pitchFamily="18" charset="0"/>
            </a:endParaRPr>
          </a:p>
        </p:txBody>
      </p:sp>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3910253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a:solidFill>
                  <a:srgbClr val="0064B1"/>
                </a:solidFill>
              </a:rPr>
              <a:t>Experiments</a:t>
            </a:r>
          </a:p>
        </p:txBody>
      </p:sp>
      <p:graphicFrame>
        <p:nvGraphicFramePr>
          <p:cNvPr id="4" name="Chart 3"/>
          <p:cNvGraphicFramePr>
            <a:graphicFrameLocks/>
          </p:cNvGraphicFramePr>
          <p:nvPr>
            <p:extLst>
              <p:ext uri="{D42A27DB-BD31-4B8C-83A1-F6EECF244321}">
                <p14:modId xmlns:p14="http://schemas.microsoft.com/office/powerpoint/2010/main" val="3463807524"/>
              </p:ext>
            </p:extLst>
          </p:nvPr>
        </p:nvGraphicFramePr>
        <p:xfrm>
          <a:off x="190500" y="964425"/>
          <a:ext cx="8388424" cy="392190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3035971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a:solidFill>
                  <a:srgbClr val="0064B1"/>
                </a:solidFill>
              </a:rPr>
              <a:t>Experiments</a:t>
            </a:r>
          </a:p>
        </p:txBody>
      </p:sp>
      <p:graphicFrame>
        <p:nvGraphicFramePr>
          <p:cNvPr id="5" name="Chart 4"/>
          <p:cNvGraphicFramePr>
            <a:graphicFrameLocks/>
          </p:cNvGraphicFramePr>
          <p:nvPr>
            <p:extLst>
              <p:ext uri="{D42A27DB-BD31-4B8C-83A1-F6EECF244321}">
                <p14:modId xmlns:p14="http://schemas.microsoft.com/office/powerpoint/2010/main" val="4053911307"/>
              </p:ext>
            </p:extLst>
          </p:nvPr>
        </p:nvGraphicFramePr>
        <p:xfrm>
          <a:off x="477069" y="962025"/>
          <a:ext cx="7658100" cy="384810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0198307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smtClean="0">
                <a:solidFill>
                  <a:srgbClr val="0064B1"/>
                </a:solidFill>
                <a:latin typeface="Garamond" panose="02020404030301010803" pitchFamily="18" charset="0"/>
              </a:rPr>
              <a:t>Acknowledgment</a:t>
            </a:r>
            <a:endParaRPr lang="en-US" dirty="0">
              <a:solidFill>
                <a:srgbClr val="0064B1"/>
              </a:solidFill>
              <a:latin typeface="Garamond" panose="02020404030301010803" pitchFamily="18" charset="0"/>
            </a:endParaRPr>
          </a:p>
        </p:txBody>
      </p:sp>
      <p:sp>
        <p:nvSpPr>
          <p:cNvPr id="3" name="Text Placeholder 2"/>
          <p:cNvSpPr>
            <a:spLocks noGrp="1"/>
          </p:cNvSpPr>
          <p:nvPr>
            <p:ph type="body" sz="quarter" idx="10"/>
          </p:nvPr>
        </p:nvSpPr>
        <p:spPr>
          <a:xfrm>
            <a:off x="389436" y="950683"/>
            <a:ext cx="8363938" cy="447558"/>
          </a:xfrm>
        </p:spPr>
        <p:txBody>
          <a:bodyPr/>
          <a:lstStyle/>
          <a:p>
            <a:r>
              <a:rPr lang="en-US" dirty="0" smtClean="0">
                <a:solidFill>
                  <a:srgbClr val="F58026"/>
                </a:solidFill>
                <a:latin typeface="Garamond" panose="02020404030301010803" pitchFamily="18" charset="0"/>
              </a:rPr>
              <a:t>UTA Students</a:t>
            </a:r>
          </a:p>
        </p:txBody>
      </p:sp>
      <p:sp>
        <p:nvSpPr>
          <p:cNvPr id="5" name="Text Placeholder 2"/>
          <p:cNvSpPr txBox="1">
            <a:spLocks/>
          </p:cNvSpPr>
          <p:nvPr/>
        </p:nvSpPr>
        <p:spPr>
          <a:xfrm>
            <a:off x="392979" y="1442845"/>
            <a:ext cx="8363938" cy="1100301"/>
          </a:xfrm>
          <a:prstGeom prst="rect">
            <a:avLst/>
          </a:prstGeom>
        </p:spPr>
        <p:txBody>
          <a:bodyPr vert="horz" wrap="square" lIns="0" tIns="0" rIns="0" bIns="0" numCol="2"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buFont typeface="Courier New" panose="02070309020205020404" pitchFamily="49" charset="0"/>
              <a:buChar char="o"/>
            </a:pPr>
            <a:r>
              <a:rPr lang="en-US" sz="2000" dirty="0" err="1" smtClean="0">
                <a:solidFill>
                  <a:schemeClr val="tx1"/>
                </a:solidFill>
                <a:latin typeface="Garamond" panose="02020404030301010803" pitchFamily="18" charset="0"/>
              </a:rPr>
              <a:t>Naeemul</a:t>
            </a:r>
            <a:r>
              <a:rPr lang="en-US" sz="2000" dirty="0" smtClean="0">
                <a:solidFill>
                  <a:schemeClr val="tx1"/>
                </a:solidFill>
                <a:latin typeface="Garamond" panose="02020404030301010803" pitchFamily="18" charset="0"/>
              </a:rPr>
              <a:t>  Hassan</a:t>
            </a:r>
          </a:p>
          <a:p>
            <a:pPr marL="342900" indent="-342900">
              <a:buFont typeface="Courier New" panose="02070309020205020404" pitchFamily="49" charset="0"/>
              <a:buChar char="o"/>
            </a:pPr>
            <a:r>
              <a:rPr lang="en-US" sz="2000" dirty="0" err="1" smtClean="0">
                <a:solidFill>
                  <a:schemeClr val="tx1"/>
                </a:solidFill>
                <a:latin typeface="Garamond" panose="02020404030301010803" pitchFamily="18" charset="0"/>
              </a:rPr>
              <a:t>Afroza</a:t>
            </a:r>
            <a:r>
              <a:rPr lang="en-US" sz="2000" dirty="0" smtClean="0">
                <a:solidFill>
                  <a:schemeClr val="tx1"/>
                </a:solidFill>
                <a:latin typeface="Garamond" panose="02020404030301010803" pitchFamily="18" charset="0"/>
              </a:rPr>
              <a:t>  Sultana</a:t>
            </a:r>
          </a:p>
          <a:p>
            <a:pPr marL="342900" indent="-342900">
              <a:buFont typeface="Courier New" panose="02070309020205020404" pitchFamily="49" charset="0"/>
              <a:buChar char="o"/>
            </a:pPr>
            <a:r>
              <a:rPr lang="en-US" sz="2000" dirty="0" smtClean="0">
                <a:solidFill>
                  <a:schemeClr val="tx1"/>
                </a:solidFill>
                <a:latin typeface="Garamond" panose="02020404030301010803" pitchFamily="18" charset="0"/>
              </a:rPr>
              <a:t>Gensheng  Zhang</a:t>
            </a:r>
          </a:p>
          <a:p>
            <a:endParaRPr lang="en-US" sz="2000" dirty="0" smtClean="0">
              <a:solidFill>
                <a:schemeClr val="tx1"/>
              </a:solidFill>
              <a:latin typeface="Garamond" panose="02020404030301010803" pitchFamily="18" charset="0"/>
            </a:endParaRPr>
          </a:p>
        </p:txBody>
      </p:sp>
      <p:sp>
        <p:nvSpPr>
          <p:cNvPr id="7" name="Text Placeholder 2"/>
          <p:cNvSpPr txBox="1">
            <a:spLocks/>
          </p:cNvSpPr>
          <p:nvPr/>
        </p:nvSpPr>
        <p:spPr>
          <a:xfrm>
            <a:off x="392979" y="2530471"/>
            <a:ext cx="8363938" cy="443198"/>
          </a:xfrm>
          <a:prstGeom prst="rect">
            <a:avLst/>
          </a:prstGeom>
        </p:spPr>
        <p:txBody>
          <a:bodyPr vert="horz" wrap="square" lIns="0" tIns="0" rIns="0" bIns="0"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smtClean="0">
                <a:solidFill>
                  <a:srgbClr val="F58026"/>
                </a:solidFill>
                <a:latin typeface="Garamond" panose="02020404030301010803" pitchFamily="18" charset="0"/>
              </a:rPr>
              <a:t>Collaborators</a:t>
            </a:r>
          </a:p>
        </p:txBody>
      </p:sp>
      <p:sp>
        <p:nvSpPr>
          <p:cNvPr id="9" name="Text Placeholder 2"/>
          <p:cNvSpPr txBox="1">
            <a:spLocks/>
          </p:cNvSpPr>
          <p:nvPr/>
        </p:nvSpPr>
        <p:spPr>
          <a:xfrm>
            <a:off x="392979" y="3039532"/>
            <a:ext cx="8363938" cy="1833835"/>
          </a:xfrm>
          <a:prstGeom prst="rect">
            <a:avLst/>
          </a:prstGeom>
        </p:spPr>
        <p:txBody>
          <a:bodyPr vert="horz" wrap="square" lIns="0" tIns="0" rIns="0" bIns="0" numCol="2"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buFont typeface="Courier New" panose="02070309020205020404" pitchFamily="49" charset="0"/>
              <a:buChar char="o"/>
            </a:pPr>
            <a:r>
              <a:rPr lang="en-US" sz="2000" dirty="0" smtClean="0">
                <a:solidFill>
                  <a:schemeClr val="tx1"/>
                </a:solidFill>
                <a:latin typeface="Garamond" panose="02020404030301010803" pitchFamily="18" charset="0"/>
              </a:rPr>
              <a:t>Pankaj  </a:t>
            </a:r>
            <a:r>
              <a:rPr lang="en-US" sz="2000" dirty="0">
                <a:solidFill>
                  <a:schemeClr val="tx1"/>
                </a:solidFill>
                <a:latin typeface="Garamond" panose="02020404030301010803" pitchFamily="18" charset="0"/>
              </a:rPr>
              <a:t>Agarwal (Duke) </a:t>
            </a:r>
            <a:endParaRPr lang="en-US" sz="2000" dirty="0" smtClean="0">
              <a:solidFill>
                <a:schemeClr val="tx1"/>
              </a:solidFill>
              <a:latin typeface="Garamond" panose="02020404030301010803" pitchFamily="18" charset="0"/>
            </a:endParaRPr>
          </a:p>
          <a:p>
            <a:pPr marL="342900" indent="-342900">
              <a:buFont typeface="Courier New" panose="02070309020205020404" pitchFamily="49" charset="0"/>
              <a:buChar char="o"/>
            </a:pPr>
            <a:r>
              <a:rPr lang="en-US" sz="2000" dirty="0">
                <a:solidFill>
                  <a:schemeClr val="tx1"/>
                </a:solidFill>
                <a:latin typeface="Garamond" panose="02020404030301010803" pitchFamily="18" charset="0"/>
              </a:rPr>
              <a:t>Ping  Luo (Chinese Academy of Sciences</a:t>
            </a:r>
            <a:r>
              <a:rPr lang="en-US" sz="2000" dirty="0" smtClean="0">
                <a:solidFill>
                  <a:schemeClr val="tx1"/>
                </a:solidFill>
                <a:latin typeface="Garamond" panose="02020404030301010803" pitchFamily="18" charset="0"/>
              </a:rPr>
              <a:t>)</a:t>
            </a:r>
          </a:p>
          <a:p>
            <a:pPr marL="342900" indent="-342900">
              <a:buFont typeface="Courier New" panose="02070309020205020404" pitchFamily="49" charset="0"/>
              <a:buChar char="o"/>
            </a:pPr>
            <a:r>
              <a:rPr lang="en-US" sz="2000" dirty="0" smtClean="0">
                <a:solidFill>
                  <a:schemeClr val="tx1"/>
                </a:solidFill>
                <a:latin typeface="Garamond" panose="02020404030301010803" pitchFamily="18" charset="0"/>
              </a:rPr>
              <a:t>Min  Wang (Google Research)</a:t>
            </a:r>
          </a:p>
          <a:p>
            <a:pPr marL="342900" indent="-342900">
              <a:buFont typeface="Courier New" panose="02070309020205020404" pitchFamily="49" charset="0"/>
              <a:buChar char="o"/>
            </a:pPr>
            <a:r>
              <a:rPr lang="en-US" sz="2000" dirty="0" smtClean="0">
                <a:solidFill>
                  <a:schemeClr val="tx1"/>
                </a:solidFill>
                <a:latin typeface="Garamond" panose="02020404030301010803" pitchFamily="18" charset="0"/>
              </a:rPr>
              <a:t>Jun  </a:t>
            </a:r>
            <a:r>
              <a:rPr lang="en-US" sz="2000" dirty="0">
                <a:solidFill>
                  <a:schemeClr val="tx1"/>
                </a:solidFill>
                <a:latin typeface="Garamond" panose="02020404030301010803" pitchFamily="18" charset="0"/>
              </a:rPr>
              <a:t>Yang (Duke)</a:t>
            </a:r>
          </a:p>
          <a:p>
            <a:pPr marL="342900" indent="-342900">
              <a:buFont typeface="Courier New" panose="02070309020205020404" pitchFamily="49" charset="0"/>
              <a:buChar char="o"/>
            </a:pPr>
            <a:r>
              <a:rPr lang="en-US" sz="2000" dirty="0">
                <a:solidFill>
                  <a:schemeClr val="tx1"/>
                </a:solidFill>
                <a:latin typeface="Garamond" panose="02020404030301010803" pitchFamily="18" charset="0"/>
              </a:rPr>
              <a:t>Cong Yu (Google Research)</a:t>
            </a:r>
          </a:p>
          <a:p>
            <a:pPr marL="342900" indent="-342900">
              <a:buFont typeface="Courier New" panose="02070309020205020404" pitchFamily="49" charset="0"/>
              <a:buChar char="o"/>
            </a:pPr>
            <a:endParaRPr lang="en-US" sz="2000" dirty="0">
              <a:solidFill>
                <a:schemeClr val="tx1"/>
              </a:solidFill>
              <a:latin typeface="Garamond" panose="02020404030301010803" pitchFamily="18" charset="0"/>
            </a:endParaRPr>
          </a:p>
        </p:txBody>
      </p:sp>
      <p:sp>
        <p:nvSpPr>
          <p:cNvPr id="8" name="TextBox 7"/>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90096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smtClean="0">
                <a:solidFill>
                  <a:srgbClr val="0064B1"/>
                </a:solidFill>
                <a:latin typeface="Garamond" panose="02020404030301010803" pitchFamily="18" charset="0"/>
              </a:rPr>
              <a:t>Acknowledgment</a:t>
            </a:r>
            <a:endParaRPr lang="en-US" dirty="0">
              <a:solidFill>
                <a:srgbClr val="0064B1"/>
              </a:solidFill>
              <a:latin typeface="Garamond" panose="02020404030301010803" pitchFamily="18" charset="0"/>
            </a:endParaRPr>
          </a:p>
        </p:txBody>
      </p:sp>
      <p:sp>
        <p:nvSpPr>
          <p:cNvPr id="3" name="Text Placeholder 2"/>
          <p:cNvSpPr>
            <a:spLocks noGrp="1"/>
          </p:cNvSpPr>
          <p:nvPr>
            <p:ph type="body" sz="quarter" idx="10"/>
          </p:nvPr>
        </p:nvSpPr>
        <p:spPr>
          <a:xfrm>
            <a:off x="389436" y="1085850"/>
            <a:ext cx="8363938" cy="559449"/>
          </a:xfrm>
        </p:spPr>
        <p:txBody>
          <a:bodyPr/>
          <a:lstStyle/>
          <a:p>
            <a:r>
              <a:rPr lang="en-US" sz="4000" dirty="0" smtClean="0">
                <a:solidFill>
                  <a:srgbClr val="F58026"/>
                </a:solidFill>
                <a:latin typeface="Garamond" panose="02020404030301010803" pitchFamily="18" charset="0"/>
              </a:rPr>
              <a:t>Funding sponsors</a:t>
            </a:r>
            <a:endParaRPr lang="en-US" sz="4000" dirty="0">
              <a:solidFill>
                <a:srgbClr val="F58026"/>
              </a:solidFill>
              <a:latin typeface="Garamond" panose="02020404030301010803" pitchFamily="18" charset="0"/>
            </a:endParaRPr>
          </a:p>
        </p:txBody>
      </p:sp>
      <p:sp>
        <p:nvSpPr>
          <p:cNvPr id="6" name="Rectangle 5"/>
          <p:cNvSpPr/>
          <p:nvPr/>
        </p:nvSpPr>
        <p:spPr>
          <a:xfrm>
            <a:off x="381664" y="2835634"/>
            <a:ext cx="8348869" cy="1938992"/>
          </a:xfrm>
          <a:prstGeom prst="rect">
            <a:avLst/>
          </a:prstGeom>
        </p:spPr>
        <p:txBody>
          <a:bodyPr wrap="square">
            <a:spAutoFit/>
          </a:bodyPr>
          <a:lstStyle/>
          <a:p>
            <a:r>
              <a:rPr lang="en-US" sz="2000" b="1" dirty="0">
                <a:latin typeface="Garamond" panose="02020404030301010803" pitchFamily="18" charset="0"/>
              </a:rPr>
              <a:t>Disclaimer</a:t>
            </a:r>
            <a:r>
              <a:rPr lang="en-US" sz="2000" dirty="0">
                <a:latin typeface="Garamond" panose="02020404030301010803" pitchFamily="18" charset="0"/>
              </a:rPr>
              <a:t>: This material is based upon work partially supported by the National Science Foundation Grants </a:t>
            </a:r>
            <a:r>
              <a:rPr lang="en-US" sz="2000" dirty="0" smtClean="0">
                <a:latin typeface="Garamond" panose="02020404030301010803" pitchFamily="18" charset="0"/>
              </a:rPr>
              <a:t>1018865, 1117369 and 1408928</a:t>
            </a:r>
            <a:r>
              <a:rPr lang="en-US" sz="2000" dirty="0">
                <a:latin typeface="Garamond" panose="02020404030301010803" pitchFamily="18" charset="0"/>
              </a:rPr>
              <a:t>, 2011 and 2012 HP Labs Innovation Research Awards, and the National Natural Science Foundation of China Grant 61370019. Any opinions, findings, and conclusions or recommendations expressed in this material are those of the author(s) and do not necessarily reflect the views of the funding agencies.</a:t>
            </a:r>
          </a:p>
        </p:txBody>
      </p:sp>
      <p:pic>
        <p:nvPicPr>
          <p:cNvPr id="1043" name="Picture 19" descr="HP Labs.pn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4485" y="1928067"/>
            <a:ext cx="1714500" cy="51435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NSFC tr.pn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0345" y="1653033"/>
            <a:ext cx="1428750" cy="1064419"/>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UTA Logo.png">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30456" y="1913780"/>
            <a:ext cx="2286000" cy="54292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NSF.png">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4375" y="1649461"/>
            <a:ext cx="1428750" cy="10715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215740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smtClean="0">
                <a:solidFill>
                  <a:srgbClr val="0064B1"/>
                </a:solidFill>
                <a:latin typeface="Garamond" panose="02020404030301010803" pitchFamily="18" charset="0"/>
              </a:rPr>
              <a:t>Thank You!  Questions?</a:t>
            </a:r>
            <a:endParaRPr lang="en-US" dirty="0">
              <a:solidFill>
                <a:srgbClr val="0064B1"/>
              </a:solidFill>
              <a:latin typeface="Garamond" panose="02020404030301010803" pitchFamily="18" charset="0"/>
            </a:endParaRPr>
          </a:p>
        </p:txBody>
      </p:sp>
      <p:sp>
        <p:nvSpPr>
          <p:cNvPr id="3" name="Text Placeholder 2"/>
          <p:cNvSpPr>
            <a:spLocks noGrp="1"/>
          </p:cNvSpPr>
          <p:nvPr>
            <p:ph type="body" sz="quarter" idx="10"/>
          </p:nvPr>
        </p:nvSpPr>
        <p:spPr>
          <a:xfrm>
            <a:off x="389436" y="1085850"/>
            <a:ext cx="8363938" cy="3129062"/>
          </a:xfrm>
        </p:spPr>
        <p:txBody>
          <a:bodyPr/>
          <a:lstStyle/>
          <a:p>
            <a:r>
              <a:rPr lang="en-US" sz="4000" dirty="0" smtClean="0">
                <a:solidFill>
                  <a:srgbClr val="F58026"/>
                </a:solidFill>
                <a:latin typeface="Garamond" panose="02020404030301010803" pitchFamily="18" charset="0"/>
              </a:rPr>
              <a:t>http://ranger.uta.edu/~cli</a:t>
            </a:r>
            <a:endParaRPr lang="en-US" sz="4000" dirty="0">
              <a:solidFill>
                <a:srgbClr val="F58026"/>
              </a:solidFill>
              <a:latin typeface="Garamond" panose="02020404030301010803" pitchFamily="18" charset="0"/>
            </a:endParaRPr>
          </a:p>
          <a:p>
            <a:r>
              <a:rPr lang="en-US" sz="4000" dirty="0">
                <a:solidFill>
                  <a:srgbClr val="F58026"/>
                </a:solidFill>
                <a:latin typeface="Garamond" panose="02020404030301010803" pitchFamily="18" charset="0"/>
              </a:rPr>
              <a:t>http</a:t>
            </a:r>
            <a:r>
              <a:rPr lang="en-US" sz="4000" dirty="0" smtClean="0">
                <a:solidFill>
                  <a:srgbClr val="F58026"/>
                </a:solidFill>
                <a:latin typeface="Garamond" panose="02020404030301010803" pitchFamily="18" charset="0"/>
              </a:rPr>
              <a:t>://idir.uta.edu</a:t>
            </a:r>
          </a:p>
          <a:p>
            <a:r>
              <a:rPr lang="en-US" sz="4000" dirty="0" smtClean="0">
                <a:solidFill>
                  <a:srgbClr val="F58026"/>
                </a:solidFill>
                <a:latin typeface="Garamond" panose="02020404030301010803" pitchFamily="18" charset="0"/>
              </a:rPr>
              <a:t>cli@uta.edu</a:t>
            </a:r>
            <a:endParaRPr lang="en-US" sz="4000" dirty="0">
              <a:solidFill>
                <a:srgbClr val="F58026"/>
              </a:solidFill>
            </a:endParaRPr>
          </a:p>
          <a:p>
            <a:r>
              <a:rPr lang="en-US" sz="4000" dirty="0" smtClean="0">
                <a:solidFill>
                  <a:schemeClr val="accent5">
                    <a:lumMod val="75000"/>
                  </a:schemeClr>
                </a:solidFill>
                <a:latin typeface="Garamond" panose="02020404030301010803" pitchFamily="18" charset="0"/>
              </a:rPr>
              <a:t>Demo</a:t>
            </a:r>
          </a:p>
          <a:p>
            <a:r>
              <a:rPr lang="en-US" sz="4000" dirty="0" smtClean="0">
                <a:solidFill>
                  <a:srgbClr val="F58026"/>
                </a:solidFill>
              </a:rPr>
              <a:t>http://idir.uta.edu/factwatcher</a:t>
            </a:r>
            <a:endParaRPr lang="en-US" sz="4000" dirty="0" smtClean="0">
              <a:solidFill>
                <a:srgbClr val="F58026"/>
              </a:solidFill>
              <a:latin typeface="Garamond" panose="02020404030301010803" pitchFamily="18" charset="0"/>
            </a:endParaRPr>
          </a:p>
        </p:txBody>
      </p:sp>
      <p:sp>
        <p:nvSpPr>
          <p:cNvPr id="5" name="TextBox 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41417630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49690" y="1717027"/>
            <a:ext cx="1243072" cy="1477328"/>
          </a:xfrm>
          <a:prstGeom prst="rect">
            <a:avLst/>
          </a:prstGeom>
          <a:noFill/>
        </p:spPr>
        <p:txBody>
          <a:bodyPr wrap="square" lIns="0" tIns="0" rIns="0" bIns="0" rtlCol="0">
            <a:spAutoFit/>
          </a:bodyPr>
          <a:lstStyle/>
          <a:p>
            <a:r>
              <a:rPr lang="en-US" sz="3200" dirty="0" smtClean="0">
                <a:solidFill>
                  <a:schemeClr val="accent5">
                    <a:lumMod val="75000"/>
                  </a:schemeClr>
                </a:solidFill>
                <a:latin typeface="Garamond" panose="02020404030301010803" pitchFamily="18" charset="0"/>
              </a:rPr>
              <a:t>Elias Sports Bureau</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762" y="1"/>
            <a:ext cx="7651239"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40846334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0247" y="1"/>
            <a:ext cx="6503754"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567743" y="2325529"/>
            <a:ext cx="1610914" cy="492443"/>
          </a:xfrm>
          <a:prstGeom prst="rect">
            <a:avLst/>
          </a:prstGeom>
          <a:noFill/>
        </p:spPr>
        <p:txBody>
          <a:bodyPr wrap="square" lIns="0" tIns="0" rIns="0" bIns="0" rtlCol="0">
            <a:spAutoFit/>
          </a:bodyPr>
          <a:lstStyle/>
          <a:p>
            <a:r>
              <a:rPr lang="en-US" sz="3200" dirty="0" err="1" smtClean="0">
                <a:solidFill>
                  <a:schemeClr val="accent5">
                    <a:lumMod val="75000"/>
                  </a:schemeClr>
                </a:solidFill>
                <a:latin typeface="Garamond" panose="02020404030301010803" pitchFamily="18" charset="0"/>
              </a:rPr>
              <a:t>StatSheet</a:t>
            </a:r>
            <a:endParaRPr lang="en-US" sz="3200" dirty="0" smtClean="0">
              <a:solidFill>
                <a:schemeClr val="accent5">
                  <a:lumMod val="75000"/>
                </a:schemeClr>
              </a:solidFill>
              <a:latin typeface="Garamond" panose="02020404030301010803" pitchFamily="18" charset="0"/>
            </a:endParaRPr>
          </a:p>
        </p:txBody>
      </p:sp>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0014404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67743" y="2079307"/>
            <a:ext cx="1610914" cy="984885"/>
          </a:xfrm>
          <a:prstGeom prst="rect">
            <a:avLst/>
          </a:prstGeom>
          <a:noFill/>
        </p:spPr>
        <p:txBody>
          <a:bodyPr wrap="square" lIns="0" tIns="0" rIns="0" bIns="0" rtlCol="0">
            <a:spAutoFit/>
          </a:bodyPr>
          <a:lstStyle/>
          <a:p>
            <a:r>
              <a:rPr lang="en-US" sz="3200" dirty="0" smtClean="0">
                <a:solidFill>
                  <a:schemeClr val="accent5">
                    <a:lumMod val="75000"/>
                  </a:schemeClr>
                </a:solidFill>
                <a:latin typeface="Garamond" panose="02020404030301010803" pitchFamily="18" charset="0"/>
              </a:rPr>
              <a:t>Narrative Science</a:t>
            </a: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2566" y="0"/>
            <a:ext cx="6411434"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6455292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smtClean="0">
                <a:solidFill>
                  <a:srgbClr val="0064B1"/>
                </a:solidFill>
              </a:rPr>
              <a:t>Publications</a:t>
            </a:r>
            <a:endParaRPr lang="en-US" dirty="0">
              <a:solidFill>
                <a:srgbClr val="0064B1"/>
              </a:solidFill>
            </a:endParaRPr>
          </a:p>
        </p:txBody>
      </p:sp>
      <p:sp>
        <p:nvSpPr>
          <p:cNvPr id="3" name="Text Placeholder 2"/>
          <p:cNvSpPr>
            <a:spLocks noGrp="1"/>
          </p:cNvSpPr>
          <p:nvPr>
            <p:ph type="body" sz="quarter" idx="10"/>
          </p:nvPr>
        </p:nvSpPr>
        <p:spPr>
          <a:xfrm>
            <a:off x="485776" y="812525"/>
            <a:ext cx="8153400" cy="3344890"/>
          </a:xfrm>
        </p:spPr>
        <p:txBody>
          <a:bodyPr/>
          <a:lstStyle/>
          <a:p>
            <a:pPr marL="342900" indent="-342900">
              <a:buFont typeface="Courier New" panose="02070309020205020404" pitchFamily="49" charset="0"/>
              <a:buChar char="o"/>
            </a:pPr>
            <a:r>
              <a:rPr lang="en-US" sz="1400" dirty="0" smtClean="0">
                <a:solidFill>
                  <a:schemeClr val="accent5">
                    <a:lumMod val="75000"/>
                  </a:schemeClr>
                </a:solidFill>
              </a:rPr>
              <a:t>Online Frequent Episode Mining.  </a:t>
            </a:r>
            <a:r>
              <a:rPr lang="en-US" sz="1400" dirty="0" smtClean="0">
                <a:solidFill>
                  <a:schemeClr val="tx1"/>
                </a:solidFill>
              </a:rPr>
              <a:t>Xiang </a:t>
            </a:r>
            <a:r>
              <a:rPr lang="en-US" sz="1400" dirty="0" err="1" smtClean="0">
                <a:solidFill>
                  <a:schemeClr val="tx1"/>
                </a:solidFill>
              </a:rPr>
              <a:t>Ao</a:t>
            </a:r>
            <a:r>
              <a:rPr lang="en-US" sz="1400" dirty="0" smtClean="0">
                <a:solidFill>
                  <a:schemeClr val="tx1"/>
                </a:solidFill>
              </a:rPr>
              <a:t>, Ping Luo, Chengkai Li, </a:t>
            </a:r>
            <a:r>
              <a:rPr lang="en-US" sz="1400" dirty="0" err="1" smtClean="0">
                <a:solidFill>
                  <a:schemeClr val="tx1"/>
                </a:solidFill>
              </a:rPr>
              <a:t>Fuzhen</a:t>
            </a:r>
            <a:r>
              <a:rPr lang="en-US" sz="1400" dirty="0" smtClean="0">
                <a:solidFill>
                  <a:schemeClr val="tx1"/>
                </a:solidFill>
              </a:rPr>
              <a:t> Zhuang, and Qing He. ICDE 2015, pages 891-902.</a:t>
            </a:r>
          </a:p>
          <a:p>
            <a:pPr marL="342900" indent="-342900">
              <a:buFont typeface="Courier New" panose="02070309020205020404" pitchFamily="49" charset="0"/>
              <a:buChar char="o"/>
            </a:pPr>
            <a:r>
              <a:rPr lang="en-US" sz="1400" dirty="0" smtClean="0">
                <a:solidFill>
                  <a:schemeClr val="accent5">
                    <a:lumMod val="75000"/>
                  </a:schemeClr>
                </a:solidFill>
              </a:rPr>
              <a:t>Data In, Fact Out: Automated Monitoring of Facts by </a:t>
            </a:r>
            <a:r>
              <a:rPr lang="en-US" sz="1400" dirty="0" err="1" smtClean="0">
                <a:solidFill>
                  <a:schemeClr val="accent5">
                    <a:lumMod val="75000"/>
                  </a:schemeClr>
                </a:solidFill>
              </a:rPr>
              <a:t>FactWatcher</a:t>
            </a:r>
            <a:r>
              <a:rPr lang="en-US" sz="1400" dirty="0" smtClean="0">
                <a:solidFill>
                  <a:schemeClr val="accent5">
                    <a:lumMod val="75000"/>
                  </a:schemeClr>
                </a:solidFill>
              </a:rPr>
              <a:t>. </a:t>
            </a:r>
            <a:r>
              <a:rPr lang="en-US" sz="1400" dirty="0" err="1" smtClean="0">
                <a:solidFill>
                  <a:schemeClr val="tx1"/>
                </a:solidFill>
              </a:rPr>
              <a:t>Naeemul</a:t>
            </a:r>
            <a:r>
              <a:rPr lang="en-US" sz="1400" dirty="0" smtClean="0">
                <a:solidFill>
                  <a:schemeClr val="tx1"/>
                </a:solidFill>
              </a:rPr>
              <a:t> Hassan, </a:t>
            </a:r>
            <a:r>
              <a:rPr lang="en-US" sz="1400" dirty="0" err="1" smtClean="0">
                <a:solidFill>
                  <a:schemeClr val="tx1"/>
                </a:solidFill>
              </a:rPr>
              <a:t>Afroza</a:t>
            </a:r>
            <a:r>
              <a:rPr lang="en-US" sz="1400" dirty="0" smtClean="0">
                <a:solidFill>
                  <a:schemeClr val="tx1"/>
                </a:solidFill>
              </a:rPr>
              <a:t> Sultana, You Wu, Gensheng Zhang, Chengkai Li, Jun Yang, and Cong Yu. VLDB 2014, pages 1557-1560. Demonstration description. (</a:t>
            </a:r>
            <a:r>
              <a:rPr lang="en-US" sz="1400" b="1" dirty="0" smtClean="0">
                <a:solidFill>
                  <a:schemeClr val="tx1"/>
                </a:solidFill>
              </a:rPr>
              <a:t>excellent demonstration award</a:t>
            </a:r>
            <a:r>
              <a:rPr lang="en-US" sz="1400" dirty="0" smtClean="0">
                <a:solidFill>
                  <a:schemeClr val="tx1"/>
                </a:solidFill>
              </a:rPr>
              <a:t>)</a:t>
            </a:r>
          </a:p>
          <a:p>
            <a:pPr marL="342900" indent="-342900">
              <a:buFont typeface="Courier New" panose="02070309020205020404" pitchFamily="49" charset="0"/>
              <a:buChar char="o"/>
            </a:pPr>
            <a:r>
              <a:rPr lang="en-US" sz="1400" dirty="0" smtClean="0">
                <a:solidFill>
                  <a:schemeClr val="accent5">
                    <a:lumMod val="75000"/>
                  </a:schemeClr>
                </a:solidFill>
              </a:rPr>
              <a:t>Finding, Monitoring, and Checking Claims Computationally Based on Structured Data. </a:t>
            </a:r>
            <a:r>
              <a:rPr lang="en-US" sz="1400" dirty="0" smtClean="0">
                <a:solidFill>
                  <a:schemeClr val="tx1"/>
                </a:solidFill>
              </a:rPr>
              <a:t>Brett </a:t>
            </a:r>
            <a:r>
              <a:rPr lang="en-US" sz="1400" dirty="0" err="1" smtClean="0">
                <a:solidFill>
                  <a:schemeClr val="tx1"/>
                </a:solidFill>
              </a:rPr>
              <a:t>Walenz</a:t>
            </a:r>
            <a:r>
              <a:rPr lang="en-US" sz="1400" dirty="0" smtClean="0">
                <a:solidFill>
                  <a:schemeClr val="tx1"/>
                </a:solidFill>
              </a:rPr>
              <a:t>, You (Will) Wu, </a:t>
            </a:r>
            <a:r>
              <a:rPr lang="en-US" sz="1400" dirty="0" err="1" smtClean="0">
                <a:solidFill>
                  <a:schemeClr val="tx1"/>
                </a:solidFill>
              </a:rPr>
              <a:t>Seokhyun</a:t>
            </a:r>
            <a:r>
              <a:rPr lang="en-US" sz="1400" dirty="0" smtClean="0">
                <a:solidFill>
                  <a:schemeClr val="tx1"/>
                </a:solidFill>
              </a:rPr>
              <a:t> (Alex) Song, Emre Sonmez, Eric Wu, Kevin Wu, Pankaj K. Agarwal, Jun Yang, </a:t>
            </a:r>
            <a:r>
              <a:rPr lang="en-US" sz="1400" dirty="0" err="1" smtClean="0">
                <a:solidFill>
                  <a:schemeClr val="tx1"/>
                </a:solidFill>
              </a:rPr>
              <a:t>Naeemul</a:t>
            </a:r>
            <a:r>
              <a:rPr lang="en-US" sz="1400" dirty="0" smtClean="0">
                <a:solidFill>
                  <a:schemeClr val="tx1"/>
                </a:solidFill>
              </a:rPr>
              <a:t> Hassan, </a:t>
            </a:r>
            <a:r>
              <a:rPr lang="en-US" sz="1400" dirty="0" err="1" smtClean="0">
                <a:solidFill>
                  <a:schemeClr val="tx1"/>
                </a:solidFill>
              </a:rPr>
              <a:t>Afroza</a:t>
            </a:r>
            <a:r>
              <a:rPr lang="en-US" sz="1400" dirty="0" smtClean="0">
                <a:solidFill>
                  <a:schemeClr val="tx1"/>
                </a:solidFill>
              </a:rPr>
              <a:t> Sultana, Gensheng Zhang, Chengkai Li, Cong Yu. 2014 </a:t>
            </a:r>
            <a:r>
              <a:rPr lang="en-US" sz="1400" dirty="0" err="1" smtClean="0">
                <a:solidFill>
                  <a:schemeClr val="tx1"/>
                </a:solidFill>
              </a:rPr>
              <a:t>Computation+Journalism</a:t>
            </a:r>
            <a:r>
              <a:rPr lang="en-US" sz="1400" dirty="0" smtClean="0">
                <a:solidFill>
                  <a:schemeClr val="tx1"/>
                </a:solidFill>
              </a:rPr>
              <a:t> Symposium.</a:t>
            </a:r>
          </a:p>
          <a:p>
            <a:pPr marL="342900" indent="-342900">
              <a:buFont typeface="Courier New" panose="02070309020205020404" pitchFamily="49" charset="0"/>
              <a:buChar char="o"/>
            </a:pPr>
            <a:r>
              <a:rPr lang="en-US" sz="1400" dirty="0" smtClean="0">
                <a:solidFill>
                  <a:schemeClr val="accent5">
                    <a:lumMod val="75000"/>
                  </a:schemeClr>
                </a:solidFill>
              </a:rPr>
              <a:t>Incremental Discovery of Prominent Situational Facts. </a:t>
            </a:r>
            <a:r>
              <a:rPr lang="en-US" sz="1400" dirty="0" err="1" smtClean="0">
                <a:solidFill>
                  <a:schemeClr val="tx1"/>
                </a:solidFill>
              </a:rPr>
              <a:t>Afroza</a:t>
            </a:r>
            <a:r>
              <a:rPr lang="en-US" sz="1400" dirty="0" smtClean="0">
                <a:solidFill>
                  <a:schemeClr val="tx1"/>
                </a:solidFill>
              </a:rPr>
              <a:t> Sultana, </a:t>
            </a:r>
            <a:r>
              <a:rPr lang="en-US" sz="1400" dirty="0" err="1" smtClean="0">
                <a:solidFill>
                  <a:schemeClr val="tx1"/>
                </a:solidFill>
              </a:rPr>
              <a:t>Naeemul</a:t>
            </a:r>
            <a:r>
              <a:rPr lang="en-US" sz="1400" dirty="0" smtClean="0">
                <a:solidFill>
                  <a:schemeClr val="tx1"/>
                </a:solidFill>
              </a:rPr>
              <a:t> Hassan, Chengkai Li, Jun Yang, Cong Yu. ICDE 2014, pages 112-123.</a:t>
            </a:r>
          </a:p>
          <a:p>
            <a:pPr marL="342900" indent="-342900">
              <a:buFont typeface="Courier New" panose="02070309020205020404" pitchFamily="49" charset="0"/>
              <a:buChar char="o"/>
            </a:pPr>
            <a:r>
              <a:rPr lang="en-US" sz="1400" dirty="0" smtClean="0">
                <a:solidFill>
                  <a:schemeClr val="accent5">
                    <a:lumMod val="75000"/>
                  </a:schemeClr>
                </a:solidFill>
              </a:rPr>
              <a:t>Discovering General Prominent Streaks in Sequence Data. </a:t>
            </a:r>
            <a:r>
              <a:rPr lang="en-US" sz="1400" dirty="0" smtClean="0">
                <a:solidFill>
                  <a:schemeClr val="tx1"/>
                </a:solidFill>
              </a:rPr>
              <a:t>Gensheng Zhang, Xiao Jiang, Ping Luo, Min Wang, Chengkai Li. ACM TKDD, </a:t>
            </a:r>
            <a:r>
              <a:rPr lang="fr-FR" sz="1400" dirty="0" smtClean="0">
                <a:solidFill>
                  <a:schemeClr val="tx1"/>
                </a:solidFill>
              </a:rPr>
              <a:t>8(2):article 9, </a:t>
            </a:r>
            <a:r>
              <a:rPr lang="fr-FR" sz="1400" dirty="0" err="1" smtClean="0">
                <a:solidFill>
                  <a:schemeClr val="tx1"/>
                </a:solidFill>
              </a:rPr>
              <a:t>June</a:t>
            </a:r>
            <a:r>
              <a:rPr lang="fr-FR" sz="1400" dirty="0" smtClean="0">
                <a:solidFill>
                  <a:schemeClr val="tx1"/>
                </a:solidFill>
              </a:rPr>
              <a:t> 2014</a:t>
            </a:r>
            <a:r>
              <a:rPr lang="en-US" sz="1400" dirty="0" smtClean="0">
                <a:solidFill>
                  <a:schemeClr val="tx1"/>
                </a:solidFill>
              </a:rPr>
              <a:t>.</a:t>
            </a:r>
          </a:p>
          <a:p>
            <a:pPr marL="342900" indent="-342900">
              <a:buFont typeface="Courier New" panose="02070309020205020404" pitchFamily="49" charset="0"/>
              <a:buChar char="o"/>
            </a:pPr>
            <a:r>
              <a:rPr lang="en-US" sz="1400" dirty="0" smtClean="0">
                <a:solidFill>
                  <a:schemeClr val="accent5">
                    <a:lumMod val="75000"/>
                  </a:schemeClr>
                </a:solidFill>
              </a:rPr>
              <a:t>Discovering and Learning Sensational Episodes of News Events. </a:t>
            </a:r>
            <a:r>
              <a:rPr lang="en-US" sz="1400" dirty="0" smtClean="0">
                <a:solidFill>
                  <a:schemeClr val="tx1"/>
                </a:solidFill>
              </a:rPr>
              <a:t>Xiang </a:t>
            </a:r>
            <a:r>
              <a:rPr lang="en-US" sz="1400" dirty="0" err="1" smtClean="0">
                <a:solidFill>
                  <a:schemeClr val="tx1"/>
                </a:solidFill>
              </a:rPr>
              <a:t>Ao</a:t>
            </a:r>
            <a:r>
              <a:rPr lang="en-US" sz="1400" dirty="0" smtClean="0">
                <a:solidFill>
                  <a:schemeClr val="tx1"/>
                </a:solidFill>
              </a:rPr>
              <a:t>, Ping Luo, Chengkai Li, </a:t>
            </a:r>
            <a:r>
              <a:rPr lang="en-US" sz="1400" dirty="0" err="1" smtClean="0">
                <a:solidFill>
                  <a:schemeClr val="tx1"/>
                </a:solidFill>
              </a:rPr>
              <a:t>Fuzhen</a:t>
            </a:r>
            <a:r>
              <a:rPr lang="en-US" sz="1400" dirty="0" smtClean="0">
                <a:solidFill>
                  <a:schemeClr val="tx1"/>
                </a:solidFill>
              </a:rPr>
              <a:t> Zhuang, Qing He, and </a:t>
            </a:r>
            <a:r>
              <a:rPr lang="en-US" sz="1400" dirty="0" err="1" smtClean="0">
                <a:solidFill>
                  <a:schemeClr val="tx1"/>
                </a:solidFill>
              </a:rPr>
              <a:t>Zhongzhi</a:t>
            </a:r>
            <a:r>
              <a:rPr lang="en-US" sz="1400" dirty="0" smtClean="0">
                <a:solidFill>
                  <a:schemeClr val="tx1"/>
                </a:solidFill>
              </a:rPr>
              <a:t> Shi. WWW 2014, pages 217-218.</a:t>
            </a:r>
          </a:p>
          <a:p>
            <a:pPr marL="342900" indent="-342900">
              <a:buFont typeface="Courier New" panose="02070309020205020404" pitchFamily="49" charset="0"/>
              <a:buChar char="o"/>
            </a:pPr>
            <a:r>
              <a:rPr lang="en-US" sz="1400" dirty="0" smtClean="0">
                <a:solidFill>
                  <a:schemeClr val="accent5">
                    <a:lumMod val="75000"/>
                  </a:schemeClr>
                </a:solidFill>
              </a:rPr>
              <a:t>On "One of the Few" Objects. </a:t>
            </a:r>
            <a:r>
              <a:rPr lang="en-US" sz="1400" dirty="0" smtClean="0">
                <a:solidFill>
                  <a:schemeClr val="tx1"/>
                </a:solidFill>
              </a:rPr>
              <a:t>You Wu, Pankaj K. Agarwal, Chengkai Li, Jun Yang, Cong Yu. KDD 2012, pages 1487-1495.</a:t>
            </a:r>
          </a:p>
          <a:p>
            <a:pPr marL="342900" indent="-342900">
              <a:buFont typeface="Courier New" panose="02070309020205020404" pitchFamily="49" charset="0"/>
              <a:buChar char="o"/>
            </a:pPr>
            <a:r>
              <a:rPr lang="en-US" sz="1400" dirty="0" smtClean="0">
                <a:solidFill>
                  <a:schemeClr val="accent5">
                    <a:lumMod val="75000"/>
                  </a:schemeClr>
                </a:solidFill>
              </a:rPr>
              <a:t>Prominent Streak Discovery in Sequence Data. </a:t>
            </a:r>
            <a:r>
              <a:rPr lang="en-US" sz="1400" dirty="0" smtClean="0">
                <a:solidFill>
                  <a:schemeClr val="tx1"/>
                </a:solidFill>
              </a:rPr>
              <a:t>Xiao Jiang, Chengkai Li, Ping Luo, Min Wang, Yong Yu. KDD 2011, pages 1280-1288.</a:t>
            </a:r>
            <a:endParaRPr lang="en-US" sz="1400" dirty="0">
              <a:solidFill>
                <a:schemeClr val="tx1"/>
              </a:solidFill>
            </a:endParaRPr>
          </a:p>
        </p:txBody>
      </p:sp>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6672872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89436" y="1229968"/>
            <a:ext cx="8363938" cy="1163395"/>
          </a:xfrm>
        </p:spPr>
        <p:txBody>
          <a:bodyPr/>
          <a:lstStyle/>
          <a:p>
            <a:r>
              <a:rPr lang="en-US" sz="2800" dirty="0">
                <a:solidFill>
                  <a:schemeClr val="tx1"/>
                </a:solidFill>
              </a:rPr>
              <a:t>Incremental Discovery of Prominent Situational Facts. </a:t>
            </a:r>
            <a:r>
              <a:rPr lang="en-US" sz="2800" dirty="0" err="1" smtClean="0">
                <a:solidFill>
                  <a:schemeClr val="accent5">
                    <a:lumMod val="75000"/>
                  </a:schemeClr>
                </a:solidFill>
              </a:rPr>
              <a:t>Afroza</a:t>
            </a:r>
            <a:r>
              <a:rPr lang="en-US" sz="2800" dirty="0" smtClean="0">
                <a:solidFill>
                  <a:schemeClr val="accent5">
                    <a:lumMod val="75000"/>
                  </a:schemeClr>
                </a:solidFill>
              </a:rPr>
              <a:t> </a:t>
            </a:r>
            <a:r>
              <a:rPr lang="en-US" sz="2800" dirty="0">
                <a:solidFill>
                  <a:schemeClr val="accent5">
                    <a:lumMod val="75000"/>
                  </a:schemeClr>
                </a:solidFill>
              </a:rPr>
              <a:t>Sultana, </a:t>
            </a:r>
            <a:r>
              <a:rPr lang="en-US" sz="2800" dirty="0" err="1">
                <a:solidFill>
                  <a:schemeClr val="accent5">
                    <a:lumMod val="75000"/>
                  </a:schemeClr>
                </a:solidFill>
              </a:rPr>
              <a:t>Naeemul</a:t>
            </a:r>
            <a:r>
              <a:rPr lang="en-US" sz="2800" dirty="0">
                <a:solidFill>
                  <a:schemeClr val="accent5">
                    <a:lumMod val="75000"/>
                  </a:schemeClr>
                </a:solidFill>
              </a:rPr>
              <a:t> Hassan, Chengkai Li, Jun Yang, Cong Yu. ICDE 2014</a:t>
            </a:r>
            <a:r>
              <a:rPr lang="en-US" sz="2800">
                <a:solidFill>
                  <a:schemeClr val="accent5">
                    <a:lumMod val="75000"/>
                  </a:schemeClr>
                </a:solidFill>
              </a:rPr>
              <a:t>, </a:t>
            </a:r>
            <a:r>
              <a:rPr lang="en-US" sz="2800" smtClean="0">
                <a:solidFill>
                  <a:schemeClr val="accent5">
                    <a:lumMod val="75000"/>
                  </a:schemeClr>
                </a:solidFill>
              </a:rPr>
              <a:t>pages 112-123.</a:t>
            </a:r>
            <a:endParaRPr lang="en-US" sz="2800" dirty="0">
              <a:solidFill>
                <a:schemeClr val="accent5">
                  <a:lumMod val="75000"/>
                </a:schemeClr>
              </a:solidFill>
            </a:endParaRPr>
          </a:p>
        </p:txBody>
      </p:sp>
      <p:sp>
        <p:nvSpPr>
          <p:cNvPr id="2" name="AutoShape 2" descr="data:image/jpeg;base64,/9j/4AAQSkZJRgABAQAAAQABAAD/2wCEAAkGBwgHBgkIBwgKCgkLDRYPDQwMDRsUFRAWIB0iIiAdHx8kKDQsJCYxJx8fLT0tMTU3Ojo6Iys/RD84QzQ5OjcBCgoKDQwNGg8PGjclHyU3Nzc3Nzc3Nzc3Nzc3Nzc3Nzc3Nzc3Nzc3Nzc3Nzc3Nzc3Nzc3Nzc3Nzc3Nzc3Nzc3N//AABEIAKAAoAMBIgACEQEDEQH/xAAcAAEAAgMBAQEAAAAAAAAAAAAABgcEBQgDAQL/xABFEAABAwMCAwQECgYJBQAAAAABAAIDBAURBhIHITETFEFRImFxkSMyQmKBobGywdEVFzM2UvA3RXN0hZKztOEWJFNydf/EABkBAQADAQEAAAAAAAAAAAAAAAABAgMEBf/EACMRAQEAAgEEAgIDAAAAAAAAAAABAhEDEiExQQRREzIiYXH/2gAMAwEAAhEDEQA/AKkREXtOUREQEREBERAREQEREBERAREQEREBERAREQEREBERARF6vgkjgime0iObdsd57Tg/aEHoaGcW0XHb/wBs6odTh2flhodj3FYyn0NpMnBSauwNzLqZx6hyjP2KA5VMMurabNCLLjt80lqmuTRmGKoZA/2ua4j7v1rEV/KH7MbxC2bHwb3uY0+ZaGk/U4e9fhSm5W0QcNrHXYIdUXKocfYWgDH0RhRZRjl1RNmhERSgREQEREBERAREQEREBby8Q9npjTcmB8KKs+6RoWj8QpXqaDs9C6OlPQsq/re0qmV7xP2s7S9p73wOmpGcnVFLNK3A8cl34KhmEkZzyPP2rqfh/TNi0JZoCMA0bc/SP+VSsnCPUguEtJAymDNpkjkc87du7AGcfG6clzcHLjMsuppljbOzOt9jJ4G3CrIy99b3v2NYWs+wE/Sq0JwCfJdLW+wOHCltmkicJXWxzXRuGDvLc4I88qoH8KNUGaGlDaUvqIXyNdvO1u3bkE45H0h9atw8uM6t1GWNSDXFt7rwc01nOYpI3HPz2n81VC6F4xULYeGvYt5ikfAAfUCAue+iv8bLeNRm+IiLdQREQEREBERAREQERED1qe66j7Phloh7cfsps4HmAfwUCPTPJWjxEoj+qrRjGD08tja31vjOPsWPLdZYr4e11WCHu1it0GMbKWMH/KFn45cka0MaA0Ya0YAUB4lahfZZoXtbUkQUklXiGdsYeWyMAByx3mfeeR5EeZO9bJ8AhCe9QbS+o31+qqmkLKgCbvORJOHtaYpQz0QGDrnz9/VJjuG2Txbi7bh9eMfIiD/c4Fcy/muquIcBqdD3uIdTRvPuGfwXKvXn5ru+H+tZ8nkREXWyEREBERAREQEREBERB8f8R2egHMK+tW0bptKaBp2s3AXGhLh4Y7M5VCSfs3nHySupblQ76HTTAM93q4HcugxG4Lk+TZuNMEoVS8beb3//ACJ/9WNW0VXnE+yNu0jGurBAJKCWA+gHBgMkZ3HLhyXFh+zWrD8VVOgv34f/AIj/ALhqtX1gKBaWsjKHVs07awSlnevR2NG/tJQ44Icfi4x0VsL/ABqKl2oIe8WG4wf+Slkb72lchxnMbD80Lsidu+CRvm0j6lxwWGMmM9YyWe7l+C6fh+1OQREXayEREBERAREQERZtpit01Y1t3qp6Wl2kmWCISOB8ORPRLdDCRWla+Gmnrlp19/p9RXB1BG173k0jWuwz4wwfHko3HS8PXna666hj5ftHU0Zb7gMrKc2N8LXCoiRlpB6EYKujQ/FOlqaWGh1XKIZ6Yh8dZ8mUDl6WOjufsKjzeF0d2oX1mkdRUt0Y3rFIzs3A+RIJwfaAoBX0NVbayWjr4JKepiOHxyDBCjKYc00mbwdLfrK0ef67g9x/JQjX9301qh7jSalt8GaGSm+FD/jOe12eQ6eiVTK+LOfFxntP5K6d/WTpAc/03T/X+ShOn7tpm06lF1m1Lb3xDvfwbGuz8LIHjw8AOaphWbwUpbFdLrUUVys8dRWRxmaOpleXtwCBt2HkOvVVz4MePG1Mytq0RxK0ef67p/r/ACXNNwcx1xrHRHLHVEjmOHQtLiQR71k6hYyLUN3ijaGxsrp2taByaBI7AWuW3DwzDvPauWWxERbKCIiAiIgIiICIikXlob+g6v8A7Kr+1yowdB7Feehv6Dq/+yq/vOVGjp7lzcP7Zf6vn4jYWO819guMdwtk5injPTntkH8Lh4hXNr2go9d8P6fU1HFsrKeAzNHU7flxn+fBUSr/AOEbHfqunFRnsnOqdv8A688/io5506znnacO/ZSAsd4MAnFnuRhLd4kFHJtLfPO3GPWsWjpKqul7KhpZ6qTGdkETpHY88NBVt8Dq2om05qSOpqJZYoIY+zbJIXBgLH5Az0HJVDRVNRSFk1LNLBKGjEkUhY4cvMc1phnllcp9K2SRkVdruNDEJa23VtNETgST0z2NJ8skYU+4CfvnP/cn/eat/r6qnquC9oqKuV8s8roC+R5yXHnzK0HAX985/wC5P+81Z5Z3PhytWk1lEK1I1ztU3hjWuc51xnDWgZJJkOAAvn/T193bf0Hdd3l3GXP3VJrxpCoiu11vGoJn2q0m4ymOXZumnJe4gRNHifAnov1f+KF5rqWOgs8k9voomhjXmTfUSAcgXvPifED3q8zysnQjU9oXHSVUtYKKKmmfVl5YIGxntNw6jb1yMHPktvW6L1PQUz6issdYyBgy9zWh20eZDSThWToy0mycO6i+R11LR3q7D4OtrX4ETSeQBOTnqfWVHdLaeFt1LSXeo1nZ43xTB80jKovkmb4tJPXPrKr+fynpV16/NFKeJUVpj1dVPsM0EtHM1svwBBY17vjAY9n1qLLfG9UlUs1RERSgREQF9wfHoviyLfVm31sVUIKeYxncI6hm5jvaEovHh3Rz1nBmppIGEzTx1Qjb/ESXYx7VQx9DLXjY5vJzXciCPAjwVju4ja4oad4bFQwQU7IyWNpAGsa/OzlnxWA3WGpb06Ws/RdprHQvjZJK63McWukJDMknxIIXLx9eNt+2l1ezTaR0jddW1XY22MtgBxLVvaezj+nxPqCs7iLqS3aS0pHo+xSB9SYewlLXc4GY5l3zneXrJ8FBa/XmsLjILS2sFK7tO7iGjibF6W7bt5dOfkopBSVM9wbRRML6qSbsthdzMhOMZPjlWuFzsufiI3MZ2WnwPAk0/q2CMZldGzDR1ILHgfiqhY5oY1rngENxtxzB9ikmmb7eNG1UN0omNYyrYW9nKMtla12DkdRh2VKrxrbUdVaf0rS2O1W5koJ79E1r5SM4y3PMc/HCayxztns8zVb3iLDLS8G7LBUMMcsZpw9juRacHqo/wFOdZT7eY7k7nn5zV42vWesr1bBbLfBR1MNHExsjp42vccnDXOLz1OFrbVrjUOn55KWho7fBWukcyZ3cx2sjy74pwf4lSYZTjuH3/a25vaV2rXkAvV503rFjaqzy108cc8vPsR2hw0/N8j4fZGuIWgajSrxXUL31dmlI2Tj0jDnoHny8nfydVq2a5OvjKm826hgrD6b2wMbslO45Lw0nJyCDz8FvTxK1RRUFPC2ntkFBJF8DAKQbCzOMYz0yCFaYZY2XBG57SmoppNVcDqRltBmqKENLoYxlxMZ5gDzxzVLGSM/LbgDxKnVnv2qNOCbUNtpqOnt9W4GWnZtELiMYwwOyDzHTz9i2b+IV+vYlltOm7Yyqa+NrqmOHtZGuedrcZ8zyzzTDq496nZF1Vc1NNPRzOgq4JIJhgujkaWuHIHmD0XkvetfPJWTvq5HS1Jkd20jnbi52eeT4rwXTPCoiIiBERAQjIwiIJBdNRx19rfStt4hqZmQMqKjvBeHiEHbtZtG0nPPmV80rqebTnb9lTMnFRLC+Rj3kBzI9+WEYPXf18CByK0CKnRjrSds9lx2X1t17LJFZ3rst/wA/ft3Y+jOPoWNUzvlrJqmMmJ8kzpWlrubCXbhg+YPj6l4ordJtuNU352oLn300raVgjDWwsfuDTklxBwOriT0XrV36Kr01Q2eSjkDqPJjmFSNmSSclmzPRxHx1okUdE1J9G290xqR2nRVbaKKr7w+ElsxBaBG8uIwWnOc4zyx15rVz1Znub614e50lQZiHSkuOXbsF4AOfWAPNYyJMJNm261RfWX6shqGURpnxxlr3ulEkkxLs5c4Mbkjp0z61hV9eaukt9OYgzucJiDg7O/Li7OMcuvrWEimYyTUNsx9dvs8NuMX7Krlqe03dd7GM24x8zOc+PRe+n7zUWKrmqabcXy08kBxJt5OGM9D06rWInTPBsaMADyREUoEREBERAREQEREBERAREQEREBERAREQEREBERB//9k="/>
          <p:cNvSpPr>
            <a:spLocks noChangeAspect="1" noChangeArrowheads="1"/>
          </p:cNvSpPr>
          <p:nvPr/>
        </p:nvSpPr>
        <p:spPr bwMode="auto">
          <a:xfrm>
            <a:off x="155575" y="-108347"/>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data:image/jpeg;base64,/9j/4AAQSkZJRgABAQAAAQABAAD/2wCEAAkGBwgHBgkIBwgKCgkLDRYPDQwMDRsUFRAWIB0iIiAdHx8kKDQsJCYxJx8fLT0tMTU3Ojo6Iys/RD84QzQ5OjcBCgoKDQwNGg8PGjclHyU3Nzc3Nzc3Nzc3Nzc3Nzc3Nzc3Nzc3Nzc3Nzc3Nzc3Nzc3Nzc3Nzc3Nzc3Nzc3Nzc3N//AABEIAKAAoAMBIgACEQEDEQH/xAAcAAEAAgMBAQEAAAAAAAAAAAAABgcEBQgDAQL/xABFEAABAwMCAwQECgYJBQAAAAABAAIDBAURBhIHITETFEFRImFxkSMyQmKBobGywdEVFzM2UvA3RXN0hZKztOEWJFNydf/EABkBAQADAQEAAAAAAAAAAAAAAAABAgMEBf/EACMRAQEAAgEEAgIDAAAAAAAAAAABAhEDEiExQQRREzIiYXH/2gAMAwEAAhEDEQA/AKkREXtOUREQEREBERAREQEREBERAREQEREBERAREQEREBERARF6vgkjgime0iObdsd57Tg/aEHoaGcW0XHb/wBs6odTh2flhodj3FYyn0NpMnBSauwNzLqZx6hyjP2KA5VMMurabNCLLjt80lqmuTRmGKoZA/2ua4j7v1rEV/KH7MbxC2bHwb3uY0+ZaGk/U4e9fhSm5W0QcNrHXYIdUXKocfYWgDH0RhRZRjl1RNmhERSgREQEREBERAREQEREBby8Q9npjTcmB8KKs+6RoWj8QpXqaDs9C6OlPQsq/re0qmV7xP2s7S9p73wOmpGcnVFLNK3A8cl34KhmEkZzyPP2rqfh/TNi0JZoCMA0bc/SP+VSsnCPUguEtJAymDNpkjkc87du7AGcfG6clzcHLjMsuppljbOzOt9jJ4G3CrIy99b3v2NYWs+wE/Sq0JwCfJdLW+wOHCltmkicJXWxzXRuGDvLc4I88qoH8KNUGaGlDaUvqIXyNdvO1u3bkE45H0h9atw8uM6t1GWNSDXFt7rwc01nOYpI3HPz2n81VC6F4xULYeGvYt5ikfAAfUCAue+iv8bLeNRm+IiLdQREQEREBERAREQERED1qe66j7Phloh7cfsps4HmAfwUCPTPJWjxEoj+qrRjGD08tja31vjOPsWPLdZYr4e11WCHu1it0GMbKWMH/KFn45cka0MaA0Ya0YAUB4lahfZZoXtbUkQUklXiGdsYeWyMAByx3mfeeR5EeZO9bJ8AhCe9QbS+o31+qqmkLKgCbvORJOHtaYpQz0QGDrnz9/VJjuG2Txbi7bh9eMfIiD/c4Fcy/muquIcBqdD3uIdTRvPuGfwXKvXn5ru+H+tZ8nkREXWyEREBERAREQEREBERB8f8R2egHMK+tW0bptKaBp2s3AXGhLh4Y7M5VCSfs3nHySupblQ76HTTAM93q4HcugxG4Lk+TZuNMEoVS8beb3//ACJ/9WNW0VXnE+yNu0jGurBAJKCWA+gHBgMkZ3HLhyXFh+zWrD8VVOgv34f/AIj/ALhqtX1gKBaWsjKHVs07awSlnevR2NG/tJQ44Icfi4x0VsL/ABqKl2oIe8WG4wf+Slkb72lchxnMbD80Lsidu+CRvm0j6lxwWGMmM9YyWe7l+C6fh+1OQREXayEREBERAREQERZtpit01Y1t3qp6Wl2kmWCISOB8ORPRLdDCRWla+Gmnrlp19/p9RXB1BG173k0jWuwz4wwfHko3HS8PXna666hj5ftHU0Zb7gMrKc2N8LXCoiRlpB6EYKujQ/FOlqaWGh1XKIZ6Yh8dZ8mUDl6WOjufsKjzeF0d2oX1mkdRUt0Y3rFIzs3A+RIJwfaAoBX0NVbayWjr4JKepiOHxyDBCjKYc00mbwdLfrK0ef67g9x/JQjX9301qh7jSalt8GaGSm+FD/jOe12eQ6eiVTK+LOfFxntP5K6d/WTpAc/03T/X+ShOn7tpm06lF1m1Lb3xDvfwbGuz8LIHjw8AOaphWbwUpbFdLrUUVys8dRWRxmaOpleXtwCBt2HkOvVVz4MePG1Mytq0RxK0ef67p/r/ACXNNwcx1xrHRHLHVEjmOHQtLiQR71k6hYyLUN3ijaGxsrp2taByaBI7AWuW3DwzDvPauWWxERbKCIiAiIgIiICIikXlob+g6v8A7Kr+1yowdB7Feehv6Dq/+yq/vOVGjp7lzcP7Zf6vn4jYWO819guMdwtk5injPTntkH8Lh4hXNr2go9d8P6fU1HFsrKeAzNHU7flxn+fBUSr/AOEbHfqunFRnsnOqdv8A688/io5506znnacO/ZSAsd4MAnFnuRhLd4kFHJtLfPO3GPWsWjpKqul7KhpZ6qTGdkETpHY88NBVt8Dq2om05qSOpqJZYoIY+zbJIXBgLH5Az0HJVDRVNRSFk1LNLBKGjEkUhY4cvMc1phnllcp9K2SRkVdruNDEJa23VtNETgST0z2NJ8skYU+4CfvnP/cn/eat/r6qnquC9oqKuV8s8roC+R5yXHnzK0HAX985/wC5P+81Z5Z3PhytWk1lEK1I1ztU3hjWuc51xnDWgZJJkOAAvn/T193bf0Hdd3l3GXP3VJrxpCoiu11vGoJn2q0m4ymOXZumnJe4gRNHifAnov1f+KF5rqWOgs8k9voomhjXmTfUSAcgXvPifED3q8zysnQjU9oXHSVUtYKKKmmfVl5YIGxntNw6jb1yMHPktvW6L1PQUz6issdYyBgy9zWh20eZDSThWToy0mycO6i+R11LR3q7D4OtrX4ETSeQBOTnqfWVHdLaeFt1LSXeo1nZ43xTB80jKovkmb4tJPXPrKr+fynpV16/NFKeJUVpj1dVPsM0EtHM1svwBBY17vjAY9n1qLLfG9UlUs1RERSgREQF9wfHoviyLfVm31sVUIKeYxncI6hm5jvaEovHh3Rz1nBmppIGEzTx1Qjb/ESXYx7VQx9DLXjY5vJzXciCPAjwVju4ja4oad4bFQwQU7IyWNpAGsa/OzlnxWA3WGpb06Ws/RdprHQvjZJK63McWukJDMknxIIXLx9eNt+2l1ezTaR0jddW1XY22MtgBxLVvaezj+nxPqCs7iLqS3aS0pHo+xSB9SYewlLXc4GY5l3zneXrJ8FBa/XmsLjILS2sFK7tO7iGjibF6W7bt5dOfkopBSVM9wbRRML6qSbsthdzMhOMZPjlWuFzsufiI3MZ2WnwPAk0/q2CMZldGzDR1ILHgfiqhY5oY1rngENxtxzB9ikmmb7eNG1UN0omNYyrYW9nKMtla12DkdRh2VKrxrbUdVaf0rS2O1W5koJ79E1r5SM4y3PMc/HCayxztns8zVb3iLDLS8G7LBUMMcsZpw9juRacHqo/wFOdZT7eY7k7nn5zV42vWesr1bBbLfBR1MNHExsjp42vccnDXOLz1OFrbVrjUOn55KWho7fBWukcyZ3cx2sjy74pwf4lSYZTjuH3/a25vaV2rXkAvV503rFjaqzy108cc8vPsR2hw0/N8j4fZGuIWgajSrxXUL31dmlI2Tj0jDnoHny8nfydVq2a5OvjKm826hgrD6b2wMbslO45Lw0nJyCDz8FvTxK1RRUFPC2ntkFBJF8DAKQbCzOMYz0yCFaYZY2XBG57SmoppNVcDqRltBmqKENLoYxlxMZ5gDzxzVLGSM/LbgDxKnVnv2qNOCbUNtpqOnt9W4GWnZtELiMYwwOyDzHTz9i2b+IV+vYlltOm7Yyqa+NrqmOHtZGuedrcZ8zyzzTDq496nZF1Vc1NNPRzOgq4JIJhgujkaWuHIHmD0XkvetfPJWTvq5HS1Jkd20jnbi52eeT4rwXTPCoiIiBERAQjIwiIJBdNRx19rfStt4hqZmQMqKjvBeHiEHbtZtG0nPPmV80rqebTnb9lTMnFRLC+Rj3kBzI9+WEYPXf18CByK0CKnRjrSds9lx2X1t17LJFZ3rst/wA/ft3Y+jOPoWNUzvlrJqmMmJ8kzpWlrubCXbhg+YPj6l4ordJtuNU352oLn300raVgjDWwsfuDTklxBwOriT0XrV36Kr01Q2eSjkDqPJjmFSNmSSclmzPRxHx1okUdE1J9G290xqR2nRVbaKKr7w+ElsxBaBG8uIwWnOc4zyx15rVz1Znub614e50lQZiHSkuOXbsF4AOfWAPNYyJMJNm261RfWX6shqGURpnxxlr3ulEkkxLs5c4Mbkjp0z61hV9eaukt9OYgzucJiDg7O/Li7OMcuvrWEimYyTUNsx9dvs8NuMX7Krlqe03dd7GM24x8zOc+PRe+n7zUWKrmqabcXy08kBxJt5OGM9D06rWInTPBsaMADyREUoEREBERAREQEREBERAREQEREBERAREQEREBERB//9k="/>
          <p:cNvSpPr>
            <a:spLocks noChangeAspect="1" noChangeArrowheads="1"/>
          </p:cNvSpPr>
          <p:nvPr/>
        </p:nvSpPr>
        <p:spPr bwMode="auto">
          <a:xfrm>
            <a:off x="307975" y="5953"/>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7590298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lang="en-US" sz="4400" dirty="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Situational Facts</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Text Placeholder 2"/>
          <p:cNvSpPr txBox="1">
            <a:spLocks/>
          </p:cNvSpPr>
          <p:nvPr/>
        </p:nvSpPr>
        <p:spPr>
          <a:xfrm>
            <a:off x="190656" y="794834"/>
            <a:ext cx="8571207" cy="1777410"/>
          </a:xfrm>
          <a:prstGeom prst="rect">
            <a:avLst/>
          </a:prstGeom>
        </p:spPr>
        <p:txBody>
          <a:bodyPr vert="horz" wrap="square" lIns="0" tIns="0" rIns="0" bIns="0" rtlCol="0">
            <a:spAutoFit/>
          </a:bodyPr>
          <a:lstStyle/>
          <a:p>
            <a:pPr algn="just"/>
            <a:r>
              <a:rPr kumimoji="0" lang="en-US" sz="2600" b="0" i="0" u="none" strike="noStrike" kern="1200" cap="none" spc="-50" normalizeH="0" baseline="0" noProof="0" dirty="0" smtClean="0">
                <a:ln>
                  <a:noFill/>
                </a:ln>
                <a:effectLst/>
                <a:uLnTx/>
                <a:uFillTx/>
                <a:latin typeface="Times New Roman" pitchFamily="18" charset="0"/>
                <a:cs typeface="Times New Roman" pitchFamily="18" charset="0"/>
              </a:rPr>
              <a:t>“Paul George had 21 points, 11 rebounds and 5 assists to become the first Pacers player with a 20/10/5 (points/rebounds/assists) game against the Bulls since </a:t>
            </a:r>
            <a:r>
              <a:rPr kumimoji="0" lang="en-US" sz="2600" b="0" i="0" u="none" strike="noStrike" kern="1200" cap="none" spc="-50" normalizeH="0" baseline="0" noProof="0" dirty="0" err="1" smtClean="0">
                <a:ln>
                  <a:noFill/>
                </a:ln>
                <a:effectLst/>
                <a:uLnTx/>
                <a:uFillTx/>
                <a:latin typeface="Times New Roman" pitchFamily="18" charset="0"/>
                <a:cs typeface="Times New Roman" pitchFamily="18" charset="0"/>
              </a:rPr>
              <a:t>Detlef</a:t>
            </a:r>
            <a:r>
              <a:rPr kumimoji="0" lang="en-US" sz="2600" b="0" i="0" u="none" strike="noStrike" kern="1200" cap="none" spc="-50" normalizeH="0" baseline="0" noProof="0" dirty="0" smtClean="0">
                <a:ln>
                  <a:noFill/>
                </a:ln>
                <a:effectLst/>
                <a:uLnTx/>
                <a:uFillTx/>
                <a:latin typeface="Times New Roman" pitchFamily="18" charset="0"/>
                <a:cs typeface="Times New Roman" pitchFamily="18" charset="0"/>
              </a:rPr>
              <a:t> Schrempf in December 1992.” </a:t>
            </a:r>
          </a:p>
          <a:p>
            <a:pPr algn="just"/>
            <a:r>
              <a:rPr lang="en-US" sz="1950" dirty="0" smtClean="0">
                <a:latin typeface="Times New Roman" pitchFamily="18" charset="0"/>
                <a:cs typeface="Times New Roman" pitchFamily="18" charset="0"/>
              </a:rPr>
              <a:t>(http://espn.go.com/espn/elias?date=20130205)</a:t>
            </a:r>
            <a:endParaRPr kumimoji="0" lang="en-US" sz="1950" b="0" i="0" u="none" strike="noStrike" kern="1200" cap="none" spc="-50" normalizeH="0" baseline="0" noProof="0" dirty="0" smtClean="0">
              <a:ln>
                <a:noFill/>
              </a:ln>
              <a:effectLst/>
              <a:uLnTx/>
              <a:uFillTx/>
              <a:latin typeface="Times New Roman" pitchFamily="18" charset="0"/>
              <a:cs typeface="Times New Roman" pitchFamily="18" charset="0"/>
            </a:endParaRPr>
          </a:p>
          <a:p>
            <a:pPr marL="0" marR="0" lvl="1" indent="0" algn="just" defTabSz="686047" rtl="0" eaLnBrk="1" fontAlgn="auto" latinLnBrk="0" hangingPunct="1">
              <a:lnSpc>
                <a:spcPct val="90000"/>
              </a:lnSpc>
              <a:spcBef>
                <a:spcPts val="0"/>
              </a:spcBef>
              <a:spcAft>
                <a:spcPts val="300"/>
              </a:spcAft>
              <a:buClrTx/>
              <a:buSzPct val="90000"/>
              <a:buFont typeface="Arial" pitchFamily="34" charset="0"/>
              <a:buNone/>
              <a:tabLst>
                <a:tab pos="472868" algn="l"/>
              </a:tabLst>
              <a:defRPr/>
            </a:pPr>
            <a:endParaRPr kumimoji="0" lang="en-US" sz="2000" b="0" i="0" u="none" strike="noStrike" kern="1200" cap="none" spc="-50" normalizeH="0" baseline="0" noProof="0" dirty="0" smtClean="0">
              <a:ln>
                <a:noFill/>
              </a:ln>
              <a:solidFill>
                <a:schemeClr val="tx1"/>
              </a:solidFill>
              <a:effectLst/>
              <a:uLnTx/>
              <a:uFillTx/>
              <a:latin typeface="Times New Roman" pitchFamily="18" charset="0"/>
              <a:cs typeface="Times New Roman" pitchFamily="18" charset="0"/>
            </a:endParaRPr>
          </a:p>
        </p:txBody>
      </p:sp>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2641496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smtClean="0">
                <a:solidFill>
                  <a:srgbClr val="0064B1"/>
                </a:solidFill>
              </a:rPr>
              <a:t>Skyline</a:t>
            </a:r>
            <a:endParaRPr lang="en-US" dirty="0">
              <a:solidFill>
                <a:srgbClr val="0064B1"/>
              </a:solidFill>
            </a:endParaRPr>
          </a:p>
        </p:txBody>
      </p:sp>
      <p:pic>
        <p:nvPicPr>
          <p:cNvPr id="1028" name="Picture 4" descr="Austin-skyl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460" y="1102264"/>
            <a:ext cx="2454566" cy="147743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bwMode="auto">
          <a:xfrm>
            <a:off x="987460" y="2669701"/>
            <a:ext cx="2454566" cy="149074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607" tIns="34304" rIns="34304" bIns="68607" numCol="1" spcCol="0" rtlCol="0" fromWordArt="0" anchor="b" anchorCtr="0" forceAA="0" compatLnSpc="1">
            <a:prstTxWarp prst="textNoShape">
              <a:avLst/>
            </a:prstTxWarp>
            <a:noAutofit/>
          </a:bodyPr>
          <a:lstStyle/>
          <a:p>
            <a:pPr defTabSz="685848" fontAlgn="base">
              <a:spcBef>
                <a:spcPct val="0"/>
              </a:spcBef>
              <a:spcAft>
                <a:spcPct val="0"/>
              </a:spcAft>
            </a:pPr>
            <a:endParaRPr lang="en-US"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6" name="Rectangle 15"/>
          <p:cNvSpPr/>
          <p:nvPr/>
        </p:nvSpPr>
        <p:spPr bwMode="auto">
          <a:xfrm>
            <a:off x="3522746" y="1102264"/>
            <a:ext cx="2454566" cy="149074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607" tIns="34304" rIns="34304" bIns="68607" numCol="1" spcCol="0" rtlCol="0" fromWordArt="0" anchor="b" anchorCtr="0" forceAA="0" compatLnSpc="1">
            <a:prstTxWarp prst="textNoShape">
              <a:avLst/>
            </a:prstTxWarp>
            <a:noAutofit/>
          </a:bodyPr>
          <a:lstStyle/>
          <a:p>
            <a:pPr defTabSz="685848" fontAlgn="base">
              <a:spcBef>
                <a:spcPct val="0"/>
              </a:spcBef>
              <a:spcAft>
                <a:spcPct val="0"/>
              </a:spcAft>
            </a:pPr>
            <a:endParaRPr lang="en-US"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7" name="Rectangle 16"/>
          <p:cNvSpPr/>
          <p:nvPr/>
        </p:nvSpPr>
        <p:spPr bwMode="auto">
          <a:xfrm>
            <a:off x="6059730" y="2669700"/>
            <a:ext cx="2454566" cy="149074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607" tIns="34304" rIns="34304" bIns="68607" numCol="1" spcCol="0" rtlCol="0" fromWordArt="0" anchor="b" anchorCtr="0" forceAA="0" compatLnSpc="1">
            <a:prstTxWarp prst="textNoShape">
              <a:avLst/>
            </a:prstTxWarp>
            <a:noAutofit/>
          </a:bodyPr>
          <a:lstStyle/>
          <a:p>
            <a:pPr defTabSz="685848" fontAlgn="base">
              <a:spcBef>
                <a:spcPct val="0"/>
              </a:spcBef>
              <a:spcAft>
                <a:spcPct val="0"/>
              </a:spcAft>
            </a:pPr>
            <a:r>
              <a:rPr lang="en-US" dirty="0">
                <a:hlinkClick r:id="rId3"/>
              </a:rPr>
              <a:t>www.utepprintstore.com</a:t>
            </a:r>
            <a:endParaRPr lang="en-US"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 name="Rectangle 3"/>
          <p:cNvSpPr/>
          <p:nvPr/>
        </p:nvSpPr>
        <p:spPr>
          <a:xfrm>
            <a:off x="987458" y="3918208"/>
            <a:ext cx="1218988" cy="307777"/>
          </a:xfrm>
          <a:prstGeom prst="rect">
            <a:avLst/>
          </a:prstGeom>
        </p:spPr>
        <p:txBody>
          <a:bodyPr wrap="none">
            <a:spAutoFit/>
          </a:bodyPr>
          <a:lstStyle/>
          <a:p>
            <a:r>
              <a:rPr lang="en-US" dirty="0" smtClean="0">
                <a:hlinkClick r:id="rId4"/>
              </a:rPr>
              <a:t>jansport.com</a:t>
            </a:r>
            <a:endParaRPr lang="en-US" dirty="0"/>
          </a:p>
        </p:txBody>
      </p:sp>
      <p:pic>
        <p:nvPicPr>
          <p:cNvPr id="2054" name="Picture 6" descr="https://encrypted-tbn2.gstatic.com/images?q=tbn:ANd9GcSICGWYYO1RDbTwCTErOudiASNYGB8mfqDbHx9sOJyV8ugVs8i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2746" y="2669701"/>
            <a:ext cx="2454566" cy="149074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522746" y="2337317"/>
            <a:ext cx="1246944" cy="307777"/>
          </a:xfrm>
          <a:prstGeom prst="rect">
            <a:avLst/>
          </a:prstGeom>
        </p:spPr>
        <p:txBody>
          <a:bodyPr wrap="none">
            <a:spAutoFit/>
          </a:bodyPr>
          <a:lstStyle/>
          <a:p>
            <a:r>
              <a:rPr lang="en-US" dirty="0" smtClean="0">
                <a:hlinkClick r:id="rId6"/>
              </a:rPr>
              <a:t>www.rtkl.com</a:t>
            </a:r>
            <a:endParaRPr lang="en-US" dirty="0"/>
          </a:p>
        </p:txBody>
      </p:sp>
      <p:pic>
        <p:nvPicPr>
          <p:cNvPr id="2056" name="Picture 8" descr="https://encrypted-tbn0.gstatic.com/images?q=tbn:ANd9GcS52RWUIAyVbCYE0nC4hw9a2Ru0_uZ7FKsBMsjdSO6eg9_EoD5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3526" y="1102264"/>
            <a:ext cx="2466975" cy="149074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2991799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lang="en-US" sz="4400" dirty="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Situational Facts</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Text Placeholder 2"/>
          <p:cNvSpPr txBox="1">
            <a:spLocks/>
          </p:cNvSpPr>
          <p:nvPr/>
        </p:nvSpPr>
        <p:spPr>
          <a:xfrm>
            <a:off x="190656" y="794834"/>
            <a:ext cx="8571207" cy="1777410"/>
          </a:xfrm>
          <a:prstGeom prst="rect">
            <a:avLst/>
          </a:prstGeom>
        </p:spPr>
        <p:txBody>
          <a:bodyPr vert="horz" wrap="square" lIns="0" tIns="0" rIns="0" bIns="0" rtlCol="0">
            <a:spAutoFit/>
          </a:bodyPr>
          <a:lstStyle/>
          <a:p>
            <a:pPr algn="just"/>
            <a:r>
              <a:rPr kumimoji="0" lang="en-US" sz="2600" b="0" i="0" u="none" strike="noStrike" kern="1200" cap="none" spc="-50" normalizeH="0" baseline="0" noProof="0" dirty="0" smtClean="0">
                <a:ln>
                  <a:noFill/>
                </a:ln>
                <a:effectLst/>
                <a:uLnTx/>
                <a:uFillTx/>
                <a:latin typeface="Times New Roman" pitchFamily="18" charset="0"/>
                <a:cs typeface="Times New Roman" pitchFamily="18" charset="0"/>
              </a:rPr>
              <a:t>“Paul George had </a:t>
            </a:r>
            <a:r>
              <a:rPr kumimoji="0" lang="en-US" sz="2600" b="0" i="0" u="none" strike="noStrike" kern="1200" cap="none" spc="-50" normalizeH="0" baseline="0" noProof="0" dirty="0" smtClean="0">
                <a:ln>
                  <a:noFill/>
                </a:ln>
                <a:solidFill>
                  <a:schemeClr val="accent6"/>
                </a:solidFill>
                <a:effectLst/>
                <a:uLnTx/>
                <a:uFillTx/>
                <a:latin typeface="Times New Roman" pitchFamily="18" charset="0"/>
                <a:cs typeface="Times New Roman" pitchFamily="18" charset="0"/>
              </a:rPr>
              <a:t>21 points, 11 rebounds and 5 assists</a:t>
            </a:r>
            <a:r>
              <a:rPr kumimoji="0" lang="en-US" sz="2600" b="0" i="0" u="none" strike="noStrike" kern="1200" cap="none" spc="-50" normalizeH="0" baseline="0" noProof="0" dirty="0" smtClean="0">
                <a:ln>
                  <a:noFill/>
                </a:ln>
                <a:effectLst/>
                <a:uLnTx/>
                <a:uFillTx/>
                <a:latin typeface="Times New Roman" pitchFamily="18" charset="0"/>
                <a:cs typeface="Times New Roman" pitchFamily="18" charset="0"/>
              </a:rPr>
              <a:t> to become the first Pacers player with a 20/10/5 (points/rebounds/assists) game against the Bulls since </a:t>
            </a:r>
            <a:r>
              <a:rPr kumimoji="0" lang="en-US" sz="2600" b="0" i="0" u="none" strike="noStrike" kern="1200" cap="none" spc="-50" normalizeH="0" baseline="0" noProof="0" dirty="0" err="1" smtClean="0">
                <a:ln>
                  <a:noFill/>
                </a:ln>
                <a:effectLst/>
                <a:uLnTx/>
                <a:uFillTx/>
                <a:latin typeface="Times New Roman" pitchFamily="18" charset="0"/>
                <a:cs typeface="Times New Roman" pitchFamily="18" charset="0"/>
              </a:rPr>
              <a:t>Detlef</a:t>
            </a:r>
            <a:r>
              <a:rPr kumimoji="0" lang="en-US" sz="2600" b="0" i="0" u="none" strike="noStrike" kern="1200" cap="none" spc="-50" normalizeH="0" baseline="0" noProof="0" dirty="0" smtClean="0">
                <a:ln>
                  <a:noFill/>
                </a:ln>
                <a:effectLst/>
                <a:uLnTx/>
                <a:uFillTx/>
                <a:latin typeface="Times New Roman" pitchFamily="18" charset="0"/>
                <a:cs typeface="Times New Roman" pitchFamily="18" charset="0"/>
              </a:rPr>
              <a:t> Schrempf in December 1992.” </a:t>
            </a:r>
          </a:p>
          <a:p>
            <a:pPr algn="just"/>
            <a:r>
              <a:rPr lang="en-US" sz="1950" dirty="0" smtClean="0">
                <a:latin typeface="Times New Roman" pitchFamily="18" charset="0"/>
                <a:cs typeface="Times New Roman" pitchFamily="18" charset="0"/>
              </a:rPr>
              <a:t>(</a:t>
            </a:r>
            <a:r>
              <a:rPr lang="en-US" sz="1950" dirty="0">
                <a:latin typeface="Times New Roman" pitchFamily="18" charset="0"/>
                <a:cs typeface="Times New Roman" pitchFamily="18" charset="0"/>
              </a:rPr>
              <a:t>http://</a:t>
            </a:r>
            <a:r>
              <a:rPr lang="en-US" sz="1950" dirty="0" smtClean="0">
                <a:latin typeface="Times New Roman" pitchFamily="18" charset="0"/>
                <a:cs typeface="Times New Roman" pitchFamily="18" charset="0"/>
              </a:rPr>
              <a:t>espn.go.com/espn/elias?date=20130205</a:t>
            </a:r>
            <a:r>
              <a:rPr lang="en-US" sz="1950" dirty="0">
                <a:latin typeface="Times New Roman" pitchFamily="18" charset="0"/>
                <a:cs typeface="Times New Roman" pitchFamily="18" charset="0"/>
              </a:rPr>
              <a:t>)</a:t>
            </a:r>
            <a:endParaRPr kumimoji="0" lang="en-US" sz="1950" b="0" i="0" u="none" strike="noStrike" kern="1200" cap="none" spc="-50" normalizeH="0" baseline="0" noProof="0" dirty="0" smtClean="0">
              <a:ln>
                <a:noFill/>
              </a:ln>
              <a:effectLst/>
              <a:uLnTx/>
              <a:uFillTx/>
              <a:latin typeface="Times New Roman" pitchFamily="18" charset="0"/>
              <a:cs typeface="Times New Roman" pitchFamily="18" charset="0"/>
            </a:endParaRPr>
          </a:p>
          <a:p>
            <a:pPr marL="0" marR="0" lvl="1" indent="0" algn="just" defTabSz="686047" rtl="0" eaLnBrk="1" fontAlgn="auto" latinLnBrk="0" hangingPunct="1">
              <a:lnSpc>
                <a:spcPct val="90000"/>
              </a:lnSpc>
              <a:spcBef>
                <a:spcPts val="0"/>
              </a:spcBef>
              <a:spcAft>
                <a:spcPts val="300"/>
              </a:spcAft>
              <a:buClrTx/>
              <a:buSzPct val="90000"/>
              <a:buFont typeface="Arial" pitchFamily="34" charset="0"/>
              <a:buNone/>
              <a:tabLst>
                <a:tab pos="472868" algn="l"/>
              </a:tabLst>
              <a:defRPr/>
            </a:pPr>
            <a:endParaRPr kumimoji="0" lang="en-US" sz="2000" b="0" i="0" u="none" strike="noStrike" kern="1200" cap="none" spc="-50" normalizeH="0" baseline="0" noProof="0" dirty="0" smtClean="0">
              <a:ln>
                <a:noFill/>
              </a:ln>
              <a:solidFill>
                <a:schemeClr val="tx1"/>
              </a:solidFill>
              <a:effectLst/>
              <a:uLnTx/>
              <a:uFillTx/>
              <a:latin typeface="Times New Roman" pitchFamily="18" charset="0"/>
              <a:cs typeface="Times New Roman"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2379" y="2400422"/>
            <a:ext cx="6839755" cy="2459789"/>
          </a:xfrm>
          <a:prstGeom prst="rect">
            <a:avLst/>
          </a:prstGeom>
        </p:spPr>
      </p:pic>
      <p:sp>
        <p:nvSpPr>
          <p:cNvPr id="13" name="Flowchart: Connector 12"/>
          <p:cNvSpPr/>
          <p:nvPr/>
        </p:nvSpPr>
        <p:spPr bwMode="auto">
          <a:xfrm>
            <a:off x="7900458" y="3069684"/>
            <a:ext cx="228600" cy="171450"/>
          </a:xfrm>
          <a:prstGeom prst="flowChartConnector">
            <a:avLst/>
          </a:prstGeom>
          <a:no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4" name="Flowchart: Connector 13"/>
          <p:cNvSpPr/>
          <p:nvPr/>
        </p:nvSpPr>
        <p:spPr bwMode="auto">
          <a:xfrm>
            <a:off x="7709958" y="3276853"/>
            <a:ext cx="228600" cy="171450"/>
          </a:xfrm>
          <a:prstGeom prst="flowChartConnector">
            <a:avLst/>
          </a:prstGeom>
          <a:no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 name="Flowchart: Connector 14"/>
          <p:cNvSpPr/>
          <p:nvPr/>
        </p:nvSpPr>
        <p:spPr bwMode="auto">
          <a:xfrm>
            <a:off x="8757708" y="3233990"/>
            <a:ext cx="228600" cy="171450"/>
          </a:xfrm>
          <a:prstGeom prst="flowChartConnector">
            <a:avLst/>
          </a:prstGeom>
          <a:no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6" name="Flowchart: Connector 15"/>
          <p:cNvSpPr/>
          <p:nvPr/>
        </p:nvSpPr>
        <p:spPr bwMode="auto">
          <a:xfrm>
            <a:off x="8529108" y="3191128"/>
            <a:ext cx="228600" cy="171450"/>
          </a:xfrm>
          <a:prstGeom prst="flowChartConnector">
            <a:avLst/>
          </a:prstGeom>
          <a:no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7" name="Flowchart: Connector 16"/>
          <p:cNvSpPr/>
          <p:nvPr/>
        </p:nvSpPr>
        <p:spPr bwMode="auto">
          <a:xfrm>
            <a:off x="8481483" y="3183984"/>
            <a:ext cx="228600" cy="171450"/>
          </a:xfrm>
          <a:prstGeom prst="flowChartConnector">
            <a:avLst/>
          </a:prstGeom>
          <a:no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0" name="TextBox 9"/>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9189666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2000"/>
                                        <p:tgtEl>
                                          <p:spTgt spid="14"/>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heel(1)">
                                      <p:cBhvr>
                                        <p:cTn id="10" dur="2000"/>
                                        <p:tgtEl>
                                          <p:spTgt spid="13"/>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heel(1)">
                                      <p:cBhvr>
                                        <p:cTn id="13" dur="2000"/>
                                        <p:tgtEl>
                                          <p:spTgt spid="17"/>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heel(1)">
                                      <p:cBhvr>
                                        <p:cTn id="16" dur="2000"/>
                                        <p:tgtEl>
                                          <p:spTgt spid="16"/>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heel(1)">
                                      <p:cBhvr>
                                        <p:cTn id="19"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15425"/>
          </a:xfrm>
        </p:spPr>
        <p:txBody>
          <a:bodyPr/>
          <a:lstStyle/>
          <a:p>
            <a:r>
              <a:rPr lang="en-US" sz="4400" dirty="0" smtClean="0"/>
              <a:t>Our Computational Journalism Project</a:t>
            </a:r>
            <a:endParaRPr lang="en-US" sz="4400" dirty="0"/>
          </a:p>
        </p:txBody>
      </p:sp>
      <p:sp>
        <p:nvSpPr>
          <p:cNvPr id="3" name="Text Placeholder 2"/>
          <p:cNvSpPr>
            <a:spLocks noGrp="1"/>
          </p:cNvSpPr>
          <p:nvPr>
            <p:ph type="body" sz="quarter" idx="10"/>
          </p:nvPr>
        </p:nvSpPr>
        <p:spPr>
          <a:xfrm>
            <a:off x="389436" y="1198909"/>
            <a:ext cx="8183064" cy="3696397"/>
          </a:xfrm>
        </p:spPr>
        <p:txBody>
          <a:bodyPr/>
          <a:lstStyle/>
          <a:p>
            <a:r>
              <a:rPr lang="en-US" sz="2400" dirty="0" smtClean="0">
                <a:solidFill>
                  <a:schemeClr val="tx1"/>
                </a:solidFill>
              </a:rPr>
              <a:t>Started in 2010. Collaborative project with Duke, Google Research, HP Labs, </a:t>
            </a:r>
            <a:r>
              <a:rPr lang="en-US" sz="2400" dirty="0">
                <a:solidFill>
                  <a:schemeClr val="tx1"/>
                </a:solidFill>
              </a:rPr>
              <a:t>Stanford, and Chinese Academy of Sciences</a:t>
            </a:r>
            <a:endParaRPr lang="en-US" sz="2400" dirty="0" smtClean="0">
              <a:solidFill>
                <a:schemeClr val="tx1"/>
              </a:solidFill>
            </a:endParaRPr>
          </a:p>
          <a:p>
            <a:pPr marL="457200" indent="-457200">
              <a:buFont typeface="Courier New" panose="02070309020205020404" pitchFamily="49" charset="0"/>
              <a:buChar char="o"/>
            </a:pPr>
            <a:endParaRPr lang="en-US" sz="2400" dirty="0" smtClean="0">
              <a:solidFill>
                <a:schemeClr val="tx1"/>
              </a:solidFill>
            </a:endParaRPr>
          </a:p>
          <a:p>
            <a:pPr marL="457200" indent="-457200">
              <a:buFont typeface="Courier New" panose="02070309020205020404" pitchFamily="49" charset="0"/>
              <a:buChar char="o"/>
            </a:pPr>
            <a:r>
              <a:rPr lang="en-US" sz="2400" dirty="0" smtClean="0">
                <a:solidFill>
                  <a:srgbClr val="F58026"/>
                </a:solidFill>
              </a:rPr>
              <a:t>Story finding</a:t>
            </a:r>
            <a:r>
              <a:rPr lang="en-US" sz="2400" dirty="0" smtClean="0">
                <a:solidFill>
                  <a:schemeClr val="tx1"/>
                </a:solidFill>
              </a:rPr>
              <a:t>: </a:t>
            </a:r>
            <a:r>
              <a:rPr lang="en-US" sz="2400" dirty="0">
                <a:solidFill>
                  <a:schemeClr val="tx1"/>
                </a:solidFill>
              </a:rPr>
              <a:t>f</a:t>
            </a:r>
            <a:r>
              <a:rPr lang="en-US" sz="2400" dirty="0" smtClean="0">
                <a:solidFill>
                  <a:schemeClr val="tx1"/>
                </a:solidFill>
              </a:rPr>
              <a:t>inding and monitoring number-based facts pertinent to real-world events. The facts are leads to news stories.</a:t>
            </a:r>
          </a:p>
          <a:p>
            <a:r>
              <a:rPr lang="en-US" sz="2400" dirty="0">
                <a:solidFill>
                  <a:schemeClr val="tx1"/>
                </a:solidFill>
              </a:rPr>
              <a:t>	</a:t>
            </a:r>
            <a:r>
              <a:rPr lang="en-US" sz="2400" b="1" dirty="0" err="1" smtClean="0">
                <a:solidFill>
                  <a:schemeClr val="accent5">
                    <a:lumMod val="75000"/>
                  </a:schemeClr>
                </a:solidFill>
              </a:rPr>
              <a:t>FactWatcher</a:t>
            </a:r>
            <a:endParaRPr lang="en-US" sz="2400" b="1" dirty="0" smtClean="0">
              <a:solidFill>
                <a:schemeClr val="accent5">
                  <a:lumMod val="75000"/>
                </a:schemeClr>
              </a:solidFill>
            </a:endParaRPr>
          </a:p>
          <a:p>
            <a:pPr marL="457200" indent="-457200">
              <a:buFont typeface="Courier New" panose="02070309020205020404" pitchFamily="49" charset="0"/>
              <a:buChar char="o"/>
            </a:pPr>
            <a:r>
              <a:rPr lang="en-US" sz="2400" dirty="0" smtClean="0"/>
              <a:t>Fact checking</a:t>
            </a:r>
            <a:r>
              <a:rPr lang="en-US" sz="2400" dirty="0" smtClean="0">
                <a:solidFill>
                  <a:schemeClr val="tx1"/>
                </a:solidFill>
              </a:rPr>
              <a:t>: discovering and checking factual claims in political discourses, social media, and news.</a:t>
            </a:r>
          </a:p>
          <a:p>
            <a:r>
              <a:rPr lang="en-US" sz="2400" dirty="0">
                <a:solidFill>
                  <a:schemeClr val="tx1"/>
                </a:solidFill>
              </a:rPr>
              <a:t>	</a:t>
            </a:r>
            <a:r>
              <a:rPr lang="en-US" sz="2400" b="1" dirty="0" err="1" smtClean="0">
                <a:solidFill>
                  <a:schemeClr val="accent5">
                    <a:lumMod val="75000"/>
                  </a:schemeClr>
                </a:solidFill>
              </a:rPr>
              <a:t>ClaimBuster</a:t>
            </a:r>
            <a:endParaRPr lang="en-US" sz="2400" b="1" dirty="0">
              <a:solidFill>
                <a:schemeClr val="accent5">
                  <a:lumMod val="75000"/>
                </a:schemeClr>
              </a:solidFill>
            </a:endParaRPr>
          </a:p>
          <a:p>
            <a:endParaRPr lang="en-US" sz="1200" dirty="0" smtClean="0">
              <a:solidFill>
                <a:schemeClr val="tx1"/>
              </a:solidFill>
            </a:endParaRPr>
          </a:p>
        </p:txBody>
      </p:sp>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7449846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lang="en-US" sz="4400" dirty="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Situational Facts</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Text Placeholder 2"/>
          <p:cNvSpPr txBox="1">
            <a:spLocks/>
          </p:cNvSpPr>
          <p:nvPr/>
        </p:nvSpPr>
        <p:spPr>
          <a:xfrm>
            <a:off x="190656" y="794834"/>
            <a:ext cx="8571207" cy="1777410"/>
          </a:xfrm>
          <a:prstGeom prst="rect">
            <a:avLst/>
          </a:prstGeom>
        </p:spPr>
        <p:txBody>
          <a:bodyPr vert="horz" wrap="square" lIns="0" tIns="0" rIns="0" bIns="0" rtlCol="0">
            <a:spAutoFit/>
          </a:bodyPr>
          <a:lstStyle/>
          <a:p>
            <a:pPr algn="just"/>
            <a:r>
              <a:rPr kumimoji="0" lang="en-US" sz="2600" b="0" i="0" u="none" strike="noStrike" kern="1200" cap="none" spc="-50" normalizeH="0" baseline="0" noProof="0" dirty="0" smtClean="0">
                <a:ln>
                  <a:noFill/>
                </a:ln>
                <a:effectLst/>
                <a:uLnTx/>
                <a:uFillTx/>
                <a:latin typeface="Times New Roman" pitchFamily="18" charset="0"/>
                <a:cs typeface="Times New Roman" pitchFamily="18" charset="0"/>
              </a:rPr>
              <a:t>“Paul George had </a:t>
            </a:r>
            <a:r>
              <a:rPr kumimoji="0" lang="en-US" sz="2600" b="0" i="0" u="none" strike="noStrike" kern="1200" cap="none" spc="-50" normalizeH="0" baseline="0" noProof="0" dirty="0" smtClean="0">
                <a:ln>
                  <a:noFill/>
                </a:ln>
                <a:solidFill>
                  <a:schemeClr val="accent6"/>
                </a:solidFill>
                <a:effectLst/>
                <a:uLnTx/>
                <a:uFillTx/>
                <a:latin typeface="Times New Roman" pitchFamily="18" charset="0"/>
                <a:cs typeface="Times New Roman" pitchFamily="18" charset="0"/>
              </a:rPr>
              <a:t>21 points, 11 rebounds and 5 assists</a:t>
            </a:r>
            <a:r>
              <a:rPr kumimoji="0" lang="en-US" sz="2600" b="0" i="0" u="none" strike="noStrike" kern="1200" cap="none" spc="-50" normalizeH="0" baseline="0" noProof="0" dirty="0" smtClean="0">
                <a:ln>
                  <a:noFill/>
                </a:ln>
                <a:effectLst/>
                <a:uLnTx/>
                <a:uFillTx/>
                <a:latin typeface="Times New Roman" pitchFamily="18" charset="0"/>
                <a:cs typeface="Times New Roman" pitchFamily="18" charset="0"/>
              </a:rPr>
              <a:t> to become the </a:t>
            </a:r>
            <a:r>
              <a:rPr kumimoji="0" lang="en-US" sz="2600" b="0" i="0" u="none" strike="noStrike" kern="1200" cap="none" spc="-50" normalizeH="0" baseline="0" noProof="0" dirty="0" smtClean="0">
                <a:ln>
                  <a:noFill/>
                </a:ln>
                <a:solidFill>
                  <a:srgbClr val="00B050"/>
                </a:solidFill>
                <a:effectLst/>
                <a:uLnTx/>
                <a:uFillTx/>
                <a:latin typeface="Times New Roman" pitchFamily="18" charset="0"/>
                <a:cs typeface="Times New Roman" pitchFamily="18" charset="0"/>
              </a:rPr>
              <a:t>first Pacers player </a:t>
            </a:r>
            <a:r>
              <a:rPr kumimoji="0" lang="en-US" sz="2600" b="0" i="0" u="none" strike="noStrike" kern="1200" cap="none" spc="-50" normalizeH="0" baseline="0" noProof="0" dirty="0" smtClean="0">
                <a:ln>
                  <a:noFill/>
                </a:ln>
                <a:effectLst/>
                <a:uLnTx/>
                <a:uFillTx/>
                <a:latin typeface="Times New Roman" pitchFamily="18" charset="0"/>
                <a:cs typeface="Times New Roman" pitchFamily="18" charset="0"/>
              </a:rPr>
              <a:t>with a 20/10/5 (points/rebounds/assists) game </a:t>
            </a:r>
            <a:r>
              <a:rPr kumimoji="0" lang="en-US" sz="2600" b="0" i="0" u="none" strike="noStrike" kern="1200" cap="none" spc="-50" normalizeH="0" baseline="0" noProof="0" dirty="0" smtClean="0">
                <a:ln>
                  <a:noFill/>
                </a:ln>
                <a:solidFill>
                  <a:srgbClr val="00B050"/>
                </a:solidFill>
                <a:effectLst/>
                <a:uLnTx/>
                <a:uFillTx/>
                <a:latin typeface="Times New Roman" pitchFamily="18" charset="0"/>
                <a:cs typeface="Times New Roman" pitchFamily="18" charset="0"/>
              </a:rPr>
              <a:t>against the Bulls </a:t>
            </a:r>
            <a:r>
              <a:rPr kumimoji="0" lang="en-US" sz="2600" b="0" i="0" u="none" strike="noStrike" kern="1200" cap="none" spc="-50" normalizeH="0" baseline="0" noProof="0" dirty="0" smtClean="0">
                <a:ln>
                  <a:noFill/>
                </a:ln>
                <a:effectLst/>
                <a:uLnTx/>
                <a:uFillTx/>
                <a:latin typeface="Times New Roman" pitchFamily="18" charset="0"/>
                <a:cs typeface="Times New Roman" pitchFamily="18" charset="0"/>
              </a:rPr>
              <a:t>since </a:t>
            </a:r>
            <a:r>
              <a:rPr kumimoji="0" lang="en-US" sz="2600" b="0" i="0" u="none" strike="noStrike" kern="1200" cap="none" spc="-50" normalizeH="0" baseline="0" noProof="0" dirty="0" err="1" smtClean="0">
                <a:ln>
                  <a:noFill/>
                </a:ln>
                <a:effectLst/>
                <a:uLnTx/>
                <a:uFillTx/>
                <a:latin typeface="Times New Roman" pitchFamily="18" charset="0"/>
                <a:cs typeface="Times New Roman" pitchFamily="18" charset="0"/>
              </a:rPr>
              <a:t>Detlef</a:t>
            </a:r>
            <a:r>
              <a:rPr kumimoji="0" lang="en-US" sz="2600" b="0" i="0" u="none" strike="noStrike" kern="1200" cap="none" spc="-50" normalizeH="0" baseline="0" noProof="0" dirty="0" smtClean="0">
                <a:ln>
                  <a:noFill/>
                </a:ln>
                <a:effectLst/>
                <a:uLnTx/>
                <a:uFillTx/>
                <a:latin typeface="Times New Roman" pitchFamily="18" charset="0"/>
                <a:cs typeface="Times New Roman" pitchFamily="18" charset="0"/>
              </a:rPr>
              <a:t> Schrempf in </a:t>
            </a:r>
            <a:r>
              <a:rPr kumimoji="0" lang="en-US" sz="2600" b="0" i="0" u="none" strike="noStrike" kern="1200" cap="none" spc="-50" normalizeH="0" baseline="0" noProof="0" dirty="0" smtClean="0">
                <a:ln>
                  <a:noFill/>
                </a:ln>
                <a:solidFill>
                  <a:srgbClr val="00B050"/>
                </a:solidFill>
                <a:effectLst/>
                <a:uLnTx/>
                <a:uFillTx/>
                <a:latin typeface="Times New Roman" pitchFamily="18" charset="0"/>
                <a:cs typeface="Times New Roman" pitchFamily="18" charset="0"/>
              </a:rPr>
              <a:t>December 1992</a:t>
            </a:r>
            <a:r>
              <a:rPr kumimoji="0" lang="en-US" sz="2600" b="0" i="0" u="none" strike="noStrike" kern="1200" cap="none" spc="-50" normalizeH="0" baseline="0" noProof="0" dirty="0" smtClean="0">
                <a:ln>
                  <a:noFill/>
                </a:ln>
                <a:effectLst/>
                <a:uLnTx/>
                <a:uFillTx/>
                <a:latin typeface="Times New Roman" pitchFamily="18" charset="0"/>
                <a:cs typeface="Times New Roman" pitchFamily="18" charset="0"/>
              </a:rPr>
              <a:t>.” </a:t>
            </a:r>
          </a:p>
          <a:p>
            <a:pPr algn="just"/>
            <a:r>
              <a:rPr lang="en-US" sz="1950" dirty="0" smtClean="0">
                <a:latin typeface="Times New Roman" pitchFamily="18" charset="0"/>
                <a:cs typeface="Times New Roman" pitchFamily="18" charset="0"/>
              </a:rPr>
              <a:t>(</a:t>
            </a:r>
            <a:r>
              <a:rPr lang="en-US" sz="1950" dirty="0">
                <a:latin typeface="Times New Roman" pitchFamily="18" charset="0"/>
                <a:cs typeface="Times New Roman" pitchFamily="18" charset="0"/>
              </a:rPr>
              <a:t>http://</a:t>
            </a:r>
            <a:r>
              <a:rPr lang="en-US" sz="1950" dirty="0" smtClean="0">
                <a:latin typeface="Times New Roman" pitchFamily="18" charset="0"/>
                <a:cs typeface="Times New Roman" pitchFamily="18" charset="0"/>
              </a:rPr>
              <a:t>espn.go.com/espn/elias?date=20130205</a:t>
            </a:r>
            <a:r>
              <a:rPr lang="en-US" sz="1950" dirty="0">
                <a:latin typeface="Times New Roman" pitchFamily="18" charset="0"/>
                <a:cs typeface="Times New Roman" pitchFamily="18" charset="0"/>
              </a:rPr>
              <a:t>)</a:t>
            </a:r>
            <a:endParaRPr kumimoji="0" lang="en-US" sz="1950" b="0" i="0" u="none" strike="noStrike" kern="1200" cap="none" spc="-50" normalizeH="0" baseline="0" noProof="0" dirty="0" smtClean="0">
              <a:ln>
                <a:noFill/>
              </a:ln>
              <a:effectLst/>
              <a:uLnTx/>
              <a:uFillTx/>
              <a:latin typeface="Times New Roman" pitchFamily="18" charset="0"/>
              <a:cs typeface="Times New Roman" pitchFamily="18" charset="0"/>
            </a:endParaRPr>
          </a:p>
          <a:p>
            <a:pPr marL="0" marR="0" lvl="1" indent="0" algn="just" defTabSz="686047" rtl="0" eaLnBrk="1" fontAlgn="auto" latinLnBrk="0" hangingPunct="1">
              <a:lnSpc>
                <a:spcPct val="90000"/>
              </a:lnSpc>
              <a:spcBef>
                <a:spcPts val="0"/>
              </a:spcBef>
              <a:spcAft>
                <a:spcPts val="300"/>
              </a:spcAft>
              <a:buClrTx/>
              <a:buSzPct val="90000"/>
              <a:buFont typeface="Arial" pitchFamily="34" charset="0"/>
              <a:buNone/>
              <a:tabLst>
                <a:tab pos="472868" algn="l"/>
              </a:tabLst>
              <a:defRPr/>
            </a:pPr>
            <a:endParaRPr kumimoji="0" lang="en-US" sz="2000" b="0" i="0" u="none" strike="noStrike" kern="1200" cap="none" spc="-50" normalizeH="0" baseline="0" noProof="0" dirty="0" smtClean="0">
              <a:ln>
                <a:noFill/>
              </a:ln>
              <a:solidFill>
                <a:schemeClr val="tx1"/>
              </a:solidFill>
              <a:effectLst/>
              <a:uLnTx/>
              <a:uFillTx/>
              <a:latin typeface="Times New Roman" pitchFamily="18" charset="0"/>
              <a:cs typeface="Times New Roman" pitchFamily="18" charset="0"/>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2378" y="2398172"/>
            <a:ext cx="6838950" cy="245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6466530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lang="en-US" sz="4400" dirty="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Situational Facts</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Text Placeholder 2"/>
          <p:cNvSpPr txBox="1">
            <a:spLocks/>
          </p:cNvSpPr>
          <p:nvPr/>
        </p:nvSpPr>
        <p:spPr>
          <a:xfrm>
            <a:off x="190656" y="794835"/>
            <a:ext cx="8571207" cy="1860509"/>
          </a:xfrm>
          <a:prstGeom prst="rect">
            <a:avLst/>
          </a:prstGeom>
        </p:spPr>
        <p:txBody>
          <a:bodyPr vert="horz" wrap="square" lIns="0" tIns="0" rIns="0" bIns="0" rtlCol="0">
            <a:spAutoFit/>
          </a:bodyPr>
          <a:lstStyle/>
          <a:p>
            <a:pPr algn="just"/>
            <a:r>
              <a:rPr lang="en-US" sz="2600" spc="-50" dirty="0">
                <a:latin typeface="Times New Roman" pitchFamily="18" charset="0"/>
                <a:cs typeface="Times New Roman" pitchFamily="18" charset="0"/>
              </a:rPr>
              <a:t>“The social world’s most viral photo ever generated 3.5 million likes, 170,000 comments and 460,000 shares by Wednesday afternoon</a:t>
            </a:r>
            <a:r>
              <a:rPr lang="en-US" sz="2600" spc="-50" dirty="0" smtClean="0">
                <a:latin typeface="Times New Roman" pitchFamily="18" charset="0"/>
                <a:cs typeface="Times New Roman" pitchFamily="18" charset="0"/>
              </a:rPr>
              <a:t>.” </a:t>
            </a:r>
          </a:p>
          <a:p>
            <a:pPr algn="just"/>
            <a:r>
              <a:rPr lang="en-US" sz="1950" dirty="0" smtClean="0">
                <a:latin typeface="Times New Roman" pitchFamily="18" charset="0"/>
                <a:cs typeface="Times New Roman" pitchFamily="18" charset="0"/>
              </a:rPr>
              <a:t>(</a:t>
            </a:r>
            <a:r>
              <a:rPr lang="en-US" sz="1950" dirty="0">
                <a:latin typeface="Times New Roman" pitchFamily="18" charset="0"/>
                <a:cs typeface="Times New Roman" pitchFamily="18" charset="0"/>
              </a:rPr>
              <a:t>http://</a:t>
            </a:r>
            <a:r>
              <a:rPr lang="en-US" sz="1950" dirty="0" smtClean="0">
                <a:latin typeface="Times New Roman" pitchFamily="18" charset="0"/>
                <a:cs typeface="Times New Roman" pitchFamily="18" charset="0"/>
              </a:rPr>
              <a:t>www.cnbc.com/id/49728455/President </a:t>
            </a:r>
            <a:r>
              <a:rPr lang="en-US" sz="1950" dirty="0">
                <a:latin typeface="Times New Roman" pitchFamily="18" charset="0"/>
                <a:cs typeface="Times New Roman" pitchFamily="18" charset="0"/>
              </a:rPr>
              <a:t>Obama Sets New Social Media Record)</a:t>
            </a:r>
            <a:endParaRPr lang="en-US" sz="1950" spc="-50" dirty="0">
              <a:latin typeface="Times New Roman" pitchFamily="18" charset="0"/>
              <a:cs typeface="Times New Roman" pitchFamily="18" charset="0"/>
            </a:endParaRPr>
          </a:p>
          <a:p>
            <a:pPr marL="0" marR="0" lvl="1" indent="0" algn="just" defTabSz="686047" rtl="0" eaLnBrk="1" fontAlgn="auto" latinLnBrk="0" hangingPunct="1">
              <a:lnSpc>
                <a:spcPct val="90000"/>
              </a:lnSpc>
              <a:spcBef>
                <a:spcPts val="0"/>
              </a:spcBef>
              <a:spcAft>
                <a:spcPts val="300"/>
              </a:spcAft>
              <a:buClrTx/>
              <a:buSzPct val="90000"/>
              <a:buFont typeface="Arial" pitchFamily="34" charset="0"/>
              <a:buNone/>
              <a:tabLst>
                <a:tab pos="472868" algn="l"/>
              </a:tabLst>
              <a:defRPr/>
            </a:pPr>
            <a:endParaRPr kumimoji="0" lang="en-US" sz="2600" b="0" i="0" u="none" strike="noStrike" kern="1200" cap="none" spc="-50" normalizeH="0" baseline="0" noProof="0" dirty="0" smtClean="0">
              <a:ln>
                <a:noFill/>
              </a:ln>
              <a:effectLst/>
              <a:uLnTx/>
              <a:uFillTx/>
              <a:latin typeface="Times New Roman" pitchFamily="18" charset="0"/>
              <a:cs typeface="Times New Roman"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0728" y="2265237"/>
            <a:ext cx="3911134" cy="2528192"/>
          </a:xfrm>
          <a:prstGeom prst="rect">
            <a:avLst/>
          </a:prstGeom>
        </p:spPr>
      </p:pic>
      <p:sp>
        <p:nvSpPr>
          <p:cNvPr id="5" name="TextBox 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40852379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lang="en-US" sz="4400" dirty="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Situational Facts</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Text Placeholder 2"/>
          <p:cNvSpPr txBox="1">
            <a:spLocks/>
          </p:cNvSpPr>
          <p:nvPr/>
        </p:nvSpPr>
        <p:spPr>
          <a:xfrm>
            <a:off x="190656" y="794835"/>
            <a:ext cx="8571207" cy="1832809"/>
          </a:xfrm>
          <a:prstGeom prst="rect">
            <a:avLst/>
          </a:prstGeom>
        </p:spPr>
        <p:txBody>
          <a:bodyPr vert="horz" wrap="square" lIns="0" tIns="0" rIns="0" bIns="0" rtlCol="0">
            <a:spAutoFit/>
          </a:bodyPr>
          <a:lstStyle/>
          <a:p>
            <a:pPr algn="just"/>
            <a:r>
              <a:rPr lang="en-US" sz="2600" spc="-50" dirty="0">
                <a:latin typeface="Times New Roman" pitchFamily="18" charset="0"/>
                <a:cs typeface="Times New Roman" pitchFamily="18" charset="0"/>
              </a:rPr>
              <a:t>“The social world’s most viral photo ever generated </a:t>
            </a:r>
            <a:r>
              <a:rPr lang="en-US" sz="2600" spc="-50" dirty="0">
                <a:solidFill>
                  <a:schemeClr val="accent6"/>
                </a:solidFill>
                <a:latin typeface="Times New Roman" pitchFamily="18" charset="0"/>
                <a:cs typeface="Times New Roman" pitchFamily="18" charset="0"/>
              </a:rPr>
              <a:t>3.5 million likes, 170,000 comments and 460,000 shares</a:t>
            </a:r>
            <a:r>
              <a:rPr lang="en-US" sz="2600" spc="-50" dirty="0">
                <a:latin typeface="Times New Roman" pitchFamily="18" charset="0"/>
                <a:cs typeface="Times New Roman" pitchFamily="18" charset="0"/>
              </a:rPr>
              <a:t> by Wednesday afternoon</a:t>
            </a:r>
            <a:r>
              <a:rPr lang="en-US" sz="2600" spc="-50" dirty="0" smtClean="0">
                <a:latin typeface="Times New Roman" pitchFamily="18" charset="0"/>
                <a:cs typeface="Times New Roman" pitchFamily="18" charset="0"/>
              </a:rPr>
              <a:t>.” </a:t>
            </a:r>
          </a:p>
          <a:p>
            <a:pPr algn="just"/>
            <a:r>
              <a:rPr lang="en-US" sz="1950" dirty="0" smtClean="0">
                <a:latin typeface="Times New Roman" pitchFamily="18" charset="0"/>
                <a:cs typeface="Times New Roman" pitchFamily="18" charset="0"/>
              </a:rPr>
              <a:t>(</a:t>
            </a:r>
            <a:r>
              <a:rPr lang="en-US" sz="1950" dirty="0">
                <a:latin typeface="Times New Roman" pitchFamily="18" charset="0"/>
                <a:cs typeface="Times New Roman" pitchFamily="18" charset="0"/>
              </a:rPr>
              <a:t>http://</a:t>
            </a:r>
            <a:r>
              <a:rPr lang="en-US" sz="1950" dirty="0" smtClean="0">
                <a:latin typeface="Times New Roman" pitchFamily="18" charset="0"/>
                <a:cs typeface="Times New Roman" pitchFamily="18" charset="0"/>
              </a:rPr>
              <a:t>www.cnbc.com/id/49728455/President </a:t>
            </a:r>
            <a:r>
              <a:rPr lang="en-US" sz="1950" dirty="0">
                <a:latin typeface="Times New Roman" pitchFamily="18" charset="0"/>
                <a:cs typeface="Times New Roman" pitchFamily="18" charset="0"/>
              </a:rPr>
              <a:t>Obama Sets New Social Media Record)</a:t>
            </a:r>
            <a:endParaRPr lang="en-US" sz="1950" spc="-50" dirty="0">
              <a:latin typeface="Times New Roman" pitchFamily="18" charset="0"/>
              <a:cs typeface="Times New Roman" pitchFamily="18" charset="0"/>
            </a:endParaRPr>
          </a:p>
          <a:p>
            <a:pPr marL="0" marR="0" lvl="1" indent="0" algn="just" defTabSz="686047" rtl="0" eaLnBrk="1" fontAlgn="auto" latinLnBrk="0" hangingPunct="1">
              <a:lnSpc>
                <a:spcPct val="90000"/>
              </a:lnSpc>
              <a:spcBef>
                <a:spcPts val="0"/>
              </a:spcBef>
              <a:spcAft>
                <a:spcPts val="300"/>
              </a:spcAft>
              <a:buClrTx/>
              <a:buSzPct val="90000"/>
              <a:buFont typeface="Arial" pitchFamily="34" charset="0"/>
              <a:buNone/>
              <a:tabLst>
                <a:tab pos="472868" algn="l"/>
              </a:tabLst>
              <a:defRPr/>
            </a:pPr>
            <a:endParaRPr kumimoji="0" lang="en-US" sz="2400" b="0" i="0" u="none" strike="noStrike" kern="1200" cap="none" spc="-50" normalizeH="0" baseline="0" noProof="0" dirty="0" smtClean="0">
              <a:ln>
                <a:noFill/>
              </a:ln>
              <a:solidFill>
                <a:schemeClr val="tx1"/>
              </a:solidFill>
              <a:effectLst/>
              <a:uLnTx/>
              <a:uFillTx/>
              <a:latin typeface="Times New Roman" pitchFamily="18" charset="0"/>
              <a:cs typeface="Times New Roman"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0728" y="2265237"/>
            <a:ext cx="3911134" cy="2528192"/>
          </a:xfrm>
          <a:prstGeom prst="rect">
            <a:avLst/>
          </a:prstGeom>
        </p:spPr>
      </p:pic>
      <p:sp>
        <p:nvSpPr>
          <p:cNvPr id="5" name="TextBox 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852248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lang="en-US" sz="4400" dirty="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Situational Facts</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Text Placeholder 2"/>
          <p:cNvSpPr txBox="1">
            <a:spLocks/>
          </p:cNvSpPr>
          <p:nvPr/>
        </p:nvSpPr>
        <p:spPr>
          <a:xfrm>
            <a:off x="190656" y="794835"/>
            <a:ext cx="8571207" cy="1860509"/>
          </a:xfrm>
          <a:prstGeom prst="rect">
            <a:avLst/>
          </a:prstGeom>
        </p:spPr>
        <p:txBody>
          <a:bodyPr vert="horz" wrap="square" lIns="0" tIns="0" rIns="0" bIns="0" rtlCol="0">
            <a:spAutoFit/>
          </a:bodyPr>
          <a:lstStyle/>
          <a:p>
            <a:pPr algn="just"/>
            <a:r>
              <a:rPr lang="en-US" sz="2600" spc="-50" dirty="0">
                <a:latin typeface="Times New Roman" pitchFamily="18" charset="0"/>
                <a:cs typeface="Times New Roman" pitchFamily="18" charset="0"/>
              </a:rPr>
              <a:t>“The social world’s </a:t>
            </a:r>
            <a:r>
              <a:rPr lang="en-US" sz="2600" spc="-50" dirty="0">
                <a:solidFill>
                  <a:srgbClr val="00B050"/>
                </a:solidFill>
                <a:latin typeface="Times New Roman" pitchFamily="18" charset="0"/>
                <a:cs typeface="Times New Roman" pitchFamily="18" charset="0"/>
              </a:rPr>
              <a:t>most viral photo </a:t>
            </a:r>
            <a:r>
              <a:rPr lang="en-US" sz="2600" spc="-50" dirty="0">
                <a:latin typeface="Times New Roman" pitchFamily="18" charset="0"/>
                <a:cs typeface="Times New Roman" pitchFamily="18" charset="0"/>
              </a:rPr>
              <a:t>ever generated </a:t>
            </a:r>
            <a:r>
              <a:rPr lang="en-US" sz="2600" spc="-50" dirty="0">
                <a:solidFill>
                  <a:schemeClr val="accent6"/>
                </a:solidFill>
                <a:latin typeface="Times New Roman" pitchFamily="18" charset="0"/>
                <a:cs typeface="Times New Roman" pitchFamily="18" charset="0"/>
              </a:rPr>
              <a:t>3.5 million likes, 170,000 comments and 460,000 shares</a:t>
            </a:r>
            <a:r>
              <a:rPr lang="en-US" sz="2600" spc="-50" dirty="0">
                <a:latin typeface="Times New Roman" pitchFamily="18" charset="0"/>
                <a:cs typeface="Times New Roman" pitchFamily="18" charset="0"/>
              </a:rPr>
              <a:t> by Wednesday afternoon</a:t>
            </a:r>
            <a:r>
              <a:rPr lang="en-US" sz="2600" spc="-50" dirty="0" smtClean="0">
                <a:latin typeface="Times New Roman" pitchFamily="18" charset="0"/>
                <a:cs typeface="Times New Roman" pitchFamily="18" charset="0"/>
              </a:rPr>
              <a:t>.” </a:t>
            </a:r>
          </a:p>
          <a:p>
            <a:pPr algn="just"/>
            <a:r>
              <a:rPr lang="en-US" sz="1950" dirty="0" smtClean="0">
                <a:latin typeface="Times New Roman" pitchFamily="18" charset="0"/>
                <a:cs typeface="Times New Roman" pitchFamily="18" charset="0"/>
              </a:rPr>
              <a:t>(</a:t>
            </a:r>
            <a:r>
              <a:rPr lang="en-US" sz="1950" dirty="0">
                <a:latin typeface="Times New Roman" pitchFamily="18" charset="0"/>
                <a:cs typeface="Times New Roman" pitchFamily="18" charset="0"/>
              </a:rPr>
              <a:t>http://</a:t>
            </a:r>
            <a:r>
              <a:rPr lang="en-US" sz="1950" dirty="0" smtClean="0">
                <a:latin typeface="Times New Roman" pitchFamily="18" charset="0"/>
                <a:cs typeface="Times New Roman" pitchFamily="18" charset="0"/>
              </a:rPr>
              <a:t>www.cnbc.com/id/49728455/President </a:t>
            </a:r>
            <a:r>
              <a:rPr lang="en-US" sz="1950" dirty="0">
                <a:latin typeface="Times New Roman" pitchFamily="18" charset="0"/>
                <a:cs typeface="Times New Roman" pitchFamily="18" charset="0"/>
              </a:rPr>
              <a:t>Obama Sets New Social Media Record)</a:t>
            </a:r>
            <a:endParaRPr lang="en-US" sz="1950" spc="-50" dirty="0">
              <a:latin typeface="Times New Roman" pitchFamily="18" charset="0"/>
              <a:cs typeface="Times New Roman" pitchFamily="18" charset="0"/>
            </a:endParaRPr>
          </a:p>
          <a:p>
            <a:pPr marL="0" marR="0" lvl="1" indent="0" algn="just" defTabSz="686047" rtl="0" eaLnBrk="1" fontAlgn="auto" latinLnBrk="0" hangingPunct="1">
              <a:lnSpc>
                <a:spcPct val="90000"/>
              </a:lnSpc>
              <a:spcBef>
                <a:spcPts val="0"/>
              </a:spcBef>
              <a:spcAft>
                <a:spcPts val="300"/>
              </a:spcAft>
              <a:buClrTx/>
              <a:buSzPct val="90000"/>
              <a:buFont typeface="Arial" pitchFamily="34" charset="0"/>
              <a:buNone/>
              <a:tabLst>
                <a:tab pos="472868" algn="l"/>
              </a:tabLst>
              <a:defRPr/>
            </a:pPr>
            <a:endParaRPr kumimoji="0" lang="en-US" sz="2600" b="0" i="0" u="none" strike="noStrike" kern="1200" cap="none" spc="-50" normalizeH="0" baseline="0" noProof="0" dirty="0" smtClean="0">
              <a:ln>
                <a:noFill/>
              </a:ln>
              <a:solidFill>
                <a:schemeClr val="tx1"/>
              </a:solidFill>
              <a:effectLst/>
              <a:uLnTx/>
              <a:uFillTx/>
              <a:latin typeface="Times New Roman" pitchFamily="18" charset="0"/>
              <a:cs typeface="Times New Roman"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0728" y="2265237"/>
            <a:ext cx="3911134" cy="2528192"/>
          </a:xfrm>
          <a:prstGeom prst="rect">
            <a:avLst/>
          </a:prstGeom>
        </p:spPr>
      </p:pic>
      <p:sp>
        <p:nvSpPr>
          <p:cNvPr id="5" name="TextBox 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231637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lang="en-US" sz="4400" dirty="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Situational Facts</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Text Placeholder 2"/>
          <p:cNvSpPr txBox="1">
            <a:spLocks/>
          </p:cNvSpPr>
          <p:nvPr/>
        </p:nvSpPr>
        <p:spPr>
          <a:xfrm>
            <a:off x="190656" y="794835"/>
            <a:ext cx="8571207" cy="3394775"/>
          </a:xfrm>
          <a:prstGeom prst="rect">
            <a:avLst/>
          </a:prstGeom>
        </p:spPr>
        <p:txBody>
          <a:bodyPr vert="horz" wrap="square" lIns="0" tIns="0" rIns="0" bIns="0" rtlCol="0">
            <a:spAutoFit/>
          </a:bodyPr>
          <a:lstStyle/>
          <a:p>
            <a:pPr marL="0" marR="0" lvl="1" indent="0" algn="l" defTabSz="686047" rtl="0" eaLnBrk="1" fontAlgn="auto" latinLnBrk="0" hangingPunct="1">
              <a:lnSpc>
                <a:spcPct val="90000"/>
              </a:lnSpc>
              <a:spcBef>
                <a:spcPts val="0"/>
              </a:spcBef>
              <a:spcAft>
                <a:spcPts val="300"/>
              </a:spcAft>
              <a:buClrTx/>
              <a:buSzPct val="90000"/>
              <a:buFont typeface="Wingdings" pitchFamily="2" charset="2"/>
              <a:buChar char="§"/>
              <a:tabLst>
                <a:tab pos="472868" algn="l"/>
              </a:tabLst>
              <a:defRPr/>
            </a:pPr>
            <a:r>
              <a:rPr kumimoji="0" lang="en-US" sz="2600" b="0" i="0" u="none" strike="noStrike" kern="1200" cap="none" spc="-50" normalizeH="0" baseline="0" noProof="0" dirty="0" smtClean="0">
                <a:ln>
                  <a:noFill/>
                </a:ln>
                <a:solidFill>
                  <a:srgbClr val="C00000"/>
                </a:solidFill>
                <a:effectLst/>
                <a:uLnTx/>
                <a:uFillTx/>
                <a:latin typeface="Times New Roman" pitchFamily="18" charset="0"/>
                <a:cs typeface="Times New Roman" pitchFamily="18" charset="0"/>
              </a:rPr>
              <a:t>Stock Data: </a:t>
            </a:r>
            <a:r>
              <a:rPr kumimoji="0" lang="en-US" sz="2600" b="0" i="0" u="none" strike="noStrike" kern="1200" cap="none" spc="-50" normalizeH="0" baseline="0" noProof="0" dirty="0" smtClean="0">
                <a:ln>
                  <a:noFill/>
                </a:ln>
                <a:solidFill>
                  <a:schemeClr val="tx1"/>
                </a:solidFill>
                <a:effectLst/>
                <a:uLnTx/>
                <a:uFillTx/>
                <a:latin typeface="Times New Roman" pitchFamily="18" charset="0"/>
                <a:cs typeface="Times New Roman" pitchFamily="18" charset="0"/>
              </a:rPr>
              <a:t>Stock A becomes the </a:t>
            </a:r>
            <a:r>
              <a:rPr kumimoji="0" lang="en-US" sz="2600" b="0" i="0" u="none" strike="noStrike" kern="1200" cap="none" spc="-50" normalizeH="0" baseline="0" noProof="0" dirty="0" smtClean="0">
                <a:ln>
                  <a:noFill/>
                </a:ln>
                <a:solidFill>
                  <a:srgbClr val="00B050"/>
                </a:solidFill>
                <a:effectLst/>
                <a:uLnTx/>
                <a:uFillTx/>
                <a:latin typeface="Times New Roman" pitchFamily="18" charset="0"/>
                <a:cs typeface="Times New Roman" pitchFamily="18" charset="0"/>
              </a:rPr>
              <a:t>first stock in history </a:t>
            </a:r>
            <a:r>
              <a:rPr kumimoji="0" lang="en-US" sz="2600" b="0" i="0" u="none" strike="noStrike" kern="1200" cap="none" spc="-50" normalizeH="0" baseline="0" noProof="0" dirty="0" smtClean="0">
                <a:ln>
                  <a:noFill/>
                </a:ln>
                <a:solidFill>
                  <a:schemeClr val="tx1"/>
                </a:solidFill>
                <a:effectLst/>
                <a:uLnTx/>
                <a:uFillTx/>
                <a:latin typeface="Times New Roman" pitchFamily="18" charset="0"/>
                <a:cs typeface="Times New Roman" pitchFamily="18" charset="0"/>
              </a:rPr>
              <a:t>with </a:t>
            </a:r>
            <a:r>
              <a:rPr kumimoji="0" lang="en-US" sz="2600" b="0" i="0" u="none" strike="noStrike" kern="1200" cap="none" spc="-50" normalizeH="0" baseline="0" noProof="0" dirty="0" smtClean="0">
                <a:ln>
                  <a:noFill/>
                </a:ln>
                <a:solidFill>
                  <a:schemeClr val="accent6"/>
                </a:solidFill>
                <a:effectLst/>
                <a:uLnTx/>
                <a:uFillTx/>
                <a:latin typeface="Times New Roman" pitchFamily="18" charset="0"/>
                <a:cs typeface="Times New Roman" pitchFamily="18" charset="0"/>
              </a:rPr>
              <a:t>price over $300</a:t>
            </a:r>
            <a:r>
              <a:rPr kumimoji="0" lang="en-US" sz="2600" b="0" i="0" u="none" strike="noStrike" kern="1200" cap="none" spc="-50" normalizeH="0" baseline="0" noProof="0" dirty="0" smtClean="0">
                <a:ln>
                  <a:noFill/>
                </a:ln>
                <a:solidFill>
                  <a:schemeClr val="tx1"/>
                </a:solidFill>
                <a:effectLst/>
                <a:uLnTx/>
                <a:uFillTx/>
                <a:latin typeface="Times New Roman" pitchFamily="18" charset="0"/>
                <a:cs typeface="Times New Roman" pitchFamily="18" charset="0"/>
              </a:rPr>
              <a:t> </a:t>
            </a:r>
            <a:r>
              <a:rPr kumimoji="0" lang="en-US" sz="2600" b="0" i="0" u="none" strike="noStrike" kern="1200" cap="none" spc="-50" normalizeH="0" baseline="0" noProof="0" dirty="0" smtClean="0">
                <a:ln>
                  <a:noFill/>
                </a:ln>
                <a:solidFill>
                  <a:schemeClr val="accent6"/>
                </a:solidFill>
                <a:effectLst/>
                <a:uLnTx/>
                <a:uFillTx/>
                <a:latin typeface="Times New Roman" pitchFamily="18" charset="0"/>
                <a:cs typeface="Times New Roman" pitchFamily="18" charset="0"/>
              </a:rPr>
              <a:t>and market cap over $400 billion</a:t>
            </a:r>
            <a:r>
              <a:rPr kumimoji="0" lang="en-US" sz="2600" b="0" i="0" u="none" strike="noStrike" kern="1200" cap="none" spc="-50" normalizeH="0" baseline="0" noProof="0" dirty="0" smtClean="0">
                <a:ln>
                  <a:noFill/>
                </a:ln>
                <a:solidFill>
                  <a:schemeClr val="tx1"/>
                </a:solidFill>
                <a:effectLst/>
                <a:uLnTx/>
                <a:uFillTx/>
                <a:latin typeface="Times New Roman" pitchFamily="18" charset="0"/>
                <a:cs typeface="Times New Roman" pitchFamily="18" charset="0"/>
              </a:rPr>
              <a:t>.</a:t>
            </a:r>
          </a:p>
          <a:p>
            <a:pPr marL="0" lvl="1">
              <a:lnSpc>
                <a:spcPct val="90000"/>
              </a:lnSpc>
              <a:spcAft>
                <a:spcPts val="300"/>
              </a:spcAft>
              <a:buSzPct val="90000"/>
              <a:buFont typeface="Wingdings" pitchFamily="2" charset="2"/>
              <a:buChar char="§"/>
              <a:tabLst>
                <a:tab pos="472868" algn="l"/>
              </a:tabLst>
              <a:defRPr/>
            </a:pPr>
            <a:r>
              <a:rPr lang="en-US" sz="2600" spc="-50" dirty="0">
                <a:solidFill>
                  <a:srgbClr val="C00000"/>
                </a:solidFill>
                <a:latin typeface="Times New Roman" pitchFamily="18" charset="0"/>
                <a:cs typeface="Times New Roman" pitchFamily="18" charset="0"/>
              </a:rPr>
              <a:t>Weather Data: </a:t>
            </a:r>
            <a:r>
              <a:rPr lang="en-US" sz="2600" spc="-50" dirty="0">
                <a:latin typeface="Times New Roman" pitchFamily="18" charset="0"/>
                <a:cs typeface="Times New Roman" pitchFamily="18" charset="0"/>
              </a:rPr>
              <a:t>Today’s measures of </a:t>
            </a:r>
            <a:r>
              <a:rPr lang="en-US" sz="2600" spc="-50" dirty="0">
                <a:solidFill>
                  <a:schemeClr val="accent6"/>
                </a:solidFill>
                <a:latin typeface="Times New Roman" pitchFamily="18" charset="0"/>
                <a:cs typeface="Times New Roman" pitchFamily="18" charset="0"/>
              </a:rPr>
              <a:t>wind speed and humidity are x and y</a:t>
            </a:r>
            <a:r>
              <a:rPr lang="en-US" sz="2600" spc="-50" dirty="0">
                <a:latin typeface="Times New Roman" pitchFamily="18" charset="0"/>
                <a:cs typeface="Times New Roman" pitchFamily="18" charset="0"/>
              </a:rPr>
              <a:t>, respectively. </a:t>
            </a:r>
            <a:r>
              <a:rPr lang="en-US" sz="2600" spc="-50" dirty="0">
                <a:solidFill>
                  <a:srgbClr val="00B050"/>
                </a:solidFill>
                <a:latin typeface="Times New Roman" pitchFamily="18" charset="0"/>
                <a:cs typeface="Times New Roman" pitchFamily="18" charset="0"/>
              </a:rPr>
              <a:t>City B </a:t>
            </a:r>
            <a:r>
              <a:rPr lang="en-US" sz="2600" spc="-50" dirty="0">
                <a:latin typeface="Times New Roman" pitchFamily="18" charset="0"/>
                <a:cs typeface="Times New Roman" pitchFamily="18" charset="0"/>
              </a:rPr>
              <a:t>has never encountered such high wind speed and humidity in </a:t>
            </a:r>
            <a:r>
              <a:rPr lang="en-US" sz="2600" spc="-50" dirty="0">
                <a:solidFill>
                  <a:srgbClr val="00B050"/>
                </a:solidFill>
                <a:latin typeface="Times New Roman" pitchFamily="18" charset="0"/>
                <a:cs typeface="Times New Roman" pitchFamily="18" charset="0"/>
              </a:rPr>
              <a:t>March</a:t>
            </a:r>
            <a:r>
              <a:rPr lang="en-US" sz="2600" spc="-50" dirty="0" smtClean="0">
                <a:latin typeface="Times New Roman" pitchFamily="18" charset="0"/>
                <a:cs typeface="Times New Roman" pitchFamily="18" charset="0"/>
              </a:rPr>
              <a:t>.</a:t>
            </a:r>
          </a:p>
          <a:p>
            <a:pPr marL="0" lvl="1">
              <a:lnSpc>
                <a:spcPct val="90000"/>
              </a:lnSpc>
              <a:spcAft>
                <a:spcPts val="300"/>
              </a:spcAft>
              <a:buSzPct val="90000"/>
              <a:buFont typeface="Wingdings" pitchFamily="2" charset="2"/>
              <a:buChar char="§"/>
              <a:tabLst>
                <a:tab pos="472868" algn="l"/>
              </a:tabLst>
              <a:defRPr/>
            </a:pPr>
            <a:r>
              <a:rPr lang="en-US" sz="2600" spc="-50" dirty="0">
                <a:solidFill>
                  <a:srgbClr val="C00000"/>
                </a:solidFill>
                <a:latin typeface="Times New Roman" pitchFamily="18" charset="0"/>
                <a:cs typeface="Times New Roman" pitchFamily="18" charset="0"/>
              </a:rPr>
              <a:t>Criminal Records: </a:t>
            </a:r>
            <a:r>
              <a:rPr lang="en-US" sz="2600" spc="-50" dirty="0">
                <a:latin typeface="Times New Roman" pitchFamily="18" charset="0"/>
                <a:cs typeface="Times New Roman" pitchFamily="18" charset="0"/>
              </a:rPr>
              <a:t>There were </a:t>
            </a:r>
            <a:r>
              <a:rPr lang="en-US" sz="2600" spc="-50" dirty="0">
                <a:solidFill>
                  <a:schemeClr val="accent6"/>
                </a:solidFill>
                <a:latin typeface="Times New Roman" pitchFamily="18" charset="0"/>
                <a:cs typeface="Times New Roman" pitchFamily="18" charset="0"/>
              </a:rPr>
              <a:t>50 DUI arrests and 20 collisions</a:t>
            </a:r>
            <a:r>
              <a:rPr lang="en-US" sz="2600" spc="-50" dirty="0">
                <a:latin typeface="Times New Roman" pitchFamily="18" charset="0"/>
                <a:cs typeface="Times New Roman" pitchFamily="18" charset="0"/>
              </a:rPr>
              <a:t> in </a:t>
            </a:r>
            <a:r>
              <a:rPr lang="en-US" sz="2600" spc="-50" dirty="0">
                <a:solidFill>
                  <a:srgbClr val="00B050"/>
                </a:solidFill>
                <a:latin typeface="Times New Roman" pitchFamily="18" charset="0"/>
                <a:cs typeface="Times New Roman" pitchFamily="18" charset="0"/>
              </a:rPr>
              <a:t>city C </a:t>
            </a:r>
            <a:r>
              <a:rPr lang="en-US" sz="2600" spc="-50" dirty="0">
                <a:latin typeface="Times New Roman" pitchFamily="18" charset="0"/>
                <a:cs typeface="Times New Roman" pitchFamily="18" charset="0"/>
              </a:rPr>
              <a:t>yesterday, the first time in </a:t>
            </a:r>
            <a:r>
              <a:rPr lang="en-US" sz="2600" spc="-50" dirty="0">
                <a:solidFill>
                  <a:srgbClr val="00B050"/>
                </a:solidFill>
                <a:latin typeface="Times New Roman" pitchFamily="18" charset="0"/>
                <a:cs typeface="Times New Roman" pitchFamily="18" charset="0"/>
              </a:rPr>
              <a:t>2013</a:t>
            </a:r>
            <a:r>
              <a:rPr lang="en-US" sz="2600" spc="-50" dirty="0">
                <a:latin typeface="Times New Roman" pitchFamily="18" charset="0"/>
                <a:cs typeface="Times New Roman" pitchFamily="18" charset="0"/>
              </a:rPr>
              <a:t>.</a:t>
            </a:r>
          </a:p>
          <a:p>
            <a:pPr marL="0" lvl="1">
              <a:lnSpc>
                <a:spcPct val="90000"/>
              </a:lnSpc>
              <a:spcAft>
                <a:spcPts val="300"/>
              </a:spcAft>
              <a:buSzPct val="90000"/>
              <a:buFont typeface="Wingdings" pitchFamily="2" charset="2"/>
              <a:buChar char="§"/>
              <a:tabLst>
                <a:tab pos="472868" algn="l"/>
              </a:tabLst>
              <a:defRPr/>
            </a:pPr>
            <a:endParaRPr lang="en-US" sz="2600" spc="-50" dirty="0">
              <a:latin typeface="Times New Roman" pitchFamily="18" charset="0"/>
              <a:cs typeface="Times New Roman" pitchFamily="18" charset="0"/>
            </a:endParaRPr>
          </a:p>
          <a:p>
            <a:pPr marL="0" marR="0" lvl="1" indent="0" algn="l" defTabSz="686047" rtl="0" eaLnBrk="1" fontAlgn="auto" latinLnBrk="0" hangingPunct="1">
              <a:lnSpc>
                <a:spcPct val="90000"/>
              </a:lnSpc>
              <a:spcBef>
                <a:spcPts val="0"/>
              </a:spcBef>
              <a:spcAft>
                <a:spcPts val="300"/>
              </a:spcAft>
              <a:buClrTx/>
              <a:buSzPct val="90000"/>
              <a:buFont typeface="Wingdings" pitchFamily="2" charset="2"/>
              <a:buChar char="§"/>
              <a:tabLst>
                <a:tab pos="472868" algn="l"/>
              </a:tabLst>
              <a:defRPr/>
            </a:pPr>
            <a:endParaRPr kumimoji="0" lang="en-US" sz="2600" b="0" i="0" u="none" strike="noStrike" kern="1200" cap="none" spc="-50" normalizeH="0" baseline="0" noProof="0" dirty="0" smtClean="0">
              <a:ln>
                <a:noFill/>
              </a:ln>
              <a:solidFill>
                <a:schemeClr val="tx1"/>
              </a:solidFill>
              <a:effectLst/>
              <a:uLnTx/>
              <a:uFillTx/>
              <a:latin typeface="Times New Roman" pitchFamily="18" charset="0"/>
              <a:cs typeface="Times New Roman" pitchFamily="18" charset="0"/>
            </a:endParaRPr>
          </a:p>
        </p:txBody>
      </p:sp>
      <p:sp>
        <p:nvSpPr>
          <p:cNvPr id="9" name="Title 1"/>
          <p:cNvSpPr txBox="1">
            <a:spLocks/>
          </p:cNvSpPr>
          <p:nvPr/>
        </p:nvSpPr>
        <p:spPr>
          <a:xfrm>
            <a:off x="3531963" y="3910784"/>
            <a:ext cx="2211668" cy="595548"/>
          </a:xfrm>
          <a:prstGeom prst="rect">
            <a:avLst/>
          </a:prstGeom>
        </p:spPr>
        <p:txBody>
          <a:bodyPr vert="horz" wrap="square" lIns="0" tIns="0" rIns="0" bIns="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lgn="just"/>
            <a:r>
              <a:rPr lang="en-US" sz="4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Journalists</a:t>
            </a:r>
            <a:endParaRPr lang="en-US" sz="4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0" name="Title 1"/>
          <p:cNvSpPr txBox="1">
            <a:spLocks/>
          </p:cNvSpPr>
          <p:nvPr/>
        </p:nvSpPr>
        <p:spPr>
          <a:xfrm>
            <a:off x="3135523" y="3713221"/>
            <a:ext cx="3004547" cy="387798"/>
          </a:xfrm>
          <a:prstGeom prst="rect">
            <a:avLst/>
          </a:prstGeom>
        </p:spPr>
        <p:txBody>
          <a:bodyPr vert="horz" wrap="square" lIns="0" tIns="0" rIns="0" bIns="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lgn="just"/>
            <a:r>
              <a:rPr lang="en-US" sz="2800" dirty="0" smtClean="0">
                <a:solidFill>
                  <a:schemeClr val="accent3"/>
                </a:solidFill>
                <a:effectLst>
                  <a:outerShdw blurRad="38100" dist="38100" dir="2700000" algn="tl">
                    <a:srgbClr val="000000">
                      <a:alpha val="43137"/>
                    </a:srgbClr>
                  </a:outerShdw>
                </a:effectLst>
                <a:latin typeface="Times New Roman" pitchFamily="18" charset="0"/>
                <a:cs typeface="Times New Roman" pitchFamily="18" charset="0"/>
              </a:rPr>
              <a:t>Financial Analyst</a:t>
            </a:r>
            <a:endParaRPr lang="en-US" sz="2800" dirty="0">
              <a:solidFill>
                <a:schemeClr val="accent3"/>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6" name="Title 1"/>
          <p:cNvSpPr txBox="1">
            <a:spLocks/>
          </p:cNvSpPr>
          <p:nvPr/>
        </p:nvSpPr>
        <p:spPr>
          <a:xfrm>
            <a:off x="5191100" y="4226804"/>
            <a:ext cx="1281057" cy="387798"/>
          </a:xfrm>
          <a:prstGeom prst="rect">
            <a:avLst/>
          </a:prstGeom>
        </p:spPr>
        <p:txBody>
          <a:bodyPr vert="horz" wrap="square" lIns="0" tIns="0" rIns="0" bIns="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lgn="ctr"/>
            <a:r>
              <a:rPr lang="en-US" sz="2800" dirty="0" smtClean="0">
                <a:solidFill>
                  <a:schemeClr val="accent5">
                    <a:lumMod val="50000"/>
                  </a:schemeClr>
                </a:solidFill>
                <a:effectLst>
                  <a:outerShdw blurRad="38100" dist="38100" dir="2700000" algn="tl">
                    <a:srgbClr val="000000">
                      <a:alpha val="43137"/>
                    </a:srgbClr>
                  </a:outerShdw>
                </a:effectLst>
                <a:latin typeface="Times New Roman" pitchFamily="18" charset="0"/>
                <a:cs typeface="Times New Roman" pitchFamily="18" charset="0"/>
              </a:rPr>
              <a:t>Citizens</a:t>
            </a:r>
            <a:endParaRPr lang="en-US" sz="2800" dirty="0">
              <a:solidFill>
                <a:schemeClr val="accent5">
                  <a:lumMod val="50000"/>
                </a:schemeClr>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7" name="Title 1"/>
          <p:cNvSpPr txBox="1">
            <a:spLocks/>
          </p:cNvSpPr>
          <p:nvPr/>
        </p:nvSpPr>
        <p:spPr>
          <a:xfrm>
            <a:off x="2671053" y="4201633"/>
            <a:ext cx="1256492" cy="387798"/>
          </a:xfrm>
          <a:prstGeom prst="rect">
            <a:avLst/>
          </a:prstGeom>
        </p:spPr>
        <p:txBody>
          <a:bodyPr vert="horz" wrap="square" lIns="0" tIns="0" rIns="0" bIns="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lgn="just"/>
            <a:r>
              <a:rPr lang="en-US" sz="2800" dirty="0" smtClean="0">
                <a:solidFill>
                  <a:schemeClr val="accent2">
                    <a:lumMod val="50000"/>
                  </a:schemeClr>
                </a:solidFill>
                <a:effectLst>
                  <a:outerShdw blurRad="38100" dist="38100" dir="2700000" algn="tl">
                    <a:srgbClr val="000000">
                      <a:alpha val="43137"/>
                    </a:srgbClr>
                  </a:outerShdw>
                </a:effectLst>
                <a:latin typeface="Times New Roman" pitchFamily="18" charset="0"/>
                <a:cs typeface="Times New Roman" pitchFamily="18" charset="0"/>
              </a:rPr>
              <a:t>Scientists</a:t>
            </a:r>
            <a:endParaRPr lang="en-US" sz="2800" dirty="0">
              <a:solidFill>
                <a:schemeClr val="accent2">
                  <a:lumMod val="50000"/>
                </a:schemeClr>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1" name="TextBox 10"/>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388536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dissolve">
                                      <p:cBhvr>
                                        <p:cTn id="11" dur="500"/>
                                        <p:tgtEl>
                                          <p:spTgt spid="10">
                                            <p:txEl>
                                              <p:pRg st="0" end="0"/>
                                            </p:txEl>
                                          </p:spTgt>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3"/>
          <p:cNvGraphicFramePr>
            <a:graphicFrameLocks/>
          </p:cNvGraphicFramePr>
          <p:nvPr>
            <p:extLst>
              <p:ext uri="{D42A27DB-BD31-4B8C-83A1-F6EECF244321}">
                <p14:modId xmlns:p14="http://schemas.microsoft.com/office/powerpoint/2010/main" val="2133227621"/>
              </p:ext>
            </p:extLst>
          </p:nvPr>
        </p:nvGraphicFramePr>
        <p:xfrm>
          <a:off x="457200" y="1451372"/>
          <a:ext cx="8229600" cy="2225040"/>
        </p:xfrm>
        <a:graphic>
          <a:graphicData uri="http://schemas.openxmlformats.org/drawingml/2006/table">
            <a:tbl>
              <a:tblPr firstRow="1" bandRow="1">
                <a:tableStyleId>{5940675A-B579-460E-94D1-54222C63F5DA}</a:tableStyleId>
              </a:tblPr>
              <a:tblGrid>
                <a:gridCol w="457200"/>
                <a:gridCol w="1143000"/>
                <a:gridCol w="609600"/>
                <a:gridCol w="838200"/>
                <a:gridCol w="990600"/>
                <a:gridCol w="990600"/>
                <a:gridCol w="1524000"/>
                <a:gridCol w="533400"/>
                <a:gridCol w="609600"/>
                <a:gridCol w="533400"/>
              </a:tblGrid>
              <a:tr h="278130">
                <a:tc>
                  <a:txBody>
                    <a:bodyPr/>
                    <a:lstStyle/>
                    <a:p>
                      <a:r>
                        <a:rPr lang="en-US" sz="1300" b="1" dirty="0" smtClean="0">
                          <a:effectLst/>
                          <a:latin typeface="Times New Roman" pitchFamily="18" charset="0"/>
                          <a:cs typeface="Times New Roman" pitchFamily="18" charset="0"/>
                        </a:rPr>
                        <a:t>id</a:t>
                      </a:r>
                      <a:endParaRPr lang="en-US" sz="1300" b="1" dirty="0">
                        <a:effectLst/>
                        <a:latin typeface="Times New Roman" pitchFamily="18" charset="0"/>
                        <a:cs typeface="Times New Roman" pitchFamily="18" charset="0"/>
                      </a:endParaRPr>
                    </a:p>
                  </a:txBody>
                  <a:tcPr marT="34290" marB="34290"/>
                </a:tc>
                <a:tc>
                  <a:txBody>
                    <a:bodyPr/>
                    <a:lstStyle/>
                    <a:p>
                      <a:r>
                        <a:rPr lang="en-US" sz="1300" b="1" dirty="0" smtClean="0">
                          <a:effectLst/>
                          <a:latin typeface="Times New Roman" pitchFamily="18" charset="0"/>
                          <a:cs typeface="Times New Roman" pitchFamily="18" charset="0"/>
                        </a:rPr>
                        <a:t>player</a:t>
                      </a:r>
                      <a:endParaRPr lang="en-US" sz="1300" b="1" dirty="0">
                        <a:effectLst/>
                        <a:latin typeface="Times New Roman" pitchFamily="18" charset="0"/>
                        <a:cs typeface="Times New Roman" pitchFamily="18" charset="0"/>
                      </a:endParaRPr>
                    </a:p>
                  </a:txBody>
                  <a:tcPr marT="34290" marB="34290"/>
                </a:tc>
                <a:tc>
                  <a:txBody>
                    <a:bodyPr/>
                    <a:lstStyle/>
                    <a:p>
                      <a:r>
                        <a:rPr lang="en-US" sz="1300" b="1" dirty="0" smtClean="0">
                          <a:effectLst/>
                          <a:latin typeface="Times New Roman" pitchFamily="18" charset="0"/>
                          <a:cs typeface="Times New Roman" pitchFamily="18" charset="0"/>
                        </a:rPr>
                        <a:t>day</a:t>
                      </a:r>
                      <a:endParaRPr lang="en-US" sz="1300" b="1" dirty="0">
                        <a:effectLst/>
                        <a:latin typeface="Times New Roman" pitchFamily="18" charset="0"/>
                        <a:cs typeface="Times New Roman" pitchFamily="18" charset="0"/>
                      </a:endParaRPr>
                    </a:p>
                  </a:txBody>
                  <a:tcPr marT="34290" marB="34290"/>
                </a:tc>
                <a:tc>
                  <a:txBody>
                    <a:bodyPr/>
                    <a:lstStyle/>
                    <a:p>
                      <a:r>
                        <a:rPr lang="en-US" sz="1300" b="1" dirty="0" smtClean="0">
                          <a:effectLst/>
                          <a:latin typeface="Times New Roman" pitchFamily="18" charset="0"/>
                          <a:cs typeface="Times New Roman" pitchFamily="18" charset="0"/>
                        </a:rPr>
                        <a:t>month</a:t>
                      </a:r>
                      <a:endParaRPr lang="en-US" sz="1300" b="1" dirty="0">
                        <a:effectLst/>
                        <a:latin typeface="Times New Roman" pitchFamily="18" charset="0"/>
                        <a:cs typeface="Times New Roman" pitchFamily="18" charset="0"/>
                      </a:endParaRPr>
                    </a:p>
                  </a:txBody>
                  <a:tcPr marT="34290" marB="34290"/>
                </a:tc>
                <a:tc>
                  <a:txBody>
                    <a:bodyPr/>
                    <a:lstStyle/>
                    <a:p>
                      <a:r>
                        <a:rPr lang="en-US" sz="1300" b="1" dirty="0" smtClean="0">
                          <a:effectLst/>
                          <a:latin typeface="Times New Roman" pitchFamily="18" charset="0"/>
                          <a:cs typeface="Times New Roman" pitchFamily="18" charset="0"/>
                        </a:rPr>
                        <a:t>season</a:t>
                      </a:r>
                      <a:endParaRPr lang="en-US" sz="1300" b="1" dirty="0">
                        <a:effectLst/>
                        <a:latin typeface="Times New Roman" pitchFamily="18" charset="0"/>
                        <a:cs typeface="Times New Roman" pitchFamily="18" charset="0"/>
                      </a:endParaRPr>
                    </a:p>
                  </a:txBody>
                  <a:tcPr marT="34290" marB="34290"/>
                </a:tc>
                <a:tc>
                  <a:txBody>
                    <a:bodyPr/>
                    <a:lstStyle/>
                    <a:p>
                      <a:r>
                        <a:rPr lang="en-US" sz="1300" b="1" dirty="0" smtClean="0">
                          <a:effectLst/>
                          <a:latin typeface="Times New Roman" pitchFamily="18" charset="0"/>
                          <a:cs typeface="Times New Roman" pitchFamily="18" charset="0"/>
                        </a:rPr>
                        <a:t>team</a:t>
                      </a:r>
                      <a:endParaRPr lang="en-US" sz="1300" b="1" dirty="0">
                        <a:effectLst/>
                        <a:latin typeface="Times New Roman" pitchFamily="18" charset="0"/>
                        <a:cs typeface="Times New Roman" pitchFamily="18" charset="0"/>
                      </a:endParaRPr>
                    </a:p>
                  </a:txBody>
                  <a:tcPr marT="34290" marB="34290"/>
                </a:tc>
                <a:tc>
                  <a:txBody>
                    <a:bodyPr/>
                    <a:lstStyle/>
                    <a:p>
                      <a:r>
                        <a:rPr lang="en-US" sz="1300" b="1" dirty="0" err="1" smtClean="0">
                          <a:effectLst/>
                          <a:latin typeface="Times New Roman" pitchFamily="18" charset="0"/>
                          <a:cs typeface="Times New Roman" pitchFamily="18" charset="0"/>
                        </a:rPr>
                        <a:t>opp_team</a:t>
                      </a:r>
                      <a:endParaRPr lang="en-US" sz="1300" b="1" dirty="0">
                        <a:effectLst/>
                        <a:latin typeface="Times New Roman" pitchFamily="18" charset="0"/>
                        <a:cs typeface="Times New Roman" pitchFamily="18" charset="0"/>
                      </a:endParaRPr>
                    </a:p>
                  </a:txBody>
                  <a:tcPr marT="34290" marB="34290"/>
                </a:tc>
                <a:tc>
                  <a:txBody>
                    <a:bodyPr/>
                    <a:lstStyle/>
                    <a:p>
                      <a:r>
                        <a:rPr lang="en-US" sz="1300" b="1" dirty="0" err="1" smtClean="0">
                          <a:effectLst/>
                          <a:latin typeface="Times New Roman" pitchFamily="18" charset="0"/>
                          <a:cs typeface="Times New Roman" pitchFamily="18" charset="0"/>
                        </a:rPr>
                        <a:t>pts</a:t>
                      </a:r>
                      <a:endParaRPr lang="en-US" sz="1300" b="1" dirty="0">
                        <a:effectLst/>
                        <a:latin typeface="Times New Roman" pitchFamily="18" charset="0"/>
                        <a:cs typeface="Times New Roman" pitchFamily="18" charset="0"/>
                      </a:endParaRPr>
                    </a:p>
                  </a:txBody>
                  <a:tcPr marT="34290" marB="34290"/>
                </a:tc>
                <a:tc>
                  <a:txBody>
                    <a:bodyPr/>
                    <a:lstStyle/>
                    <a:p>
                      <a:r>
                        <a:rPr lang="en-US" sz="1300" b="1" dirty="0" err="1" smtClean="0">
                          <a:effectLst/>
                          <a:latin typeface="Times New Roman" pitchFamily="18" charset="0"/>
                          <a:cs typeface="Times New Roman" pitchFamily="18" charset="0"/>
                        </a:rPr>
                        <a:t>ast</a:t>
                      </a:r>
                      <a:endParaRPr lang="en-US" sz="1300" b="1" dirty="0">
                        <a:effectLst/>
                        <a:latin typeface="Times New Roman" pitchFamily="18" charset="0"/>
                        <a:cs typeface="Times New Roman" pitchFamily="18" charset="0"/>
                      </a:endParaRPr>
                    </a:p>
                  </a:txBody>
                  <a:tcPr marT="34290" marB="34290"/>
                </a:tc>
                <a:tc>
                  <a:txBody>
                    <a:bodyPr/>
                    <a:lstStyle/>
                    <a:p>
                      <a:r>
                        <a:rPr lang="en-US" sz="1300" b="1" dirty="0" err="1" smtClean="0">
                          <a:effectLst/>
                          <a:latin typeface="Times New Roman" pitchFamily="18" charset="0"/>
                          <a:cs typeface="Times New Roman" pitchFamily="18" charset="0"/>
                        </a:rPr>
                        <a:t>reb</a:t>
                      </a:r>
                      <a:endParaRPr lang="en-US" sz="1300" b="1" dirty="0">
                        <a:effectLst/>
                        <a:latin typeface="Times New Roman" pitchFamily="18" charset="0"/>
                        <a:cs typeface="Times New Roman" pitchFamily="18" charset="0"/>
                      </a:endParaRPr>
                    </a:p>
                  </a:txBody>
                  <a:tcPr marT="34290" marB="34290"/>
                </a:tc>
              </a:tr>
              <a:tr h="278130">
                <a:tc>
                  <a:txBody>
                    <a:bodyPr/>
                    <a:lstStyle/>
                    <a:p>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T="34290" marB="34290"/>
                </a:tc>
                <a:tc>
                  <a:txBody>
                    <a:bodyPr/>
                    <a:lstStyle/>
                    <a:p>
                      <a:r>
                        <a:rPr lang="en-US" sz="1300" dirty="0" err="1" smtClean="0">
                          <a:latin typeface="Times New Roman" pitchFamily="18" charset="0"/>
                          <a:cs typeface="Times New Roman" pitchFamily="18" charset="0"/>
                        </a:rPr>
                        <a:t>Bogues</a:t>
                      </a:r>
                      <a:endParaRPr lang="en-US" sz="13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11</a:t>
                      </a:r>
                      <a:endParaRPr lang="en-US" sz="13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Feb.</a:t>
                      </a:r>
                      <a:endParaRPr lang="en-US" sz="13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1991-92</a:t>
                      </a:r>
                      <a:endParaRPr lang="en-US" sz="13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Hornets</a:t>
                      </a:r>
                      <a:endParaRPr lang="en-US" sz="13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Hawks</a:t>
                      </a:r>
                      <a:endParaRPr lang="en-US" sz="13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4</a:t>
                      </a:r>
                      <a:endParaRPr lang="en-US" sz="13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12</a:t>
                      </a:r>
                      <a:endParaRPr lang="en-US" sz="13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5</a:t>
                      </a:r>
                      <a:endParaRPr lang="en-US" sz="1300" dirty="0">
                        <a:latin typeface="Times New Roman" pitchFamily="18" charset="0"/>
                        <a:cs typeface="Times New Roman" pitchFamily="18" charset="0"/>
                      </a:endParaRPr>
                    </a:p>
                  </a:txBody>
                  <a:tcPr marT="34290" marB="34290"/>
                </a:tc>
              </a:tr>
              <a:tr h="278130">
                <a:tc>
                  <a:txBody>
                    <a:bodyPr/>
                    <a:lstStyle/>
                    <a:p>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T="34290" marB="34290"/>
                </a:tc>
                <a:tc>
                  <a:txBody>
                    <a:bodyPr/>
                    <a:lstStyle/>
                    <a:p>
                      <a:r>
                        <a:rPr lang="en-US" sz="1300" dirty="0" err="1" smtClean="0">
                          <a:latin typeface="Times New Roman" pitchFamily="18" charset="0"/>
                          <a:cs typeface="Times New Roman" pitchFamily="18" charset="0"/>
                        </a:rPr>
                        <a:t>Seikaly</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13</a:t>
                      </a:r>
                      <a:endParaRPr lang="en-US" sz="1300" dirty="0">
                        <a:solidFill>
                          <a:schemeClr val="tx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Times New Roman" pitchFamily="18" charset="0"/>
                          <a:cs typeface="Times New Roman" pitchFamily="18" charset="0"/>
                        </a:rPr>
                        <a:t>Feb.</a:t>
                      </a:r>
                      <a:endParaRPr lang="en-US" sz="1300" dirty="0" smtClean="0">
                        <a:solidFill>
                          <a:schemeClr val="tx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Times New Roman" pitchFamily="18" charset="0"/>
                          <a:cs typeface="Times New Roman" pitchFamily="18" charset="0"/>
                        </a:rPr>
                        <a:t>1991-92</a:t>
                      </a:r>
                      <a:endParaRPr lang="en-US" sz="1300" dirty="0" smtClean="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Heat</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Hawks</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24</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5</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15</a:t>
                      </a:r>
                      <a:endParaRPr lang="en-US" sz="1300" dirty="0">
                        <a:solidFill>
                          <a:schemeClr val="tx1"/>
                        </a:solidFill>
                        <a:latin typeface="Times New Roman" pitchFamily="18" charset="0"/>
                        <a:cs typeface="Times New Roman" pitchFamily="18" charset="0"/>
                      </a:endParaRPr>
                    </a:p>
                  </a:txBody>
                  <a:tcPr marT="34290" marB="34290"/>
                </a:tc>
              </a:tr>
              <a:tr h="278130">
                <a:tc>
                  <a:txBody>
                    <a:bodyPr/>
                    <a:lstStyle/>
                    <a:p>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3</a:t>
                      </a:r>
                      <a:endParaRPr lang="en-US" sz="1300" i="1" baseline="-250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Sherman</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7</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Dec.</a:t>
                      </a:r>
                      <a:endParaRPr lang="en-US" sz="1300" dirty="0">
                        <a:solidFill>
                          <a:schemeClr val="tx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Times New Roman" pitchFamily="18" charset="0"/>
                          <a:cs typeface="Times New Roman" pitchFamily="18" charset="0"/>
                        </a:rPr>
                        <a:t>1993-94</a:t>
                      </a:r>
                      <a:endParaRPr lang="en-US" sz="1300" dirty="0" smtClean="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Celtics</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Nets</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13</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13</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5</a:t>
                      </a:r>
                      <a:endParaRPr lang="en-US" sz="1300" dirty="0">
                        <a:solidFill>
                          <a:schemeClr val="tx1"/>
                        </a:solidFill>
                        <a:latin typeface="Times New Roman" pitchFamily="18" charset="0"/>
                        <a:cs typeface="Times New Roman" pitchFamily="18" charset="0"/>
                      </a:endParaRPr>
                    </a:p>
                  </a:txBody>
                  <a:tcPr marT="34290" marB="34290"/>
                </a:tc>
              </a:tr>
              <a:tr h="278130">
                <a:tc>
                  <a:txBody>
                    <a:bodyPr/>
                    <a:lstStyle/>
                    <a:p>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4</a:t>
                      </a:r>
                      <a:endParaRPr lang="en-US" sz="1300" i="1" baseline="-250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Wesley</a:t>
                      </a:r>
                      <a:endParaRPr lang="en-US" sz="13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4</a:t>
                      </a:r>
                      <a:endParaRPr lang="en-US" sz="1300" dirty="0">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Times New Roman" pitchFamily="18" charset="0"/>
                          <a:cs typeface="Times New Roman" pitchFamily="18" charset="0"/>
                        </a:rPr>
                        <a:t>Feb.</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Times New Roman" pitchFamily="18" charset="0"/>
                          <a:cs typeface="Times New Roman" pitchFamily="18" charset="0"/>
                        </a:rPr>
                        <a:t>1994-95</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Times New Roman" pitchFamily="18" charset="0"/>
                          <a:cs typeface="Times New Roman" pitchFamily="18" charset="0"/>
                        </a:rPr>
                        <a:t>Celtics</a:t>
                      </a:r>
                    </a:p>
                  </a:txBody>
                  <a:tcPr marT="34290" marB="34290"/>
                </a:tc>
                <a:tc>
                  <a:txBody>
                    <a:bodyPr/>
                    <a:lstStyle/>
                    <a:p>
                      <a:r>
                        <a:rPr lang="en-US" sz="1300" dirty="0" smtClean="0">
                          <a:latin typeface="Times New Roman" pitchFamily="18" charset="0"/>
                          <a:cs typeface="Times New Roman" pitchFamily="18" charset="0"/>
                        </a:rPr>
                        <a:t>Nets</a:t>
                      </a:r>
                      <a:endParaRPr lang="en-US" sz="13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2</a:t>
                      </a:r>
                      <a:endParaRPr lang="en-US" sz="13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5</a:t>
                      </a:r>
                      <a:endParaRPr lang="en-US" sz="13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2</a:t>
                      </a:r>
                      <a:endParaRPr lang="en-US" sz="1300" dirty="0">
                        <a:latin typeface="Times New Roman" pitchFamily="18" charset="0"/>
                        <a:cs typeface="Times New Roman" pitchFamily="18" charset="0"/>
                      </a:endParaRPr>
                    </a:p>
                  </a:txBody>
                  <a:tcPr marT="34290" marB="34290"/>
                </a:tc>
              </a:tr>
              <a:tr h="278130">
                <a:tc>
                  <a:txBody>
                    <a:bodyPr/>
                    <a:lstStyle/>
                    <a:p>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i="1" baseline="-25000" dirty="0">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Times New Roman" pitchFamily="18" charset="0"/>
                          <a:cs typeface="Times New Roman" pitchFamily="18" charset="0"/>
                        </a:rPr>
                        <a:t>Wesley</a:t>
                      </a:r>
                    </a:p>
                  </a:txBody>
                  <a:tcPr marT="34290" marB="34290"/>
                </a:tc>
                <a:tc>
                  <a:txBody>
                    <a:bodyPr/>
                    <a:lstStyle/>
                    <a:p>
                      <a:r>
                        <a:rPr lang="en-US" sz="1300" dirty="0" smtClean="0">
                          <a:latin typeface="Times New Roman" pitchFamily="18" charset="0"/>
                          <a:cs typeface="Times New Roman" pitchFamily="18" charset="0"/>
                        </a:rPr>
                        <a:t>5</a:t>
                      </a:r>
                      <a:endParaRPr lang="en-US" sz="1300" dirty="0">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Times New Roman" pitchFamily="18" charset="0"/>
                          <a:cs typeface="Times New Roman" pitchFamily="18" charset="0"/>
                        </a:rPr>
                        <a:t>Feb.</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Times New Roman" pitchFamily="18" charset="0"/>
                          <a:cs typeface="Times New Roman" pitchFamily="18" charset="0"/>
                        </a:rPr>
                        <a:t>1994-95</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Times New Roman" pitchFamily="18" charset="0"/>
                          <a:cs typeface="Times New Roman" pitchFamily="18" charset="0"/>
                        </a:rPr>
                        <a:t>Celtics</a:t>
                      </a:r>
                    </a:p>
                  </a:txBody>
                  <a:tcPr marT="34290" marB="34290"/>
                </a:tc>
                <a:tc>
                  <a:txBody>
                    <a:bodyPr/>
                    <a:lstStyle/>
                    <a:p>
                      <a:r>
                        <a:rPr lang="en-US" sz="1300" dirty="0" smtClean="0">
                          <a:latin typeface="Times New Roman" pitchFamily="18" charset="0"/>
                          <a:cs typeface="Times New Roman" pitchFamily="18" charset="0"/>
                        </a:rPr>
                        <a:t>Timberwolves</a:t>
                      </a:r>
                      <a:endParaRPr lang="en-US" sz="13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3</a:t>
                      </a:r>
                      <a:endParaRPr lang="en-US" sz="13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5</a:t>
                      </a:r>
                      <a:endParaRPr lang="en-US" sz="13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3</a:t>
                      </a:r>
                      <a:endParaRPr lang="en-US" sz="1300" dirty="0">
                        <a:latin typeface="Times New Roman" pitchFamily="18" charset="0"/>
                        <a:cs typeface="Times New Roman" pitchFamily="18" charset="0"/>
                      </a:endParaRPr>
                    </a:p>
                  </a:txBody>
                  <a:tcPr marT="34290" marB="34290"/>
                </a:tc>
              </a:tr>
              <a:tr h="278130">
                <a:tc>
                  <a:txBody>
                    <a:bodyPr/>
                    <a:lstStyle/>
                    <a:p>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6</a:t>
                      </a:r>
                      <a:endParaRPr lang="en-US" sz="1300" i="1" baseline="-25000" dirty="0">
                        <a:latin typeface="Times New Roman" pitchFamily="18" charset="0"/>
                        <a:cs typeface="Times New Roman" pitchFamily="18" charset="0"/>
                      </a:endParaRPr>
                    </a:p>
                  </a:txBody>
                  <a:tcPr marT="34290" marB="34290"/>
                </a:tc>
                <a:tc>
                  <a:txBody>
                    <a:bodyPr/>
                    <a:lstStyle/>
                    <a:p>
                      <a:r>
                        <a:rPr lang="en-US" sz="1300" dirty="0" err="1" smtClean="0">
                          <a:latin typeface="Times New Roman" pitchFamily="18" charset="0"/>
                          <a:cs typeface="Times New Roman" pitchFamily="18" charset="0"/>
                        </a:rPr>
                        <a:t>Strictland</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3</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Jan.</a:t>
                      </a:r>
                      <a:endParaRPr lang="en-US" sz="1300" dirty="0">
                        <a:solidFill>
                          <a:schemeClr val="tx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Times New Roman" pitchFamily="18" charset="0"/>
                          <a:cs typeface="Times New Roman" pitchFamily="18" charset="0"/>
                        </a:rPr>
                        <a:t>1995-96</a:t>
                      </a:r>
                      <a:endParaRPr lang="en-US" sz="1300" dirty="0" smtClean="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Blazers</a:t>
                      </a:r>
                      <a:endParaRPr lang="en-US" sz="1300" dirty="0">
                        <a:solidFill>
                          <a:schemeClr val="tx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Times New Roman" pitchFamily="18" charset="0"/>
                          <a:cs typeface="Times New Roman" pitchFamily="18" charset="0"/>
                        </a:rPr>
                        <a:t>Celtics</a:t>
                      </a:r>
                      <a:endParaRPr lang="en-US" sz="1300" dirty="0" smtClean="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27</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18</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8</a:t>
                      </a:r>
                      <a:endParaRPr lang="en-US" sz="1300" dirty="0">
                        <a:solidFill>
                          <a:schemeClr val="tx1"/>
                        </a:solidFill>
                        <a:latin typeface="Times New Roman" pitchFamily="18" charset="0"/>
                        <a:cs typeface="Times New Roman" pitchFamily="18" charset="0"/>
                      </a:endParaRPr>
                    </a:p>
                  </a:txBody>
                  <a:tcPr marT="34290" marB="34290"/>
                </a:tc>
              </a:tr>
              <a:tr h="278130">
                <a:tc>
                  <a:txBody>
                    <a:bodyPr/>
                    <a:lstStyle/>
                    <a:p>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7</a:t>
                      </a:r>
                      <a:endParaRPr lang="en-US" sz="1300" b="1" i="1" baseline="-25000" dirty="0">
                        <a:solidFill>
                          <a:schemeClr val="tx1"/>
                        </a:solidFill>
                        <a:latin typeface="Times New Roman" pitchFamily="18" charset="0"/>
                        <a:cs typeface="Times New Roman" pitchFamily="18" charset="0"/>
                      </a:endParaRPr>
                    </a:p>
                  </a:txBody>
                  <a:tcPr marT="34290" marB="34290">
                    <a:solidFill>
                      <a:schemeClr val="bg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Times New Roman" pitchFamily="18" charset="0"/>
                          <a:cs typeface="Times New Roman" pitchFamily="18" charset="0"/>
                        </a:rPr>
                        <a:t>Wesley</a:t>
                      </a:r>
                      <a:endParaRPr lang="en-US" sz="1300" b="1" dirty="0" smtClean="0">
                        <a:solidFill>
                          <a:schemeClr val="tx1"/>
                        </a:solidFill>
                        <a:latin typeface="Times New Roman" pitchFamily="18" charset="0"/>
                        <a:cs typeface="Times New Roman" pitchFamily="18" charset="0"/>
                      </a:endParaRPr>
                    </a:p>
                  </a:txBody>
                  <a:tcPr marT="34290" marB="34290">
                    <a:solidFill>
                      <a:schemeClr val="bg1">
                        <a:lumMod val="75000"/>
                      </a:schemeClr>
                    </a:solidFill>
                  </a:tcPr>
                </a:tc>
                <a:tc>
                  <a:txBody>
                    <a:bodyPr/>
                    <a:lstStyle/>
                    <a:p>
                      <a:r>
                        <a:rPr lang="en-US" sz="1300" dirty="0" smtClean="0">
                          <a:latin typeface="Times New Roman" pitchFamily="18" charset="0"/>
                          <a:cs typeface="Times New Roman" pitchFamily="18" charset="0"/>
                        </a:rPr>
                        <a:t>25</a:t>
                      </a:r>
                      <a:endParaRPr lang="en-US" sz="1300" b="1" dirty="0">
                        <a:solidFill>
                          <a:schemeClr val="tx1"/>
                        </a:solidFill>
                        <a:latin typeface="Times New Roman" pitchFamily="18" charset="0"/>
                        <a:cs typeface="Times New Roman" pitchFamily="18" charset="0"/>
                      </a:endParaRPr>
                    </a:p>
                  </a:txBody>
                  <a:tcPr marT="34290" marB="34290">
                    <a:solidFill>
                      <a:schemeClr val="bg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Times New Roman" pitchFamily="18" charset="0"/>
                          <a:cs typeface="Times New Roman" pitchFamily="18" charset="0"/>
                        </a:rPr>
                        <a:t>Feb.</a:t>
                      </a:r>
                      <a:endParaRPr lang="en-US" sz="1300" b="1" dirty="0" smtClean="0">
                        <a:solidFill>
                          <a:schemeClr val="tx1"/>
                        </a:solidFill>
                        <a:latin typeface="Times New Roman" pitchFamily="18" charset="0"/>
                        <a:cs typeface="Times New Roman" pitchFamily="18" charset="0"/>
                      </a:endParaRPr>
                    </a:p>
                  </a:txBody>
                  <a:tcPr marT="34290" marB="34290">
                    <a:solidFill>
                      <a:schemeClr val="bg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Times New Roman" pitchFamily="18" charset="0"/>
                          <a:cs typeface="Times New Roman" pitchFamily="18" charset="0"/>
                        </a:rPr>
                        <a:t>1995-96</a:t>
                      </a:r>
                      <a:endParaRPr lang="en-US" sz="1300" b="1" dirty="0" smtClean="0">
                        <a:solidFill>
                          <a:schemeClr val="tx1"/>
                        </a:solidFill>
                        <a:latin typeface="Times New Roman" pitchFamily="18" charset="0"/>
                        <a:cs typeface="Times New Roman" pitchFamily="18" charset="0"/>
                      </a:endParaRPr>
                    </a:p>
                  </a:txBody>
                  <a:tcPr marT="34290" marB="34290">
                    <a:solidFill>
                      <a:schemeClr val="bg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Times New Roman" pitchFamily="18" charset="0"/>
                          <a:cs typeface="Times New Roman" pitchFamily="18" charset="0"/>
                        </a:rPr>
                        <a:t>Celtics</a:t>
                      </a:r>
                      <a:endParaRPr lang="en-US" sz="1300" b="1" dirty="0" smtClean="0">
                        <a:solidFill>
                          <a:schemeClr val="tx1"/>
                        </a:solidFill>
                        <a:latin typeface="Times New Roman" pitchFamily="18" charset="0"/>
                        <a:cs typeface="Times New Roman" pitchFamily="18" charset="0"/>
                      </a:endParaRPr>
                    </a:p>
                  </a:txBody>
                  <a:tcPr marT="34290" marB="34290">
                    <a:solidFill>
                      <a:schemeClr val="bg1">
                        <a:lumMod val="75000"/>
                      </a:schemeClr>
                    </a:solidFill>
                  </a:tcPr>
                </a:tc>
                <a:tc>
                  <a:txBody>
                    <a:bodyPr/>
                    <a:lstStyle/>
                    <a:p>
                      <a:r>
                        <a:rPr lang="en-US" sz="1300" dirty="0" smtClean="0">
                          <a:latin typeface="Times New Roman" pitchFamily="18" charset="0"/>
                          <a:cs typeface="Times New Roman" pitchFamily="18" charset="0"/>
                        </a:rPr>
                        <a:t>Nets</a:t>
                      </a:r>
                      <a:endParaRPr lang="en-US" sz="1300" b="1" dirty="0">
                        <a:solidFill>
                          <a:schemeClr val="tx1"/>
                        </a:solidFill>
                        <a:latin typeface="Times New Roman" pitchFamily="18" charset="0"/>
                        <a:cs typeface="Times New Roman" pitchFamily="18" charset="0"/>
                      </a:endParaRPr>
                    </a:p>
                  </a:txBody>
                  <a:tcPr marT="34290" marB="34290">
                    <a:solidFill>
                      <a:schemeClr val="bg1">
                        <a:lumMod val="75000"/>
                      </a:schemeClr>
                    </a:solidFill>
                  </a:tcPr>
                </a:tc>
                <a:tc>
                  <a:txBody>
                    <a:bodyPr/>
                    <a:lstStyle/>
                    <a:p>
                      <a:r>
                        <a:rPr lang="en-US" sz="1300" dirty="0" smtClean="0">
                          <a:latin typeface="Times New Roman" pitchFamily="18" charset="0"/>
                          <a:cs typeface="Times New Roman" pitchFamily="18" charset="0"/>
                        </a:rPr>
                        <a:t>12</a:t>
                      </a:r>
                      <a:endParaRPr lang="en-US" sz="1300" b="1" dirty="0">
                        <a:solidFill>
                          <a:schemeClr val="tx1"/>
                        </a:solidFill>
                        <a:latin typeface="Times New Roman" pitchFamily="18" charset="0"/>
                        <a:cs typeface="Times New Roman" pitchFamily="18" charset="0"/>
                      </a:endParaRPr>
                    </a:p>
                  </a:txBody>
                  <a:tcPr marT="34290" marB="34290">
                    <a:solidFill>
                      <a:schemeClr val="bg1">
                        <a:lumMod val="75000"/>
                      </a:schemeClr>
                    </a:solidFill>
                  </a:tcPr>
                </a:tc>
                <a:tc>
                  <a:txBody>
                    <a:bodyPr/>
                    <a:lstStyle/>
                    <a:p>
                      <a:r>
                        <a:rPr lang="en-US" sz="1300" dirty="0" smtClean="0">
                          <a:latin typeface="Times New Roman" pitchFamily="18" charset="0"/>
                          <a:cs typeface="Times New Roman" pitchFamily="18" charset="0"/>
                        </a:rPr>
                        <a:t>13</a:t>
                      </a:r>
                      <a:endParaRPr lang="en-US" sz="1300" b="1" dirty="0">
                        <a:solidFill>
                          <a:schemeClr val="tx1"/>
                        </a:solidFill>
                        <a:latin typeface="Times New Roman" pitchFamily="18" charset="0"/>
                        <a:cs typeface="Times New Roman" pitchFamily="18" charset="0"/>
                      </a:endParaRPr>
                    </a:p>
                  </a:txBody>
                  <a:tcPr marT="34290" marB="34290">
                    <a:solidFill>
                      <a:schemeClr val="bg1">
                        <a:lumMod val="75000"/>
                      </a:schemeClr>
                    </a:solidFill>
                  </a:tcPr>
                </a:tc>
                <a:tc>
                  <a:txBody>
                    <a:bodyPr/>
                    <a:lstStyle/>
                    <a:p>
                      <a:r>
                        <a:rPr lang="en-US" sz="1300" dirty="0" smtClean="0">
                          <a:latin typeface="Times New Roman" pitchFamily="18" charset="0"/>
                          <a:cs typeface="Times New Roman" pitchFamily="18" charset="0"/>
                        </a:rPr>
                        <a:t>5</a:t>
                      </a:r>
                      <a:endParaRPr lang="en-US" sz="1300" b="1" dirty="0">
                        <a:solidFill>
                          <a:schemeClr val="tx1"/>
                        </a:solidFill>
                        <a:latin typeface="Times New Roman" pitchFamily="18" charset="0"/>
                        <a:cs typeface="Times New Roman" pitchFamily="18" charset="0"/>
                      </a:endParaRPr>
                    </a:p>
                  </a:txBody>
                  <a:tcPr marT="34290" marB="34290">
                    <a:solidFill>
                      <a:schemeClr val="bg1">
                        <a:lumMod val="75000"/>
                      </a:schemeClr>
                    </a:solidFill>
                  </a:tcPr>
                </a:tc>
              </a:tr>
            </a:tbl>
          </a:graphicData>
        </a:graphic>
      </p:graphicFrame>
      <p:sp>
        <p:nvSpPr>
          <p:cNvPr id="14" name="Title 1"/>
          <p:cNvSpPr>
            <a:spLocks noGrp="1"/>
          </p:cNvSpPr>
          <p:nvPr>
            <p:ph type="title"/>
          </p:nvPr>
        </p:nvSpPr>
        <p:spPr>
          <a:xfrm>
            <a:off x="389436" y="171450"/>
            <a:ext cx="8363938" cy="609398"/>
          </a:xfrm>
        </p:spPr>
        <p:txBody>
          <a:bodyPr/>
          <a:lstStyle/>
          <a:p>
            <a:pPr algn="r"/>
            <a:r>
              <a:rPr lang="en-US" sz="4400" dirty="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A Mini-world of Basketball </a:t>
            </a:r>
            <a:r>
              <a:rPr lang="en-US" sz="4400" dirty="0" err="1"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Gamelogs</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Rectangular Callout 7"/>
          <p:cNvSpPr/>
          <p:nvPr/>
        </p:nvSpPr>
        <p:spPr bwMode="auto">
          <a:xfrm>
            <a:off x="750628" y="3951021"/>
            <a:ext cx="3671285" cy="255902"/>
          </a:xfrm>
          <a:prstGeom prst="wedgeRectCallout">
            <a:avLst>
              <a:gd name="adj1" fmla="val -52450"/>
              <a:gd name="adj2" fmla="val -157213"/>
            </a:avLst>
          </a:prstGeom>
          <a:solidFill>
            <a:srgbClr val="0064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sz="1750" spc="-50" dirty="0" smtClean="0">
                <a:solidFill>
                  <a:schemeClr val="bg1"/>
                </a:solidFill>
                <a:latin typeface="Times New Roman" pitchFamily="18" charset="0"/>
                <a:ea typeface="Segoe UI" pitchFamily="34" charset="0"/>
                <a:cs typeface="Times New Roman" pitchFamily="18" charset="0"/>
              </a:rPr>
              <a:t>Last </a:t>
            </a:r>
            <a:r>
              <a:rPr lang="en-US" sz="1750" spc="-50" dirty="0" err="1" smtClean="0">
                <a:solidFill>
                  <a:schemeClr val="bg1"/>
                </a:solidFill>
                <a:latin typeface="Times New Roman" pitchFamily="18" charset="0"/>
                <a:ea typeface="Segoe UI" pitchFamily="34" charset="0"/>
                <a:cs typeface="Times New Roman" pitchFamily="18" charset="0"/>
              </a:rPr>
              <a:t>tuple</a:t>
            </a:r>
            <a:r>
              <a:rPr lang="en-US" sz="1750" spc="-50" dirty="0" smtClean="0">
                <a:solidFill>
                  <a:schemeClr val="bg1"/>
                </a:solidFill>
                <a:latin typeface="Times New Roman" pitchFamily="18" charset="0"/>
                <a:ea typeface="Segoe UI" pitchFamily="34" charset="0"/>
                <a:cs typeface="Times New Roman" pitchFamily="18" charset="0"/>
              </a:rPr>
              <a:t> appended to table</a:t>
            </a:r>
          </a:p>
        </p:txBody>
      </p:sp>
      <p:sp>
        <p:nvSpPr>
          <p:cNvPr id="5" name="TextBox 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2397882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3"/>
          <p:cNvGraphicFramePr>
            <a:graphicFrameLocks/>
          </p:cNvGraphicFramePr>
          <p:nvPr>
            <p:extLst>
              <p:ext uri="{D42A27DB-BD31-4B8C-83A1-F6EECF244321}">
                <p14:modId xmlns:p14="http://schemas.microsoft.com/office/powerpoint/2010/main" val="1750657541"/>
              </p:ext>
            </p:extLst>
          </p:nvPr>
        </p:nvGraphicFramePr>
        <p:xfrm>
          <a:off x="457200" y="1451372"/>
          <a:ext cx="8229600" cy="2225040"/>
        </p:xfrm>
        <a:graphic>
          <a:graphicData uri="http://schemas.openxmlformats.org/drawingml/2006/table">
            <a:tbl>
              <a:tblPr firstRow="1" bandRow="1">
                <a:tableStyleId>{5940675A-B579-460E-94D1-54222C63F5DA}</a:tableStyleId>
              </a:tblPr>
              <a:tblGrid>
                <a:gridCol w="457200"/>
                <a:gridCol w="1143000"/>
                <a:gridCol w="609600"/>
                <a:gridCol w="838200"/>
                <a:gridCol w="990600"/>
                <a:gridCol w="990600"/>
                <a:gridCol w="1524000"/>
                <a:gridCol w="533400"/>
                <a:gridCol w="609600"/>
                <a:gridCol w="533400"/>
              </a:tblGrid>
              <a:tr h="278130">
                <a:tc>
                  <a:txBody>
                    <a:bodyPr/>
                    <a:lstStyle/>
                    <a:p>
                      <a:r>
                        <a:rPr lang="en-US" sz="1300" b="1" dirty="0" smtClean="0">
                          <a:latin typeface="Times New Roman" pitchFamily="18" charset="0"/>
                          <a:cs typeface="Times New Roman" pitchFamily="18" charset="0"/>
                        </a:rPr>
                        <a:t>id</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smtClean="0">
                          <a:latin typeface="Times New Roman" pitchFamily="18" charset="0"/>
                          <a:cs typeface="Times New Roman" pitchFamily="18" charset="0"/>
                        </a:rPr>
                        <a:t>player</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smtClean="0">
                          <a:latin typeface="Times New Roman" pitchFamily="18" charset="0"/>
                          <a:cs typeface="Times New Roman" pitchFamily="18" charset="0"/>
                        </a:rPr>
                        <a:t>day</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smtClean="0">
                          <a:latin typeface="Times New Roman" pitchFamily="18" charset="0"/>
                          <a:cs typeface="Times New Roman" pitchFamily="18" charset="0"/>
                        </a:rPr>
                        <a:t>month</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smtClean="0">
                          <a:latin typeface="Times New Roman" pitchFamily="18" charset="0"/>
                          <a:cs typeface="Times New Roman" pitchFamily="18" charset="0"/>
                        </a:rPr>
                        <a:t>season</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smtClean="0">
                          <a:latin typeface="Times New Roman" pitchFamily="18" charset="0"/>
                          <a:cs typeface="Times New Roman" pitchFamily="18" charset="0"/>
                        </a:rPr>
                        <a:t>team</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err="1" smtClean="0">
                          <a:latin typeface="Times New Roman" pitchFamily="18" charset="0"/>
                          <a:cs typeface="Times New Roman" pitchFamily="18" charset="0"/>
                        </a:rPr>
                        <a:t>opp_team</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err="1" smtClean="0">
                          <a:latin typeface="Times New Roman" pitchFamily="18" charset="0"/>
                          <a:cs typeface="Times New Roman" pitchFamily="18" charset="0"/>
                        </a:rPr>
                        <a:t>pts</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err="1" smtClean="0">
                          <a:latin typeface="Times New Roman" pitchFamily="18" charset="0"/>
                          <a:cs typeface="Times New Roman" pitchFamily="18" charset="0"/>
                        </a:rPr>
                        <a:t>ast</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err="1" smtClean="0">
                          <a:latin typeface="Times New Roman" pitchFamily="18" charset="0"/>
                          <a:cs typeface="Times New Roman" pitchFamily="18" charset="0"/>
                        </a:rPr>
                        <a:t>reb</a:t>
                      </a:r>
                      <a:endParaRPr lang="en-US" sz="1300" b="1" dirty="0">
                        <a:solidFill>
                          <a:schemeClr val="bg1"/>
                        </a:solidFill>
                        <a:latin typeface="Times New Roman" pitchFamily="18" charset="0"/>
                        <a:cs typeface="Times New Roman" pitchFamily="18" charset="0"/>
                      </a:endParaRPr>
                    </a:p>
                  </a:txBody>
                  <a:tcPr marT="34290" marB="34290"/>
                </a:tc>
              </a:tr>
              <a:tr h="278130">
                <a:tc>
                  <a:txBody>
                    <a:bodyPr/>
                    <a:lstStyle/>
                    <a:p>
                      <a:r>
                        <a:rPr lang="en-US" sz="1300" i="1" dirty="0" smtClean="0">
                          <a:effectLst/>
                          <a:latin typeface="Times New Roman" pitchFamily="18" charset="0"/>
                          <a:cs typeface="Times New Roman" pitchFamily="18" charset="0"/>
                        </a:rPr>
                        <a:t>t</a:t>
                      </a:r>
                      <a:r>
                        <a:rPr lang="en-US" sz="1300" i="1" baseline="-25000" dirty="0" smtClean="0">
                          <a:effectLst/>
                          <a:latin typeface="Times New Roman" pitchFamily="18" charset="0"/>
                          <a:cs typeface="Times New Roman" pitchFamily="18" charset="0"/>
                        </a:rPr>
                        <a:t>1</a:t>
                      </a:r>
                      <a:endParaRPr lang="en-US" sz="1300" i="1" baseline="-250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err="1" smtClean="0">
                          <a:effectLst/>
                          <a:latin typeface="Times New Roman" pitchFamily="18" charset="0"/>
                          <a:cs typeface="Times New Roman" pitchFamily="18" charset="0"/>
                        </a:rPr>
                        <a:t>Bogues</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11</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Feb.</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1991-92</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Hornets</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Hawks</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4</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12</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5</a:t>
                      </a:r>
                      <a:endParaRPr lang="en-US" sz="1300" dirty="0">
                        <a:solidFill>
                          <a:schemeClr val="tx1"/>
                        </a:solidFill>
                        <a:effectLst/>
                        <a:latin typeface="Times New Roman" pitchFamily="18" charset="0"/>
                        <a:cs typeface="Times New Roman" pitchFamily="18" charset="0"/>
                      </a:endParaRPr>
                    </a:p>
                  </a:txBody>
                  <a:tcPr marT="34290" marB="34290"/>
                </a:tc>
              </a:tr>
              <a:tr h="278130">
                <a:tc>
                  <a:txBody>
                    <a:bodyPr/>
                    <a:lstStyle/>
                    <a:p>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r>
                        <a:rPr lang="en-US" sz="1300" dirty="0" err="1"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Seikaly</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13</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Feb.</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1991-92</a:t>
                      </a:r>
                    </a:p>
                  </a:txBody>
                  <a:tcPr marT="34290" marB="34290"/>
                </a:tc>
                <a:tc>
                  <a:txBody>
                    <a:bodyPr/>
                    <a:lstStyle/>
                    <a:p>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Heat</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Hawks</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24</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5</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15</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r>
              <a:tr h="278130">
                <a:tc>
                  <a:txBody>
                    <a:bodyPr/>
                    <a:lstStyle/>
                    <a:p>
                      <a:r>
                        <a:rPr lang="en-US" sz="1300" b="0" i="1" dirty="0" smtClean="0">
                          <a:solidFill>
                            <a:schemeClr val="tx1"/>
                          </a:solidFill>
                          <a:effectLst/>
                          <a:latin typeface="Times New Roman" pitchFamily="18" charset="0"/>
                          <a:cs typeface="Times New Roman" pitchFamily="18" charset="0"/>
                        </a:rPr>
                        <a:t>t</a:t>
                      </a:r>
                      <a:r>
                        <a:rPr lang="en-US" sz="1300" b="0" i="1" baseline="-25000" dirty="0" smtClean="0">
                          <a:solidFill>
                            <a:schemeClr val="tx1"/>
                          </a:solidFill>
                          <a:effectLst/>
                          <a:latin typeface="Times New Roman" pitchFamily="18" charset="0"/>
                          <a:cs typeface="Times New Roman" pitchFamily="18" charset="0"/>
                        </a:rPr>
                        <a:t>3</a:t>
                      </a:r>
                      <a:endParaRPr lang="en-US" sz="1300" b="0" i="1" baseline="-25000" dirty="0">
                        <a:solidFill>
                          <a:schemeClr val="tx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tx1"/>
                          </a:solidFill>
                          <a:effectLst/>
                          <a:latin typeface="Times New Roman" pitchFamily="18" charset="0"/>
                          <a:cs typeface="Times New Roman" pitchFamily="18" charset="0"/>
                        </a:rPr>
                        <a:t>Sherman</a:t>
                      </a:r>
                      <a:endParaRPr lang="en-US" sz="1300" b="0" dirty="0">
                        <a:solidFill>
                          <a:schemeClr val="tx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tx1"/>
                          </a:solidFill>
                          <a:effectLst/>
                          <a:latin typeface="Times New Roman" pitchFamily="18" charset="0"/>
                          <a:cs typeface="Times New Roman" pitchFamily="18" charset="0"/>
                        </a:rPr>
                        <a:t>7</a:t>
                      </a:r>
                      <a:endParaRPr lang="en-US" sz="1300" b="0" dirty="0">
                        <a:solidFill>
                          <a:schemeClr val="tx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tx1"/>
                          </a:solidFill>
                          <a:effectLst/>
                          <a:latin typeface="Times New Roman" pitchFamily="18" charset="0"/>
                          <a:cs typeface="Times New Roman" pitchFamily="18" charset="0"/>
                        </a:rPr>
                        <a:t>Dec.</a:t>
                      </a:r>
                      <a:endParaRPr lang="en-US" sz="1300" b="0" dirty="0">
                        <a:solidFill>
                          <a:schemeClr val="tx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0" dirty="0" smtClean="0">
                          <a:solidFill>
                            <a:schemeClr val="tx1"/>
                          </a:solidFill>
                          <a:effectLst/>
                          <a:latin typeface="Times New Roman" pitchFamily="18" charset="0"/>
                          <a:cs typeface="Times New Roman" pitchFamily="18" charset="0"/>
                        </a:rPr>
                        <a:t>1993-94</a:t>
                      </a:r>
                    </a:p>
                  </a:txBody>
                  <a:tcPr marT="34290" marB="34290"/>
                </a:tc>
                <a:tc>
                  <a:txBody>
                    <a:bodyPr/>
                    <a:lstStyle/>
                    <a:p>
                      <a:r>
                        <a:rPr lang="en-US" sz="1300" b="0" dirty="0" smtClean="0">
                          <a:solidFill>
                            <a:schemeClr val="tx1"/>
                          </a:solidFill>
                          <a:effectLst/>
                          <a:latin typeface="Times New Roman" pitchFamily="18" charset="0"/>
                          <a:cs typeface="Times New Roman" pitchFamily="18" charset="0"/>
                        </a:rPr>
                        <a:t>Celtics</a:t>
                      </a:r>
                      <a:endParaRPr lang="en-US" sz="1300" b="0" dirty="0">
                        <a:solidFill>
                          <a:schemeClr val="tx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tx1"/>
                          </a:solidFill>
                          <a:effectLst/>
                          <a:latin typeface="Times New Roman" pitchFamily="18" charset="0"/>
                          <a:cs typeface="Times New Roman" pitchFamily="18" charset="0"/>
                        </a:rPr>
                        <a:t>Nets</a:t>
                      </a:r>
                      <a:endParaRPr lang="en-US" sz="1300" b="0" dirty="0">
                        <a:solidFill>
                          <a:schemeClr val="tx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tx1"/>
                          </a:solidFill>
                          <a:effectLst/>
                          <a:latin typeface="Times New Roman" pitchFamily="18" charset="0"/>
                          <a:cs typeface="Times New Roman" pitchFamily="18" charset="0"/>
                        </a:rPr>
                        <a:t>13</a:t>
                      </a:r>
                      <a:endParaRPr lang="en-US" sz="1300" b="0" dirty="0">
                        <a:solidFill>
                          <a:schemeClr val="tx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tx1"/>
                          </a:solidFill>
                          <a:effectLst/>
                          <a:latin typeface="Times New Roman" pitchFamily="18" charset="0"/>
                          <a:cs typeface="Times New Roman" pitchFamily="18" charset="0"/>
                        </a:rPr>
                        <a:t>13</a:t>
                      </a:r>
                      <a:endParaRPr lang="en-US" sz="1300" b="0" dirty="0">
                        <a:solidFill>
                          <a:schemeClr val="tx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tx1"/>
                          </a:solidFill>
                          <a:effectLst/>
                          <a:latin typeface="Times New Roman" pitchFamily="18" charset="0"/>
                          <a:cs typeface="Times New Roman" pitchFamily="18" charset="0"/>
                        </a:rPr>
                        <a:t>5</a:t>
                      </a:r>
                      <a:endParaRPr lang="en-US" sz="1300" b="0" dirty="0">
                        <a:solidFill>
                          <a:schemeClr val="tx1"/>
                        </a:solidFill>
                        <a:effectLst/>
                        <a:latin typeface="Times New Roman" pitchFamily="18" charset="0"/>
                        <a:cs typeface="Times New Roman" pitchFamily="18" charset="0"/>
                      </a:endParaRPr>
                    </a:p>
                  </a:txBody>
                  <a:tcPr marT="34290" marB="34290"/>
                </a:tc>
              </a:tr>
              <a:tr h="278130">
                <a:tc>
                  <a:txBody>
                    <a:bodyPr/>
                    <a:lstStyle/>
                    <a:p>
                      <a:r>
                        <a:rPr lang="en-US" sz="1300" i="1" dirty="0" smtClean="0">
                          <a:effectLst/>
                          <a:latin typeface="Times New Roman" pitchFamily="18" charset="0"/>
                          <a:cs typeface="Times New Roman" pitchFamily="18" charset="0"/>
                        </a:rPr>
                        <a:t>t</a:t>
                      </a:r>
                      <a:r>
                        <a:rPr lang="en-US" sz="1300" i="1" baseline="-25000" dirty="0" smtClean="0">
                          <a:effectLst/>
                          <a:latin typeface="Times New Roman" pitchFamily="18" charset="0"/>
                          <a:cs typeface="Times New Roman" pitchFamily="18" charset="0"/>
                        </a:rPr>
                        <a:t>4</a:t>
                      </a:r>
                      <a:endParaRPr lang="en-US" sz="1300" i="1" baseline="-250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Wesley</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4</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effectLst/>
                          <a:latin typeface="Times New Roman" pitchFamily="18" charset="0"/>
                          <a:cs typeface="Times New Roman" pitchFamily="18" charset="0"/>
                        </a:rPr>
                        <a:t>Feb.</a:t>
                      </a:r>
                      <a:endParaRPr lang="en-US" sz="1300" dirty="0" smtClean="0">
                        <a:solidFill>
                          <a:schemeClr val="tx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effectLst/>
                          <a:latin typeface="Times New Roman" pitchFamily="18" charset="0"/>
                          <a:cs typeface="Times New Roman" pitchFamily="18" charset="0"/>
                        </a:rPr>
                        <a:t>1994-95</a:t>
                      </a:r>
                      <a:endParaRPr lang="en-US" sz="1300" dirty="0" smtClean="0">
                        <a:solidFill>
                          <a:schemeClr val="tx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effectLst/>
                          <a:latin typeface="Times New Roman" pitchFamily="18" charset="0"/>
                          <a:cs typeface="Times New Roman" pitchFamily="18" charset="0"/>
                        </a:rPr>
                        <a:t>Celtics</a:t>
                      </a:r>
                      <a:endParaRPr lang="en-US" sz="1300" dirty="0" smtClean="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Nets</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2</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5</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2</a:t>
                      </a:r>
                      <a:endParaRPr lang="en-US" sz="1300" dirty="0">
                        <a:solidFill>
                          <a:schemeClr val="tx1"/>
                        </a:solidFill>
                        <a:effectLst/>
                        <a:latin typeface="Times New Roman" pitchFamily="18" charset="0"/>
                        <a:cs typeface="Times New Roman" pitchFamily="18" charset="0"/>
                      </a:endParaRPr>
                    </a:p>
                  </a:txBody>
                  <a:tcPr marT="34290" marB="34290"/>
                </a:tc>
              </a:tr>
              <a:tr h="278130">
                <a:tc>
                  <a:txBody>
                    <a:bodyPr/>
                    <a:lstStyle/>
                    <a:p>
                      <a:r>
                        <a:rPr lang="en-US" sz="1300" i="1" dirty="0" smtClean="0">
                          <a:effectLst/>
                          <a:latin typeface="Times New Roman" pitchFamily="18" charset="0"/>
                          <a:cs typeface="Times New Roman" pitchFamily="18" charset="0"/>
                        </a:rPr>
                        <a:t>t</a:t>
                      </a:r>
                      <a:r>
                        <a:rPr lang="en-US" sz="1300" i="1" baseline="-25000" dirty="0" smtClean="0">
                          <a:effectLst/>
                          <a:latin typeface="Times New Roman" pitchFamily="18" charset="0"/>
                          <a:cs typeface="Times New Roman" pitchFamily="18" charset="0"/>
                        </a:rPr>
                        <a:t>5</a:t>
                      </a:r>
                      <a:endParaRPr lang="en-US" sz="1300" i="1" baseline="-25000" dirty="0">
                        <a:solidFill>
                          <a:schemeClr val="tx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effectLst/>
                          <a:latin typeface="Times New Roman" pitchFamily="18" charset="0"/>
                          <a:cs typeface="Times New Roman" pitchFamily="18" charset="0"/>
                        </a:rPr>
                        <a:t>Wesley</a:t>
                      </a:r>
                      <a:endParaRPr lang="en-US" sz="1300" dirty="0" smtClean="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5</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effectLst/>
                          <a:latin typeface="Times New Roman" pitchFamily="18" charset="0"/>
                          <a:cs typeface="Times New Roman" pitchFamily="18" charset="0"/>
                        </a:rPr>
                        <a:t>Feb.</a:t>
                      </a:r>
                      <a:endParaRPr lang="en-US" sz="1300" dirty="0" smtClean="0">
                        <a:solidFill>
                          <a:schemeClr val="tx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effectLst/>
                          <a:latin typeface="Times New Roman" pitchFamily="18" charset="0"/>
                          <a:cs typeface="Times New Roman" pitchFamily="18" charset="0"/>
                        </a:rPr>
                        <a:t>1994-95</a:t>
                      </a:r>
                      <a:endParaRPr lang="en-US" sz="1300" dirty="0" smtClean="0">
                        <a:solidFill>
                          <a:schemeClr val="tx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effectLst/>
                          <a:latin typeface="Times New Roman" pitchFamily="18" charset="0"/>
                          <a:cs typeface="Times New Roman" pitchFamily="18" charset="0"/>
                        </a:rPr>
                        <a:t>Celtics</a:t>
                      </a:r>
                      <a:endParaRPr lang="en-US" sz="1300" dirty="0" smtClean="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Timberwolves</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3</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5</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3</a:t>
                      </a:r>
                      <a:endParaRPr lang="en-US" sz="1300" dirty="0">
                        <a:solidFill>
                          <a:schemeClr val="tx1"/>
                        </a:solidFill>
                        <a:effectLst/>
                        <a:latin typeface="Times New Roman" pitchFamily="18" charset="0"/>
                        <a:cs typeface="Times New Roman" pitchFamily="18" charset="0"/>
                      </a:endParaRPr>
                    </a:p>
                  </a:txBody>
                  <a:tcPr marT="34290" marB="34290"/>
                </a:tc>
              </a:tr>
              <a:tr h="278130">
                <a:tc>
                  <a:txBody>
                    <a:bodyPr/>
                    <a:lstStyle/>
                    <a:p>
                      <a:r>
                        <a:rPr lang="en-US" sz="1300" b="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b="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6</a:t>
                      </a:r>
                      <a:endParaRPr lang="en-US" sz="1300" b="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r>
                        <a:rPr lang="en-US" sz="1300" b="0" dirty="0" err="1"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Strictland</a:t>
                      </a:r>
                      <a:endParaRPr lang="en-US" sz="1300" b="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r>
                        <a:rPr lang="en-US" sz="1300" b="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3</a:t>
                      </a:r>
                      <a:endParaRPr lang="en-US" sz="1300" b="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r>
                        <a:rPr lang="en-US" sz="1300" b="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Jan.</a:t>
                      </a:r>
                      <a:endParaRPr lang="en-US" sz="1300" b="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1995-96</a:t>
                      </a:r>
                    </a:p>
                  </a:txBody>
                  <a:tcPr marT="34290" marB="34290"/>
                </a:tc>
                <a:tc>
                  <a:txBody>
                    <a:bodyPr/>
                    <a:lstStyle/>
                    <a:p>
                      <a:r>
                        <a:rPr lang="en-US" sz="1300" b="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Blazers</a:t>
                      </a:r>
                      <a:endParaRPr lang="en-US" sz="1300" b="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Celtics</a:t>
                      </a:r>
                    </a:p>
                  </a:txBody>
                  <a:tcPr marT="34290" marB="34290"/>
                </a:tc>
                <a:tc>
                  <a:txBody>
                    <a:bodyPr/>
                    <a:lstStyle/>
                    <a:p>
                      <a:r>
                        <a:rPr lang="en-US" sz="1300" b="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27</a:t>
                      </a:r>
                      <a:endParaRPr lang="en-US" sz="1300" b="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r>
                        <a:rPr lang="en-US" sz="1300" b="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18</a:t>
                      </a:r>
                      <a:endParaRPr lang="en-US" sz="1300" b="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r>
                        <a:rPr lang="en-US" sz="1300" b="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8</a:t>
                      </a:r>
                      <a:endParaRPr lang="en-US" sz="1300" b="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r>
              <a:tr h="278130">
                <a:tc>
                  <a:txBody>
                    <a:bodyPr/>
                    <a:lstStyle/>
                    <a:p>
                      <a:r>
                        <a:rPr lang="en-US" sz="1300" i="1" dirty="0" smtClean="0">
                          <a:effectLst/>
                          <a:latin typeface="Times New Roman" pitchFamily="18" charset="0"/>
                          <a:cs typeface="Times New Roman" pitchFamily="18" charset="0"/>
                        </a:rPr>
                        <a:t>t</a:t>
                      </a:r>
                      <a:r>
                        <a:rPr lang="en-US" sz="1300" i="1" baseline="-25000" dirty="0" smtClean="0">
                          <a:effectLst/>
                          <a:latin typeface="Times New Roman" pitchFamily="18" charset="0"/>
                          <a:cs typeface="Times New Roman" pitchFamily="18" charset="0"/>
                        </a:rPr>
                        <a:t>7</a:t>
                      </a:r>
                      <a:endParaRPr lang="en-US" sz="1300" b="1" i="1" baseline="-25000" dirty="0">
                        <a:solidFill>
                          <a:schemeClr val="tx1"/>
                        </a:solidFill>
                        <a:effectLst/>
                        <a:latin typeface="Times New Roman" pitchFamily="18" charset="0"/>
                        <a:cs typeface="Times New Roman" pitchFamily="18" charset="0"/>
                      </a:endParaRPr>
                    </a:p>
                  </a:txBody>
                  <a:tcPr marT="34290" marB="34290">
                    <a:solidFill>
                      <a:schemeClr val="bg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effectLst/>
                          <a:latin typeface="Times New Roman" pitchFamily="18" charset="0"/>
                          <a:cs typeface="Times New Roman" pitchFamily="18" charset="0"/>
                        </a:rPr>
                        <a:t>Wesley</a:t>
                      </a:r>
                      <a:endParaRPr lang="en-US" sz="1300" b="1" dirty="0" smtClean="0">
                        <a:solidFill>
                          <a:schemeClr val="tx1"/>
                        </a:solidFill>
                        <a:effectLst/>
                        <a:latin typeface="Times New Roman" pitchFamily="18" charset="0"/>
                        <a:cs typeface="Times New Roman" pitchFamily="18" charset="0"/>
                      </a:endParaRPr>
                    </a:p>
                  </a:txBody>
                  <a:tcPr marT="34290" marB="34290">
                    <a:solidFill>
                      <a:schemeClr val="bg1">
                        <a:lumMod val="75000"/>
                      </a:schemeClr>
                    </a:solidFill>
                  </a:tcPr>
                </a:tc>
                <a:tc>
                  <a:txBody>
                    <a:bodyPr/>
                    <a:lstStyle/>
                    <a:p>
                      <a:r>
                        <a:rPr lang="en-US" sz="1300" dirty="0" smtClean="0">
                          <a:effectLst/>
                          <a:latin typeface="Times New Roman" pitchFamily="18" charset="0"/>
                          <a:cs typeface="Times New Roman" pitchFamily="18" charset="0"/>
                        </a:rPr>
                        <a:t>25</a:t>
                      </a:r>
                      <a:endParaRPr lang="en-US" sz="1300" b="1" dirty="0">
                        <a:solidFill>
                          <a:schemeClr val="tx1"/>
                        </a:solidFill>
                        <a:effectLst/>
                        <a:latin typeface="Times New Roman" pitchFamily="18" charset="0"/>
                        <a:cs typeface="Times New Roman" pitchFamily="18" charset="0"/>
                      </a:endParaRPr>
                    </a:p>
                  </a:txBody>
                  <a:tcPr marT="34290" marB="34290">
                    <a:solidFill>
                      <a:schemeClr val="bg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effectLst/>
                          <a:latin typeface="Times New Roman" pitchFamily="18" charset="0"/>
                          <a:cs typeface="Times New Roman" pitchFamily="18" charset="0"/>
                        </a:rPr>
                        <a:t>Feb.</a:t>
                      </a:r>
                      <a:endParaRPr lang="en-US" sz="1300" b="1" dirty="0" smtClean="0">
                        <a:solidFill>
                          <a:schemeClr val="tx1"/>
                        </a:solidFill>
                        <a:effectLst/>
                        <a:latin typeface="Times New Roman" pitchFamily="18" charset="0"/>
                        <a:cs typeface="Times New Roman" pitchFamily="18" charset="0"/>
                      </a:endParaRPr>
                    </a:p>
                  </a:txBody>
                  <a:tcPr marT="34290" marB="34290">
                    <a:solidFill>
                      <a:schemeClr val="bg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effectLst/>
                          <a:latin typeface="Times New Roman" pitchFamily="18" charset="0"/>
                          <a:cs typeface="Times New Roman" pitchFamily="18" charset="0"/>
                        </a:rPr>
                        <a:t>1995-96</a:t>
                      </a:r>
                      <a:endParaRPr lang="en-US" sz="1300" b="1" dirty="0" smtClean="0">
                        <a:solidFill>
                          <a:schemeClr val="tx1"/>
                        </a:solidFill>
                        <a:effectLst/>
                        <a:latin typeface="Times New Roman" pitchFamily="18" charset="0"/>
                        <a:cs typeface="Times New Roman" pitchFamily="18" charset="0"/>
                      </a:endParaRPr>
                    </a:p>
                  </a:txBody>
                  <a:tcPr marT="34290" marB="34290">
                    <a:solidFill>
                      <a:schemeClr val="bg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effectLst/>
                          <a:latin typeface="Times New Roman" pitchFamily="18" charset="0"/>
                          <a:cs typeface="Times New Roman" pitchFamily="18" charset="0"/>
                        </a:rPr>
                        <a:t>Celtics</a:t>
                      </a:r>
                      <a:endParaRPr lang="en-US" sz="1300" b="1" dirty="0" smtClean="0">
                        <a:solidFill>
                          <a:schemeClr val="tx1"/>
                        </a:solidFill>
                        <a:effectLst/>
                        <a:latin typeface="Times New Roman" pitchFamily="18" charset="0"/>
                        <a:cs typeface="Times New Roman" pitchFamily="18" charset="0"/>
                      </a:endParaRPr>
                    </a:p>
                  </a:txBody>
                  <a:tcPr marT="34290" marB="34290">
                    <a:solidFill>
                      <a:schemeClr val="bg1">
                        <a:lumMod val="75000"/>
                      </a:schemeClr>
                    </a:solidFill>
                  </a:tcPr>
                </a:tc>
                <a:tc>
                  <a:txBody>
                    <a:bodyPr/>
                    <a:lstStyle/>
                    <a:p>
                      <a:r>
                        <a:rPr lang="en-US" sz="1300" dirty="0" smtClean="0">
                          <a:effectLst/>
                          <a:latin typeface="Times New Roman" pitchFamily="18" charset="0"/>
                          <a:cs typeface="Times New Roman" pitchFamily="18" charset="0"/>
                        </a:rPr>
                        <a:t>Nets</a:t>
                      </a:r>
                      <a:endParaRPr lang="en-US" sz="1300" b="1" dirty="0">
                        <a:solidFill>
                          <a:schemeClr val="tx1"/>
                        </a:solidFill>
                        <a:effectLst/>
                        <a:latin typeface="Times New Roman" pitchFamily="18" charset="0"/>
                        <a:cs typeface="Times New Roman" pitchFamily="18" charset="0"/>
                      </a:endParaRPr>
                    </a:p>
                  </a:txBody>
                  <a:tcPr marT="34290" marB="34290">
                    <a:solidFill>
                      <a:schemeClr val="bg1">
                        <a:lumMod val="75000"/>
                      </a:schemeClr>
                    </a:solidFill>
                  </a:tcPr>
                </a:tc>
                <a:tc>
                  <a:txBody>
                    <a:bodyPr/>
                    <a:lstStyle/>
                    <a:p>
                      <a:r>
                        <a:rPr lang="en-US" sz="1300" dirty="0" smtClean="0">
                          <a:effectLst/>
                          <a:latin typeface="Times New Roman" pitchFamily="18" charset="0"/>
                          <a:cs typeface="Times New Roman" pitchFamily="18" charset="0"/>
                        </a:rPr>
                        <a:t>12</a:t>
                      </a:r>
                      <a:endParaRPr lang="en-US" sz="1300" b="1" dirty="0">
                        <a:solidFill>
                          <a:schemeClr val="tx1"/>
                        </a:solidFill>
                        <a:effectLst/>
                        <a:latin typeface="Times New Roman" pitchFamily="18" charset="0"/>
                        <a:cs typeface="Times New Roman" pitchFamily="18" charset="0"/>
                      </a:endParaRPr>
                    </a:p>
                  </a:txBody>
                  <a:tcPr marT="34290" marB="34290">
                    <a:solidFill>
                      <a:schemeClr val="bg1">
                        <a:lumMod val="75000"/>
                      </a:schemeClr>
                    </a:solidFill>
                  </a:tcPr>
                </a:tc>
                <a:tc>
                  <a:txBody>
                    <a:bodyPr/>
                    <a:lstStyle/>
                    <a:p>
                      <a:r>
                        <a:rPr lang="en-US" sz="1300" dirty="0" smtClean="0">
                          <a:effectLst/>
                          <a:latin typeface="Times New Roman" pitchFamily="18" charset="0"/>
                          <a:cs typeface="Times New Roman" pitchFamily="18" charset="0"/>
                        </a:rPr>
                        <a:t>13</a:t>
                      </a:r>
                      <a:endParaRPr lang="en-US" sz="1300" b="1" dirty="0">
                        <a:solidFill>
                          <a:schemeClr val="tx1"/>
                        </a:solidFill>
                        <a:effectLst/>
                        <a:latin typeface="Times New Roman" pitchFamily="18" charset="0"/>
                        <a:cs typeface="Times New Roman" pitchFamily="18" charset="0"/>
                      </a:endParaRPr>
                    </a:p>
                  </a:txBody>
                  <a:tcPr marT="34290" marB="34290">
                    <a:solidFill>
                      <a:schemeClr val="bg1">
                        <a:lumMod val="75000"/>
                      </a:schemeClr>
                    </a:solidFill>
                  </a:tcPr>
                </a:tc>
                <a:tc>
                  <a:txBody>
                    <a:bodyPr/>
                    <a:lstStyle/>
                    <a:p>
                      <a:r>
                        <a:rPr lang="en-US" sz="1300" dirty="0" smtClean="0">
                          <a:effectLst/>
                          <a:latin typeface="Times New Roman" pitchFamily="18" charset="0"/>
                          <a:cs typeface="Times New Roman" pitchFamily="18" charset="0"/>
                        </a:rPr>
                        <a:t>5</a:t>
                      </a:r>
                      <a:endParaRPr lang="en-US" sz="1300" b="1" dirty="0">
                        <a:solidFill>
                          <a:schemeClr val="tx1"/>
                        </a:solidFill>
                        <a:effectLst/>
                        <a:latin typeface="Times New Roman" pitchFamily="18" charset="0"/>
                        <a:cs typeface="Times New Roman" pitchFamily="18" charset="0"/>
                      </a:endParaRPr>
                    </a:p>
                  </a:txBody>
                  <a:tcPr marT="34290" marB="34290">
                    <a:solidFill>
                      <a:schemeClr val="bg1">
                        <a:lumMod val="75000"/>
                      </a:schemeClr>
                    </a:solidFill>
                  </a:tcPr>
                </a:tc>
              </a:tr>
            </a:tbl>
          </a:graphicData>
        </a:graphic>
      </p:graphicFrame>
      <p:sp>
        <p:nvSpPr>
          <p:cNvPr id="14" name="Title 1"/>
          <p:cNvSpPr>
            <a:spLocks noGrp="1"/>
          </p:cNvSpPr>
          <p:nvPr>
            <p:ph type="title"/>
          </p:nvPr>
        </p:nvSpPr>
        <p:spPr>
          <a:xfrm>
            <a:off x="389436" y="171450"/>
            <a:ext cx="8363938" cy="609398"/>
          </a:xfrm>
        </p:spPr>
        <p:txBody>
          <a:bodyPr/>
          <a:lstStyle/>
          <a:p>
            <a:pPr algn="r"/>
            <a:r>
              <a:rPr sz="440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A Mini-world of Basketball Gamelogs</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3773467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3"/>
          <p:cNvGraphicFramePr>
            <a:graphicFrameLocks/>
          </p:cNvGraphicFramePr>
          <p:nvPr>
            <p:extLst>
              <p:ext uri="{D42A27DB-BD31-4B8C-83A1-F6EECF244321}">
                <p14:modId xmlns:p14="http://schemas.microsoft.com/office/powerpoint/2010/main" val="4006357497"/>
              </p:ext>
            </p:extLst>
          </p:nvPr>
        </p:nvGraphicFramePr>
        <p:xfrm>
          <a:off x="457200" y="1451372"/>
          <a:ext cx="8229600" cy="2225040"/>
        </p:xfrm>
        <a:graphic>
          <a:graphicData uri="http://schemas.openxmlformats.org/drawingml/2006/table">
            <a:tbl>
              <a:tblPr firstRow="1" bandRow="1">
                <a:tableStyleId>{5940675A-B579-460E-94D1-54222C63F5DA}</a:tableStyleId>
              </a:tblPr>
              <a:tblGrid>
                <a:gridCol w="457200"/>
                <a:gridCol w="1143000"/>
                <a:gridCol w="609600"/>
                <a:gridCol w="838200"/>
                <a:gridCol w="990600"/>
                <a:gridCol w="990600"/>
                <a:gridCol w="1524000"/>
                <a:gridCol w="533400"/>
                <a:gridCol w="609600"/>
                <a:gridCol w="533400"/>
              </a:tblGrid>
              <a:tr h="278130">
                <a:tc>
                  <a:txBody>
                    <a:bodyPr/>
                    <a:lstStyle/>
                    <a:p>
                      <a:r>
                        <a:rPr lang="en-US" sz="1300" b="1" dirty="0" smtClean="0">
                          <a:latin typeface="Times New Roman" pitchFamily="18" charset="0"/>
                          <a:cs typeface="Times New Roman" pitchFamily="18" charset="0"/>
                        </a:rPr>
                        <a:t>id</a:t>
                      </a:r>
                      <a:endParaRPr lang="en-US" sz="1300" b="1" dirty="0">
                        <a:latin typeface="Times New Roman" pitchFamily="18" charset="0"/>
                        <a:cs typeface="Times New Roman" pitchFamily="18" charset="0"/>
                      </a:endParaRPr>
                    </a:p>
                  </a:txBody>
                  <a:tcPr marT="34290" marB="34290"/>
                </a:tc>
                <a:tc>
                  <a:txBody>
                    <a:bodyPr/>
                    <a:lstStyle/>
                    <a:p>
                      <a:r>
                        <a:rPr lang="en-US" sz="1300" b="1" dirty="0" smtClean="0">
                          <a:solidFill>
                            <a:schemeClr val="bg1"/>
                          </a:solidFill>
                          <a:latin typeface="Times New Roman" pitchFamily="18" charset="0"/>
                          <a:cs typeface="Times New Roman" pitchFamily="18" charset="0"/>
                        </a:rPr>
                        <a:t>player</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smtClean="0">
                          <a:solidFill>
                            <a:schemeClr val="bg1"/>
                          </a:solidFill>
                          <a:latin typeface="Times New Roman" pitchFamily="18" charset="0"/>
                          <a:cs typeface="Times New Roman" pitchFamily="18" charset="0"/>
                        </a:rPr>
                        <a:t>day</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smtClean="0">
                          <a:latin typeface="Times New Roman" pitchFamily="18" charset="0"/>
                          <a:cs typeface="Times New Roman" pitchFamily="18" charset="0"/>
                        </a:rPr>
                        <a:t>month</a:t>
                      </a:r>
                      <a:endParaRPr lang="en-US" sz="1300" b="1" dirty="0">
                        <a:latin typeface="Times New Roman" pitchFamily="18" charset="0"/>
                        <a:cs typeface="Times New Roman" pitchFamily="18" charset="0"/>
                      </a:endParaRPr>
                    </a:p>
                  </a:txBody>
                  <a:tcPr marT="34290" marB="34290"/>
                </a:tc>
                <a:tc>
                  <a:txBody>
                    <a:bodyPr/>
                    <a:lstStyle/>
                    <a:p>
                      <a:r>
                        <a:rPr lang="en-US" sz="1300" b="1" dirty="0" smtClean="0">
                          <a:solidFill>
                            <a:schemeClr val="bg1"/>
                          </a:solidFill>
                          <a:latin typeface="Times New Roman" pitchFamily="18" charset="0"/>
                          <a:cs typeface="Times New Roman" pitchFamily="18" charset="0"/>
                        </a:rPr>
                        <a:t>season</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smtClean="0">
                          <a:solidFill>
                            <a:schemeClr val="bg1"/>
                          </a:solidFill>
                          <a:latin typeface="Times New Roman" pitchFamily="18" charset="0"/>
                          <a:cs typeface="Times New Roman" pitchFamily="18" charset="0"/>
                        </a:rPr>
                        <a:t>team</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err="1" smtClean="0">
                          <a:solidFill>
                            <a:schemeClr val="bg1"/>
                          </a:solidFill>
                          <a:latin typeface="Times New Roman" pitchFamily="18" charset="0"/>
                          <a:cs typeface="Times New Roman" pitchFamily="18" charset="0"/>
                        </a:rPr>
                        <a:t>opp_team</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err="1" smtClean="0">
                          <a:latin typeface="Times New Roman" pitchFamily="18" charset="0"/>
                          <a:cs typeface="Times New Roman" pitchFamily="18" charset="0"/>
                        </a:rPr>
                        <a:t>pts</a:t>
                      </a:r>
                      <a:endParaRPr lang="en-US" sz="1300" b="1" dirty="0">
                        <a:latin typeface="Times New Roman" pitchFamily="18" charset="0"/>
                        <a:cs typeface="Times New Roman" pitchFamily="18" charset="0"/>
                      </a:endParaRPr>
                    </a:p>
                  </a:txBody>
                  <a:tcPr marT="34290" marB="34290"/>
                </a:tc>
                <a:tc>
                  <a:txBody>
                    <a:bodyPr/>
                    <a:lstStyle/>
                    <a:p>
                      <a:r>
                        <a:rPr lang="en-US" sz="1300" b="1" dirty="0" err="1" smtClean="0">
                          <a:latin typeface="Times New Roman" pitchFamily="18" charset="0"/>
                          <a:cs typeface="Times New Roman" pitchFamily="18" charset="0"/>
                        </a:rPr>
                        <a:t>ast</a:t>
                      </a:r>
                      <a:endParaRPr lang="en-US" sz="1300" b="1" dirty="0">
                        <a:latin typeface="Times New Roman" pitchFamily="18" charset="0"/>
                        <a:cs typeface="Times New Roman" pitchFamily="18" charset="0"/>
                      </a:endParaRPr>
                    </a:p>
                  </a:txBody>
                  <a:tcPr marT="34290" marB="34290"/>
                </a:tc>
                <a:tc>
                  <a:txBody>
                    <a:bodyPr/>
                    <a:lstStyle/>
                    <a:p>
                      <a:r>
                        <a:rPr lang="en-US" sz="1300" b="1" dirty="0" err="1" smtClean="0">
                          <a:latin typeface="Times New Roman" pitchFamily="18" charset="0"/>
                          <a:cs typeface="Times New Roman" pitchFamily="18" charset="0"/>
                        </a:rPr>
                        <a:t>reb</a:t>
                      </a:r>
                      <a:endParaRPr lang="en-US" sz="1300" b="1" dirty="0">
                        <a:latin typeface="Times New Roman" pitchFamily="18" charset="0"/>
                        <a:cs typeface="Times New Roman" pitchFamily="18" charset="0"/>
                      </a:endParaRPr>
                    </a:p>
                  </a:txBody>
                  <a:tcPr marT="34290" marB="34290"/>
                </a:tc>
              </a:tr>
              <a:tr h="278130">
                <a:tc>
                  <a:txBody>
                    <a:bodyPr/>
                    <a:lstStyle/>
                    <a:p>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r>
                        <a:rPr lang="en-US" sz="1300" dirty="0" err="1" smtClean="0">
                          <a:solidFill>
                            <a:schemeClr val="bg1"/>
                          </a:solidFill>
                          <a:latin typeface="Times New Roman" pitchFamily="18" charset="0"/>
                          <a:cs typeface="Times New Roman" pitchFamily="18" charset="0"/>
                        </a:rPr>
                        <a:t>Bogues</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11</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Feb.</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1991-92</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Hornets</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Hawks</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4</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12</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5</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r>
              <a:tr h="278130">
                <a:tc>
                  <a:txBody>
                    <a:bodyPr/>
                    <a:lstStyle/>
                    <a:p>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r>
                        <a:rPr lang="en-US" sz="1300" dirty="0" err="1" smtClean="0">
                          <a:solidFill>
                            <a:schemeClr val="bg1"/>
                          </a:solidFill>
                          <a:latin typeface="Times New Roman" pitchFamily="18" charset="0"/>
                          <a:cs typeface="Times New Roman" pitchFamily="18" charset="0"/>
                        </a:rPr>
                        <a:t>Seikaly</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13</a:t>
                      </a:r>
                      <a:endParaRPr lang="en-US" sz="1300" dirty="0">
                        <a:solidFill>
                          <a:schemeClr val="bg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Feb.</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latin typeface="Times New Roman" pitchFamily="18" charset="0"/>
                          <a:cs typeface="Times New Roman" pitchFamily="18" charset="0"/>
                        </a:rPr>
                        <a:t>1991-92</a:t>
                      </a:r>
                    </a:p>
                  </a:txBody>
                  <a:tcPr marT="34290" marB="34290"/>
                </a:tc>
                <a:tc>
                  <a:txBody>
                    <a:bodyPr/>
                    <a:lstStyle/>
                    <a:p>
                      <a:r>
                        <a:rPr lang="en-US" sz="1300" dirty="0" smtClean="0">
                          <a:solidFill>
                            <a:schemeClr val="bg1"/>
                          </a:solidFill>
                          <a:latin typeface="Times New Roman" pitchFamily="18" charset="0"/>
                          <a:cs typeface="Times New Roman" pitchFamily="18" charset="0"/>
                        </a:rPr>
                        <a:t>Heat</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Hawks</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24</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5</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15</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r>
              <a:tr h="278130">
                <a:tc>
                  <a:txBody>
                    <a:bodyPr/>
                    <a:lstStyle/>
                    <a:p>
                      <a:r>
                        <a:rPr lang="en-US" sz="1300" i="1" dirty="0" smtClean="0">
                          <a:solidFill>
                            <a:schemeClr val="bg1"/>
                          </a:solidFill>
                          <a:latin typeface="Times New Roman" pitchFamily="18" charset="0"/>
                          <a:cs typeface="Times New Roman" pitchFamily="18" charset="0"/>
                        </a:rPr>
                        <a:t>t</a:t>
                      </a:r>
                      <a:r>
                        <a:rPr lang="en-US" sz="1300" i="1" baseline="-25000" dirty="0" smtClean="0">
                          <a:solidFill>
                            <a:schemeClr val="bg1"/>
                          </a:solidFill>
                          <a:latin typeface="Times New Roman" pitchFamily="18" charset="0"/>
                          <a:cs typeface="Times New Roman" pitchFamily="18" charset="0"/>
                        </a:rPr>
                        <a:t>3</a:t>
                      </a:r>
                      <a:endParaRPr lang="en-US" sz="1300" i="1" baseline="-250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Sherman</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7</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Dec.</a:t>
                      </a:r>
                      <a:endParaRPr lang="en-US" sz="1300" dirty="0">
                        <a:solidFill>
                          <a:schemeClr val="bg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latin typeface="Times New Roman" pitchFamily="18" charset="0"/>
                          <a:cs typeface="Times New Roman" pitchFamily="18" charset="0"/>
                        </a:rPr>
                        <a:t>1993-94</a:t>
                      </a:r>
                    </a:p>
                  </a:txBody>
                  <a:tcPr marT="34290" marB="34290"/>
                </a:tc>
                <a:tc>
                  <a:txBody>
                    <a:bodyPr/>
                    <a:lstStyle/>
                    <a:p>
                      <a:r>
                        <a:rPr lang="en-US" sz="1300" dirty="0" smtClean="0">
                          <a:solidFill>
                            <a:schemeClr val="bg1"/>
                          </a:solidFill>
                          <a:latin typeface="Times New Roman" pitchFamily="18" charset="0"/>
                          <a:cs typeface="Times New Roman" pitchFamily="18" charset="0"/>
                        </a:rPr>
                        <a:t>Celtics</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Nets</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13</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13</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5</a:t>
                      </a:r>
                      <a:endParaRPr lang="en-US" sz="1300" dirty="0">
                        <a:solidFill>
                          <a:schemeClr val="bg1"/>
                        </a:solidFill>
                        <a:latin typeface="Times New Roman" pitchFamily="18" charset="0"/>
                        <a:cs typeface="Times New Roman" pitchFamily="18" charset="0"/>
                      </a:endParaRPr>
                    </a:p>
                  </a:txBody>
                  <a:tcPr marT="34290" marB="34290"/>
                </a:tc>
              </a:tr>
              <a:tr h="278130">
                <a:tc>
                  <a:txBody>
                    <a:bodyPr/>
                    <a:lstStyle/>
                    <a:p>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4</a:t>
                      </a:r>
                      <a:endParaRPr lang="en-US" sz="1300" i="1" baseline="-25000" dirty="0">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Wesley</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4</a:t>
                      </a:r>
                      <a:endParaRPr lang="en-US" sz="1300" dirty="0">
                        <a:solidFill>
                          <a:schemeClr val="bg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effectLst/>
                          <a:latin typeface="Times New Roman" pitchFamily="18" charset="0"/>
                          <a:cs typeface="Times New Roman" pitchFamily="18" charset="0"/>
                        </a:rPr>
                        <a:t>Feb.</a:t>
                      </a:r>
                      <a:endParaRPr lang="en-US" sz="1300" dirty="0" smtClean="0">
                        <a:solidFill>
                          <a:schemeClr val="tx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latin typeface="Times New Roman" pitchFamily="18" charset="0"/>
                          <a:cs typeface="Times New Roman" pitchFamily="18" charset="0"/>
                        </a:rPr>
                        <a:t>1994-95</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latin typeface="Times New Roman" pitchFamily="18" charset="0"/>
                          <a:cs typeface="Times New Roman" pitchFamily="18" charset="0"/>
                        </a:rPr>
                        <a:t>Celtics</a:t>
                      </a:r>
                    </a:p>
                  </a:txBody>
                  <a:tcPr marT="34290" marB="34290"/>
                </a:tc>
                <a:tc>
                  <a:txBody>
                    <a:bodyPr/>
                    <a:lstStyle/>
                    <a:p>
                      <a:r>
                        <a:rPr lang="en-US" sz="1300" dirty="0" smtClean="0">
                          <a:solidFill>
                            <a:schemeClr val="bg1"/>
                          </a:solidFill>
                          <a:latin typeface="Times New Roman" pitchFamily="18" charset="0"/>
                          <a:cs typeface="Times New Roman" pitchFamily="18" charset="0"/>
                        </a:rPr>
                        <a:t>Nets</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2</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5</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2</a:t>
                      </a:r>
                      <a:endParaRPr lang="en-US" sz="1300" dirty="0">
                        <a:solidFill>
                          <a:schemeClr val="tx1"/>
                        </a:solidFill>
                        <a:effectLst/>
                        <a:latin typeface="Times New Roman" pitchFamily="18" charset="0"/>
                        <a:cs typeface="Times New Roman" pitchFamily="18" charset="0"/>
                      </a:endParaRPr>
                    </a:p>
                  </a:txBody>
                  <a:tcPr marT="34290" marB="34290"/>
                </a:tc>
              </a:tr>
              <a:tr h="278130">
                <a:tc>
                  <a:txBody>
                    <a:bodyPr/>
                    <a:lstStyle/>
                    <a:p>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i="1" baseline="-25000" dirty="0">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latin typeface="Times New Roman" pitchFamily="18" charset="0"/>
                          <a:cs typeface="Times New Roman" pitchFamily="18" charset="0"/>
                        </a:rPr>
                        <a:t>Wesley</a:t>
                      </a:r>
                    </a:p>
                  </a:txBody>
                  <a:tcPr marT="34290" marB="34290"/>
                </a:tc>
                <a:tc>
                  <a:txBody>
                    <a:bodyPr/>
                    <a:lstStyle/>
                    <a:p>
                      <a:r>
                        <a:rPr lang="en-US" sz="1300" dirty="0" smtClean="0">
                          <a:solidFill>
                            <a:schemeClr val="bg1"/>
                          </a:solidFill>
                          <a:latin typeface="Times New Roman" pitchFamily="18" charset="0"/>
                          <a:cs typeface="Times New Roman" pitchFamily="18" charset="0"/>
                        </a:rPr>
                        <a:t>5</a:t>
                      </a:r>
                      <a:endParaRPr lang="en-US" sz="1300" dirty="0">
                        <a:solidFill>
                          <a:schemeClr val="bg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effectLst/>
                          <a:latin typeface="Times New Roman" pitchFamily="18" charset="0"/>
                          <a:cs typeface="Times New Roman" pitchFamily="18" charset="0"/>
                        </a:rPr>
                        <a:t>Feb.</a:t>
                      </a:r>
                      <a:endParaRPr lang="en-US" sz="1300" dirty="0" smtClean="0">
                        <a:solidFill>
                          <a:schemeClr val="tx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latin typeface="Times New Roman" pitchFamily="18" charset="0"/>
                          <a:cs typeface="Times New Roman" pitchFamily="18" charset="0"/>
                        </a:rPr>
                        <a:t>1994-95</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latin typeface="Times New Roman" pitchFamily="18" charset="0"/>
                          <a:cs typeface="Times New Roman" pitchFamily="18" charset="0"/>
                        </a:rPr>
                        <a:t>Celtics</a:t>
                      </a:r>
                    </a:p>
                  </a:txBody>
                  <a:tcPr marT="34290" marB="34290"/>
                </a:tc>
                <a:tc>
                  <a:txBody>
                    <a:bodyPr/>
                    <a:lstStyle/>
                    <a:p>
                      <a:r>
                        <a:rPr lang="en-US" sz="1300" dirty="0" smtClean="0">
                          <a:solidFill>
                            <a:schemeClr val="bg1"/>
                          </a:solidFill>
                          <a:latin typeface="Times New Roman" pitchFamily="18" charset="0"/>
                          <a:cs typeface="Times New Roman" pitchFamily="18" charset="0"/>
                        </a:rPr>
                        <a:t>Timberwolves</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3</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5</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3</a:t>
                      </a:r>
                      <a:endParaRPr lang="en-US" sz="1300" dirty="0">
                        <a:solidFill>
                          <a:schemeClr val="tx1"/>
                        </a:solidFill>
                        <a:effectLst/>
                        <a:latin typeface="Times New Roman" pitchFamily="18" charset="0"/>
                        <a:cs typeface="Times New Roman" pitchFamily="18" charset="0"/>
                      </a:endParaRPr>
                    </a:p>
                  </a:txBody>
                  <a:tcPr marT="34290" marB="34290"/>
                </a:tc>
              </a:tr>
              <a:tr h="278130">
                <a:tc>
                  <a:txBody>
                    <a:bodyPr/>
                    <a:lstStyle/>
                    <a:p>
                      <a:r>
                        <a:rPr lang="en-US" sz="1300" i="1" dirty="0" smtClean="0">
                          <a:solidFill>
                            <a:schemeClr val="bg1"/>
                          </a:solidFill>
                          <a:latin typeface="Times New Roman" pitchFamily="18" charset="0"/>
                          <a:cs typeface="Times New Roman" pitchFamily="18" charset="0"/>
                        </a:rPr>
                        <a:t>t</a:t>
                      </a:r>
                      <a:r>
                        <a:rPr lang="en-US" sz="1300" i="1" baseline="-25000" dirty="0" smtClean="0">
                          <a:solidFill>
                            <a:schemeClr val="bg1"/>
                          </a:solidFill>
                          <a:latin typeface="Times New Roman" pitchFamily="18" charset="0"/>
                          <a:cs typeface="Times New Roman" pitchFamily="18" charset="0"/>
                        </a:rPr>
                        <a:t>6</a:t>
                      </a:r>
                      <a:endParaRPr lang="en-US" sz="1300" i="1" baseline="-25000" dirty="0">
                        <a:solidFill>
                          <a:schemeClr val="bg1"/>
                        </a:solidFill>
                        <a:latin typeface="Times New Roman" pitchFamily="18" charset="0"/>
                        <a:cs typeface="Times New Roman" pitchFamily="18" charset="0"/>
                      </a:endParaRPr>
                    </a:p>
                  </a:txBody>
                  <a:tcPr marT="34290" marB="34290"/>
                </a:tc>
                <a:tc>
                  <a:txBody>
                    <a:bodyPr/>
                    <a:lstStyle/>
                    <a:p>
                      <a:r>
                        <a:rPr lang="en-US" sz="1300" dirty="0" err="1" smtClean="0">
                          <a:solidFill>
                            <a:schemeClr val="bg1"/>
                          </a:solidFill>
                          <a:latin typeface="Times New Roman" pitchFamily="18" charset="0"/>
                          <a:cs typeface="Times New Roman" pitchFamily="18" charset="0"/>
                        </a:rPr>
                        <a:t>Strictland</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3</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Jan.</a:t>
                      </a:r>
                      <a:endParaRPr lang="en-US" sz="1300" dirty="0">
                        <a:solidFill>
                          <a:schemeClr val="bg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latin typeface="Times New Roman" pitchFamily="18" charset="0"/>
                          <a:cs typeface="Times New Roman" pitchFamily="18" charset="0"/>
                        </a:rPr>
                        <a:t>1995-96</a:t>
                      </a:r>
                    </a:p>
                  </a:txBody>
                  <a:tcPr marT="34290" marB="34290"/>
                </a:tc>
                <a:tc>
                  <a:txBody>
                    <a:bodyPr/>
                    <a:lstStyle/>
                    <a:p>
                      <a:r>
                        <a:rPr lang="en-US" sz="1300" dirty="0" smtClean="0">
                          <a:solidFill>
                            <a:schemeClr val="bg1"/>
                          </a:solidFill>
                          <a:latin typeface="Times New Roman" pitchFamily="18" charset="0"/>
                          <a:cs typeface="Times New Roman" pitchFamily="18" charset="0"/>
                        </a:rPr>
                        <a:t>Blazers</a:t>
                      </a:r>
                      <a:endParaRPr lang="en-US" sz="1300" dirty="0">
                        <a:solidFill>
                          <a:schemeClr val="bg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latin typeface="Times New Roman" pitchFamily="18" charset="0"/>
                          <a:cs typeface="Times New Roman" pitchFamily="18" charset="0"/>
                        </a:rPr>
                        <a:t>Celtics</a:t>
                      </a:r>
                    </a:p>
                  </a:txBody>
                  <a:tcPr marT="34290" marB="34290"/>
                </a:tc>
                <a:tc>
                  <a:txBody>
                    <a:bodyPr/>
                    <a:lstStyle/>
                    <a:p>
                      <a:r>
                        <a:rPr lang="en-US" sz="1300" dirty="0" smtClean="0">
                          <a:solidFill>
                            <a:schemeClr val="bg1"/>
                          </a:solidFill>
                          <a:latin typeface="Times New Roman" pitchFamily="18" charset="0"/>
                          <a:cs typeface="Times New Roman" pitchFamily="18" charset="0"/>
                        </a:rPr>
                        <a:t>27</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18</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8</a:t>
                      </a:r>
                      <a:endParaRPr lang="en-US" sz="1300" dirty="0">
                        <a:solidFill>
                          <a:schemeClr val="bg1"/>
                        </a:solidFill>
                        <a:latin typeface="Times New Roman" pitchFamily="18" charset="0"/>
                        <a:cs typeface="Times New Roman" pitchFamily="18" charset="0"/>
                      </a:endParaRPr>
                    </a:p>
                  </a:txBody>
                  <a:tcPr marT="34290" marB="34290"/>
                </a:tc>
              </a:tr>
              <a:tr h="278130">
                <a:tc>
                  <a:txBody>
                    <a:bodyPr/>
                    <a:lstStyle/>
                    <a:p>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7</a:t>
                      </a:r>
                      <a:endParaRPr lang="en-US" sz="1300" b="1" i="1" baseline="-25000" dirty="0">
                        <a:solidFill>
                          <a:schemeClr val="tx1"/>
                        </a:solidFill>
                        <a:latin typeface="Times New Roman" pitchFamily="18" charset="0"/>
                        <a:cs typeface="Times New Roman" pitchFamily="18" charset="0"/>
                      </a:endParaRPr>
                    </a:p>
                  </a:txBody>
                  <a:tcPr marT="34290" marB="34290">
                    <a:solidFill>
                      <a:schemeClr val="bg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lumMod val="75000"/>
                            </a:schemeClr>
                          </a:solidFill>
                          <a:latin typeface="Times New Roman" pitchFamily="18" charset="0"/>
                          <a:cs typeface="Times New Roman" pitchFamily="18" charset="0"/>
                        </a:rPr>
                        <a:t>Wesley</a:t>
                      </a:r>
                      <a:endParaRPr lang="en-US" sz="1300" b="1" dirty="0" smtClean="0">
                        <a:solidFill>
                          <a:schemeClr val="bg1">
                            <a:lumMod val="75000"/>
                          </a:schemeClr>
                        </a:solidFill>
                        <a:latin typeface="Times New Roman" pitchFamily="18" charset="0"/>
                        <a:cs typeface="Times New Roman" pitchFamily="18" charset="0"/>
                      </a:endParaRPr>
                    </a:p>
                  </a:txBody>
                  <a:tcPr marT="34290" marB="34290">
                    <a:solidFill>
                      <a:schemeClr val="bg1">
                        <a:lumMod val="75000"/>
                      </a:schemeClr>
                    </a:solidFill>
                  </a:tcPr>
                </a:tc>
                <a:tc>
                  <a:txBody>
                    <a:bodyPr/>
                    <a:lstStyle/>
                    <a:p>
                      <a:r>
                        <a:rPr lang="en-US" sz="1300" dirty="0" smtClean="0">
                          <a:solidFill>
                            <a:schemeClr val="bg1">
                              <a:lumMod val="75000"/>
                            </a:schemeClr>
                          </a:solidFill>
                          <a:latin typeface="Times New Roman" pitchFamily="18" charset="0"/>
                          <a:cs typeface="Times New Roman" pitchFamily="18" charset="0"/>
                        </a:rPr>
                        <a:t>25</a:t>
                      </a:r>
                      <a:endParaRPr lang="en-US" sz="1300" b="1" dirty="0">
                        <a:solidFill>
                          <a:schemeClr val="bg1">
                            <a:lumMod val="75000"/>
                          </a:schemeClr>
                        </a:solidFill>
                        <a:latin typeface="Times New Roman" pitchFamily="18" charset="0"/>
                        <a:cs typeface="Times New Roman" pitchFamily="18" charset="0"/>
                      </a:endParaRPr>
                    </a:p>
                  </a:txBody>
                  <a:tcPr marT="34290" marB="34290">
                    <a:solidFill>
                      <a:schemeClr val="bg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effectLst/>
                          <a:latin typeface="Times New Roman" pitchFamily="18" charset="0"/>
                          <a:cs typeface="Times New Roman" pitchFamily="18" charset="0"/>
                        </a:rPr>
                        <a:t>Feb.</a:t>
                      </a:r>
                      <a:endParaRPr lang="en-US" sz="1300" b="1" dirty="0" smtClean="0">
                        <a:solidFill>
                          <a:schemeClr val="tx1"/>
                        </a:solidFill>
                        <a:effectLst/>
                        <a:latin typeface="Times New Roman" pitchFamily="18" charset="0"/>
                        <a:cs typeface="Times New Roman" pitchFamily="18" charset="0"/>
                      </a:endParaRPr>
                    </a:p>
                  </a:txBody>
                  <a:tcPr marT="34290" marB="34290">
                    <a:solidFill>
                      <a:schemeClr val="bg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lumMod val="75000"/>
                            </a:schemeClr>
                          </a:solidFill>
                          <a:latin typeface="Times New Roman" pitchFamily="18" charset="0"/>
                          <a:cs typeface="Times New Roman" pitchFamily="18" charset="0"/>
                        </a:rPr>
                        <a:t>1995-96</a:t>
                      </a:r>
                      <a:endParaRPr lang="en-US" sz="1300" b="1" dirty="0" smtClean="0">
                        <a:solidFill>
                          <a:schemeClr val="bg1">
                            <a:lumMod val="75000"/>
                          </a:schemeClr>
                        </a:solidFill>
                        <a:latin typeface="Times New Roman" pitchFamily="18" charset="0"/>
                        <a:cs typeface="Times New Roman" pitchFamily="18" charset="0"/>
                      </a:endParaRPr>
                    </a:p>
                  </a:txBody>
                  <a:tcPr marT="34290" marB="34290">
                    <a:solidFill>
                      <a:schemeClr val="bg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lumMod val="75000"/>
                            </a:schemeClr>
                          </a:solidFill>
                          <a:latin typeface="Times New Roman" pitchFamily="18" charset="0"/>
                          <a:cs typeface="Times New Roman" pitchFamily="18" charset="0"/>
                        </a:rPr>
                        <a:t>Celtics</a:t>
                      </a:r>
                      <a:endParaRPr lang="en-US" sz="1300" b="1" dirty="0" smtClean="0">
                        <a:solidFill>
                          <a:schemeClr val="bg1">
                            <a:lumMod val="75000"/>
                          </a:schemeClr>
                        </a:solidFill>
                        <a:latin typeface="Times New Roman" pitchFamily="18" charset="0"/>
                        <a:cs typeface="Times New Roman" pitchFamily="18" charset="0"/>
                      </a:endParaRPr>
                    </a:p>
                  </a:txBody>
                  <a:tcPr marT="34290" marB="34290">
                    <a:solidFill>
                      <a:schemeClr val="bg1">
                        <a:lumMod val="75000"/>
                      </a:schemeClr>
                    </a:solidFill>
                  </a:tcPr>
                </a:tc>
                <a:tc>
                  <a:txBody>
                    <a:bodyPr/>
                    <a:lstStyle/>
                    <a:p>
                      <a:r>
                        <a:rPr lang="en-US" sz="1300" dirty="0" smtClean="0">
                          <a:solidFill>
                            <a:schemeClr val="bg1">
                              <a:lumMod val="75000"/>
                            </a:schemeClr>
                          </a:solidFill>
                          <a:latin typeface="Times New Roman" pitchFamily="18" charset="0"/>
                          <a:cs typeface="Times New Roman" pitchFamily="18" charset="0"/>
                        </a:rPr>
                        <a:t>Nets</a:t>
                      </a:r>
                      <a:endParaRPr lang="en-US" sz="1300" b="1" dirty="0">
                        <a:solidFill>
                          <a:schemeClr val="bg1">
                            <a:lumMod val="75000"/>
                          </a:schemeClr>
                        </a:solidFill>
                        <a:latin typeface="Times New Roman" pitchFamily="18" charset="0"/>
                        <a:cs typeface="Times New Roman" pitchFamily="18" charset="0"/>
                      </a:endParaRPr>
                    </a:p>
                  </a:txBody>
                  <a:tcPr marT="34290" marB="34290">
                    <a:solidFill>
                      <a:schemeClr val="bg1">
                        <a:lumMod val="75000"/>
                      </a:schemeClr>
                    </a:solidFill>
                  </a:tcPr>
                </a:tc>
                <a:tc>
                  <a:txBody>
                    <a:bodyPr/>
                    <a:lstStyle/>
                    <a:p>
                      <a:r>
                        <a:rPr lang="en-US" sz="1300" dirty="0" smtClean="0">
                          <a:effectLst/>
                          <a:latin typeface="Times New Roman" pitchFamily="18" charset="0"/>
                          <a:cs typeface="Times New Roman" pitchFamily="18" charset="0"/>
                        </a:rPr>
                        <a:t>12</a:t>
                      </a:r>
                      <a:endParaRPr lang="en-US" sz="1300" b="1" dirty="0">
                        <a:solidFill>
                          <a:schemeClr val="tx1"/>
                        </a:solidFill>
                        <a:effectLst/>
                        <a:latin typeface="Times New Roman" pitchFamily="18" charset="0"/>
                        <a:cs typeface="Times New Roman" pitchFamily="18" charset="0"/>
                      </a:endParaRPr>
                    </a:p>
                  </a:txBody>
                  <a:tcPr marT="34290" marB="34290">
                    <a:solidFill>
                      <a:schemeClr val="bg1">
                        <a:lumMod val="75000"/>
                      </a:schemeClr>
                    </a:solidFill>
                  </a:tcPr>
                </a:tc>
                <a:tc>
                  <a:txBody>
                    <a:bodyPr/>
                    <a:lstStyle/>
                    <a:p>
                      <a:r>
                        <a:rPr lang="en-US" sz="1300" dirty="0" smtClean="0">
                          <a:effectLst/>
                          <a:latin typeface="Times New Roman" pitchFamily="18" charset="0"/>
                          <a:cs typeface="Times New Roman" pitchFamily="18" charset="0"/>
                        </a:rPr>
                        <a:t>13</a:t>
                      </a:r>
                      <a:endParaRPr lang="en-US" sz="1300" b="1" dirty="0">
                        <a:solidFill>
                          <a:schemeClr val="tx1"/>
                        </a:solidFill>
                        <a:effectLst/>
                        <a:latin typeface="Times New Roman" pitchFamily="18" charset="0"/>
                        <a:cs typeface="Times New Roman" pitchFamily="18" charset="0"/>
                      </a:endParaRPr>
                    </a:p>
                  </a:txBody>
                  <a:tcPr marT="34290" marB="34290">
                    <a:solidFill>
                      <a:schemeClr val="bg1">
                        <a:lumMod val="75000"/>
                      </a:schemeClr>
                    </a:solidFill>
                  </a:tcPr>
                </a:tc>
                <a:tc>
                  <a:txBody>
                    <a:bodyPr/>
                    <a:lstStyle/>
                    <a:p>
                      <a:r>
                        <a:rPr lang="en-US" sz="1300" dirty="0" smtClean="0">
                          <a:effectLst/>
                          <a:latin typeface="Times New Roman" pitchFamily="18" charset="0"/>
                          <a:cs typeface="Times New Roman" pitchFamily="18" charset="0"/>
                        </a:rPr>
                        <a:t>5</a:t>
                      </a:r>
                      <a:endParaRPr lang="en-US" sz="1300" b="1" dirty="0">
                        <a:solidFill>
                          <a:schemeClr val="tx1"/>
                        </a:solidFill>
                        <a:effectLst/>
                        <a:latin typeface="Times New Roman" pitchFamily="18" charset="0"/>
                        <a:cs typeface="Times New Roman" pitchFamily="18" charset="0"/>
                      </a:endParaRPr>
                    </a:p>
                  </a:txBody>
                  <a:tcPr marT="34290" marB="34290">
                    <a:solidFill>
                      <a:schemeClr val="bg1">
                        <a:lumMod val="75000"/>
                      </a:schemeClr>
                    </a:solidFill>
                  </a:tcPr>
                </a:tc>
              </a:tr>
            </a:tbl>
          </a:graphicData>
        </a:graphic>
      </p:graphicFrame>
      <p:sp>
        <p:nvSpPr>
          <p:cNvPr id="14" name="Title 1"/>
          <p:cNvSpPr>
            <a:spLocks noGrp="1"/>
          </p:cNvSpPr>
          <p:nvPr>
            <p:ph type="title"/>
          </p:nvPr>
        </p:nvSpPr>
        <p:spPr>
          <a:xfrm>
            <a:off x="389436" y="171450"/>
            <a:ext cx="8363938" cy="609398"/>
          </a:xfrm>
        </p:spPr>
        <p:txBody>
          <a:bodyPr/>
          <a:lstStyle/>
          <a:p>
            <a:pPr algn="r"/>
            <a:r>
              <a:rPr sz="440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A Mini-world of Basketball Gamelogs</a:t>
            </a:r>
            <a:endParaRPr lang="en-US" sz="4400" dirty="0">
              <a:solidFill>
                <a:srgbClr val="0064B1"/>
              </a:solidFill>
              <a:latin typeface="Times New Roman" pitchFamily="18" charset="0"/>
              <a:cs typeface="Times New Roman" pitchFamily="18" charset="0"/>
            </a:endParaRPr>
          </a:p>
        </p:txBody>
      </p:sp>
      <p:sp>
        <p:nvSpPr>
          <p:cNvPr id="8" name="Rectangle 7"/>
          <p:cNvSpPr/>
          <p:nvPr/>
        </p:nvSpPr>
        <p:spPr bwMode="auto">
          <a:xfrm>
            <a:off x="6924675" y="1423953"/>
            <a:ext cx="1803068" cy="2292823"/>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9" name="Rectangle 8"/>
          <p:cNvSpPr/>
          <p:nvPr/>
        </p:nvSpPr>
        <p:spPr bwMode="auto">
          <a:xfrm>
            <a:off x="2634019" y="1422779"/>
            <a:ext cx="941695" cy="2292822"/>
          </a:xfrm>
          <a:prstGeom prst="rect">
            <a:avLst/>
          </a:prstGeom>
          <a:solidFill>
            <a:srgbClr val="00B050">
              <a:alpha val="0"/>
            </a:srgbClr>
          </a:solidFill>
          <a:ln w="2222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 name="TextBox 5"/>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6600257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3"/>
          <p:cNvGraphicFramePr>
            <a:graphicFrameLocks/>
          </p:cNvGraphicFramePr>
          <p:nvPr>
            <p:extLst>
              <p:ext uri="{D42A27DB-BD31-4B8C-83A1-F6EECF244321}">
                <p14:modId xmlns:p14="http://schemas.microsoft.com/office/powerpoint/2010/main" val="1576874351"/>
              </p:ext>
            </p:extLst>
          </p:nvPr>
        </p:nvGraphicFramePr>
        <p:xfrm>
          <a:off x="457200" y="1451372"/>
          <a:ext cx="8229600" cy="2225040"/>
        </p:xfrm>
        <a:graphic>
          <a:graphicData uri="http://schemas.openxmlformats.org/drawingml/2006/table">
            <a:tbl>
              <a:tblPr firstRow="1" bandRow="1">
                <a:tableStyleId>{5940675A-B579-460E-94D1-54222C63F5DA}</a:tableStyleId>
              </a:tblPr>
              <a:tblGrid>
                <a:gridCol w="457200"/>
                <a:gridCol w="1143000"/>
                <a:gridCol w="609600"/>
                <a:gridCol w="838200"/>
                <a:gridCol w="990600"/>
                <a:gridCol w="990600"/>
                <a:gridCol w="1524000"/>
                <a:gridCol w="533400"/>
                <a:gridCol w="609600"/>
                <a:gridCol w="533400"/>
              </a:tblGrid>
              <a:tr h="278130">
                <a:tc>
                  <a:txBody>
                    <a:bodyPr/>
                    <a:lstStyle/>
                    <a:p>
                      <a:r>
                        <a:rPr lang="en-US" sz="1300" b="1" dirty="0" smtClean="0">
                          <a:latin typeface="Times New Roman" pitchFamily="18" charset="0"/>
                          <a:cs typeface="Times New Roman" pitchFamily="18" charset="0"/>
                        </a:rPr>
                        <a:t>id</a:t>
                      </a:r>
                      <a:endParaRPr lang="en-US" sz="1300" b="1" dirty="0">
                        <a:latin typeface="Times New Roman" pitchFamily="18" charset="0"/>
                        <a:cs typeface="Times New Roman" pitchFamily="18" charset="0"/>
                      </a:endParaRPr>
                    </a:p>
                  </a:txBody>
                  <a:tcPr marT="34290" marB="34290"/>
                </a:tc>
                <a:tc>
                  <a:txBody>
                    <a:bodyPr/>
                    <a:lstStyle/>
                    <a:p>
                      <a:r>
                        <a:rPr lang="en-US" sz="1300" b="1" dirty="0" smtClean="0">
                          <a:solidFill>
                            <a:schemeClr val="bg1"/>
                          </a:solidFill>
                          <a:latin typeface="Times New Roman" pitchFamily="18" charset="0"/>
                          <a:cs typeface="Times New Roman" pitchFamily="18" charset="0"/>
                        </a:rPr>
                        <a:t>player</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smtClean="0">
                          <a:solidFill>
                            <a:schemeClr val="bg1"/>
                          </a:solidFill>
                          <a:latin typeface="Times New Roman" pitchFamily="18" charset="0"/>
                          <a:cs typeface="Times New Roman" pitchFamily="18" charset="0"/>
                        </a:rPr>
                        <a:t>day</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smtClean="0">
                          <a:latin typeface="Times New Roman" pitchFamily="18" charset="0"/>
                          <a:cs typeface="Times New Roman" pitchFamily="18" charset="0"/>
                        </a:rPr>
                        <a:t>month</a:t>
                      </a:r>
                      <a:endParaRPr lang="en-US" sz="1300" b="1" dirty="0">
                        <a:latin typeface="Times New Roman" pitchFamily="18" charset="0"/>
                        <a:cs typeface="Times New Roman" pitchFamily="18" charset="0"/>
                      </a:endParaRPr>
                    </a:p>
                  </a:txBody>
                  <a:tcPr marT="34290" marB="34290"/>
                </a:tc>
                <a:tc>
                  <a:txBody>
                    <a:bodyPr/>
                    <a:lstStyle/>
                    <a:p>
                      <a:r>
                        <a:rPr lang="en-US" sz="1300" b="1" dirty="0" smtClean="0">
                          <a:solidFill>
                            <a:schemeClr val="bg1"/>
                          </a:solidFill>
                          <a:latin typeface="Times New Roman" pitchFamily="18" charset="0"/>
                          <a:cs typeface="Times New Roman" pitchFamily="18" charset="0"/>
                        </a:rPr>
                        <a:t>season</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smtClean="0">
                          <a:solidFill>
                            <a:schemeClr val="bg1"/>
                          </a:solidFill>
                          <a:latin typeface="Times New Roman" pitchFamily="18" charset="0"/>
                          <a:cs typeface="Times New Roman" pitchFamily="18" charset="0"/>
                        </a:rPr>
                        <a:t>team</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err="1" smtClean="0">
                          <a:solidFill>
                            <a:schemeClr val="bg1"/>
                          </a:solidFill>
                          <a:latin typeface="Times New Roman" pitchFamily="18" charset="0"/>
                          <a:cs typeface="Times New Roman" pitchFamily="18" charset="0"/>
                        </a:rPr>
                        <a:t>opp_team</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err="1" smtClean="0">
                          <a:latin typeface="Times New Roman" pitchFamily="18" charset="0"/>
                          <a:cs typeface="Times New Roman" pitchFamily="18" charset="0"/>
                        </a:rPr>
                        <a:t>pts</a:t>
                      </a:r>
                      <a:endParaRPr lang="en-US" sz="1300" b="1" dirty="0">
                        <a:latin typeface="Times New Roman" pitchFamily="18" charset="0"/>
                        <a:cs typeface="Times New Roman" pitchFamily="18" charset="0"/>
                      </a:endParaRPr>
                    </a:p>
                  </a:txBody>
                  <a:tcPr marT="34290" marB="34290"/>
                </a:tc>
                <a:tc>
                  <a:txBody>
                    <a:bodyPr/>
                    <a:lstStyle/>
                    <a:p>
                      <a:r>
                        <a:rPr lang="en-US" sz="1300" b="1" dirty="0" err="1" smtClean="0">
                          <a:latin typeface="Times New Roman" pitchFamily="18" charset="0"/>
                          <a:cs typeface="Times New Roman" pitchFamily="18" charset="0"/>
                        </a:rPr>
                        <a:t>ast</a:t>
                      </a:r>
                      <a:endParaRPr lang="en-US" sz="1300" b="1" dirty="0">
                        <a:latin typeface="Times New Roman" pitchFamily="18" charset="0"/>
                        <a:cs typeface="Times New Roman" pitchFamily="18" charset="0"/>
                      </a:endParaRPr>
                    </a:p>
                  </a:txBody>
                  <a:tcPr marT="34290" marB="34290"/>
                </a:tc>
                <a:tc>
                  <a:txBody>
                    <a:bodyPr/>
                    <a:lstStyle/>
                    <a:p>
                      <a:r>
                        <a:rPr lang="en-US" sz="1300" b="1" dirty="0" err="1" smtClean="0">
                          <a:latin typeface="Times New Roman" pitchFamily="18" charset="0"/>
                          <a:cs typeface="Times New Roman" pitchFamily="18" charset="0"/>
                        </a:rPr>
                        <a:t>reb</a:t>
                      </a:r>
                      <a:endParaRPr lang="en-US" sz="1300" b="1" dirty="0">
                        <a:latin typeface="Times New Roman" pitchFamily="18" charset="0"/>
                        <a:cs typeface="Times New Roman" pitchFamily="18" charset="0"/>
                      </a:endParaRPr>
                    </a:p>
                  </a:txBody>
                  <a:tcPr marT="34290" marB="34290"/>
                </a:tc>
              </a:tr>
              <a:tr h="278130">
                <a:tc>
                  <a:txBody>
                    <a:bodyPr/>
                    <a:lstStyle/>
                    <a:p>
                      <a:r>
                        <a:rPr lang="en-US" sz="1300" i="1" dirty="0" smtClean="0">
                          <a:solidFill>
                            <a:schemeClr val="tx1"/>
                          </a:solidFill>
                          <a:effectLst/>
                          <a:latin typeface="Times New Roman" pitchFamily="18" charset="0"/>
                          <a:cs typeface="Times New Roman" pitchFamily="18" charset="0"/>
                        </a:rPr>
                        <a:t>t</a:t>
                      </a:r>
                      <a:r>
                        <a:rPr lang="en-US" sz="1300" i="1" baseline="-25000" dirty="0" smtClean="0">
                          <a:solidFill>
                            <a:schemeClr val="tx1"/>
                          </a:solidFill>
                          <a:effectLst/>
                          <a:latin typeface="Times New Roman" pitchFamily="18" charset="0"/>
                          <a:cs typeface="Times New Roman" pitchFamily="18" charset="0"/>
                        </a:rPr>
                        <a:t>1</a:t>
                      </a:r>
                      <a:endParaRPr lang="en-US" sz="1300" i="1" baseline="-250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err="1" smtClean="0">
                          <a:solidFill>
                            <a:schemeClr val="bg1"/>
                          </a:solidFill>
                          <a:latin typeface="Times New Roman" pitchFamily="18" charset="0"/>
                          <a:cs typeface="Times New Roman" pitchFamily="18" charset="0"/>
                        </a:rPr>
                        <a:t>Bogues</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11</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tx1"/>
                          </a:solidFill>
                          <a:effectLst/>
                          <a:latin typeface="Times New Roman" pitchFamily="18" charset="0"/>
                          <a:cs typeface="Times New Roman" pitchFamily="18" charset="0"/>
                        </a:rPr>
                        <a:t>Feb.</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1991-92</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Hornets</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Hawks</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tx1"/>
                          </a:solidFill>
                          <a:effectLst/>
                          <a:latin typeface="Times New Roman" pitchFamily="18" charset="0"/>
                          <a:cs typeface="Times New Roman" pitchFamily="18" charset="0"/>
                        </a:rPr>
                        <a:t>4</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tx1"/>
                          </a:solidFill>
                          <a:effectLst/>
                          <a:latin typeface="Times New Roman" pitchFamily="18" charset="0"/>
                          <a:cs typeface="Times New Roman" pitchFamily="18" charset="0"/>
                        </a:rPr>
                        <a:t>12</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tx1"/>
                          </a:solidFill>
                          <a:effectLst/>
                          <a:latin typeface="Times New Roman" pitchFamily="18" charset="0"/>
                          <a:cs typeface="Times New Roman" pitchFamily="18" charset="0"/>
                        </a:rPr>
                        <a:t>5</a:t>
                      </a:r>
                      <a:endParaRPr lang="en-US" sz="1300" dirty="0">
                        <a:solidFill>
                          <a:schemeClr val="tx1"/>
                        </a:solidFill>
                        <a:effectLst/>
                        <a:latin typeface="Times New Roman" pitchFamily="18" charset="0"/>
                        <a:cs typeface="Times New Roman" pitchFamily="18" charset="0"/>
                      </a:endParaRPr>
                    </a:p>
                  </a:txBody>
                  <a:tcPr marT="34290" marB="34290"/>
                </a:tc>
              </a:tr>
              <a:tr h="278130">
                <a:tc>
                  <a:txBody>
                    <a:bodyPr/>
                    <a:lstStyle/>
                    <a:p>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r>
                        <a:rPr lang="en-US" sz="1300" dirty="0" err="1" smtClean="0">
                          <a:solidFill>
                            <a:schemeClr val="bg1"/>
                          </a:solidFill>
                          <a:latin typeface="Times New Roman" pitchFamily="18" charset="0"/>
                          <a:cs typeface="Times New Roman" pitchFamily="18" charset="0"/>
                        </a:rPr>
                        <a:t>Seikaly</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13</a:t>
                      </a:r>
                      <a:endParaRPr lang="en-US" sz="1300" dirty="0">
                        <a:solidFill>
                          <a:schemeClr val="bg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Feb.</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latin typeface="Times New Roman" pitchFamily="18" charset="0"/>
                          <a:cs typeface="Times New Roman" pitchFamily="18" charset="0"/>
                        </a:rPr>
                        <a:t>1991-92</a:t>
                      </a:r>
                    </a:p>
                  </a:txBody>
                  <a:tcPr marT="34290" marB="34290"/>
                </a:tc>
                <a:tc>
                  <a:txBody>
                    <a:bodyPr/>
                    <a:lstStyle/>
                    <a:p>
                      <a:r>
                        <a:rPr lang="en-US" sz="1300" dirty="0" smtClean="0">
                          <a:solidFill>
                            <a:schemeClr val="bg1"/>
                          </a:solidFill>
                          <a:latin typeface="Times New Roman" pitchFamily="18" charset="0"/>
                          <a:cs typeface="Times New Roman" pitchFamily="18" charset="0"/>
                        </a:rPr>
                        <a:t>Heat</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Hawks</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24</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5</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15</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r>
              <a:tr h="278130">
                <a:tc>
                  <a:txBody>
                    <a:bodyPr/>
                    <a:lstStyle/>
                    <a:p>
                      <a:r>
                        <a:rPr lang="en-US" sz="1300" i="1" dirty="0" smtClean="0">
                          <a:solidFill>
                            <a:schemeClr val="bg1"/>
                          </a:solidFill>
                          <a:latin typeface="Times New Roman" pitchFamily="18" charset="0"/>
                          <a:cs typeface="Times New Roman" pitchFamily="18" charset="0"/>
                        </a:rPr>
                        <a:t>t</a:t>
                      </a:r>
                      <a:r>
                        <a:rPr lang="en-US" sz="1300" i="1" baseline="-25000" dirty="0" smtClean="0">
                          <a:solidFill>
                            <a:schemeClr val="bg1"/>
                          </a:solidFill>
                          <a:latin typeface="Times New Roman" pitchFamily="18" charset="0"/>
                          <a:cs typeface="Times New Roman" pitchFamily="18" charset="0"/>
                        </a:rPr>
                        <a:t>3</a:t>
                      </a:r>
                      <a:endParaRPr lang="en-US" sz="1300" i="1" baseline="-250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Sherman</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7</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Dec.</a:t>
                      </a:r>
                      <a:endParaRPr lang="en-US" sz="1300" dirty="0">
                        <a:solidFill>
                          <a:schemeClr val="bg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latin typeface="Times New Roman" pitchFamily="18" charset="0"/>
                          <a:cs typeface="Times New Roman" pitchFamily="18" charset="0"/>
                        </a:rPr>
                        <a:t>1993-94</a:t>
                      </a:r>
                    </a:p>
                  </a:txBody>
                  <a:tcPr marT="34290" marB="34290"/>
                </a:tc>
                <a:tc>
                  <a:txBody>
                    <a:bodyPr/>
                    <a:lstStyle/>
                    <a:p>
                      <a:r>
                        <a:rPr lang="en-US" sz="1300" dirty="0" smtClean="0">
                          <a:solidFill>
                            <a:schemeClr val="bg1"/>
                          </a:solidFill>
                          <a:latin typeface="Times New Roman" pitchFamily="18" charset="0"/>
                          <a:cs typeface="Times New Roman" pitchFamily="18" charset="0"/>
                        </a:rPr>
                        <a:t>Celtics</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Nets</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13</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13</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5</a:t>
                      </a:r>
                      <a:endParaRPr lang="en-US" sz="1300" dirty="0">
                        <a:solidFill>
                          <a:schemeClr val="bg1"/>
                        </a:solidFill>
                        <a:latin typeface="Times New Roman" pitchFamily="18" charset="0"/>
                        <a:cs typeface="Times New Roman" pitchFamily="18" charset="0"/>
                      </a:endParaRPr>
                    </a:p>
                  </a:txBody>
                  <a:tcPr marT="34290" marB="34290"/>
                </a:tc>
              </a:tr>
              <a:tr h="278130">
                <a:tc>
                  <a:txBody>
                    <a:bodyPr/>
                    <a:lstStyle/>
                    <a:p>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4</a:t>
                      </a:r>
                      <a:endParaRPr lang="en-US" sz="1300" i="1" baseline="-25000" dirty="0">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Wesley</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4</a:t>
                      </a:r>
                      <a:endParaRPr lang="en-US" sz="1300" dirty="0">
                        <a:solidFill>
                          <a:schemeClr val="bg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effectLst/>
                          <a:latin typeface="Times New Roman" pitchFamily="18" charset="0"/>
                          <a:cs typeface="Times New Roman" pitchFamily="18" charset="0"/>
                        </a:rPr>
                        <a:t>Feb.</a:t>
                      </a:r>
                      <a:endParaRPr lang="en-US" sz="1300" dirty="0" smtClean="0">
                        <a:solidFill>
                          <a:schemeClr val="tx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latin typeface="Times New Roman" pitchFamily="18" charset="0"/>
                          <a:cs typeface="Times New Roman" pitchFamily="18" charset="0"/>
                        </a:rPr>
                        <a:t>1994-95</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latin typeface="Times New Roman" pitchFamily="18" charset="0"/>
                          <a:cs typeface="Times New Roman" pitchFamily="18" charset="0"/>
                        </a:rPr>
                        <a:t>Celtics</a:t>
                      </a:r>
                    </a:p>
                  </a:txBody>
                  <a:tcPr marT="34290" marB="34290"/>
                </a:tc>
                <a:tc>
                  <a:txBody>
                    <a:bodyPr/>
                    <a:lstStyle/>
                    <a:p>
                      <a:r>
                        <a:rPr lang="en-US" sz="1300" dirty="0" smtClean="0">
                          <a:solidFill>
                            <a:schemeClr val="bg1"/>
                          </a:solidFill>
                          <a:latin typeface="Times New Roman" pitchFamily="18" charset="0"/>
                          <a:cs typeface="Times New Roman" pitchFamily="18" charset="0"/>
                        </a:rPr>
                        <a:t>Nets</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2</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5</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2</a:t>
                      </a:r>
                      <a:endParaRPr lang="en-US" sz="1300" dirty="0">
                        <a:solidFill>
                          <a:schemeClr val="tx1"/>
                        </a:solidFill>
                        <a:effectLst/>
                        <a:latin typeface="Times New Roman" pitchFamily="18" charset="0"/>
                        <a:cs typeface="Times New Roman" pitchFamily="18" charset="0"/>
                      </a:endParaRPr>
                    </a:p>
                  </a:txBody>
                  <a:tcPr marT="34290" marB="34290"/>
                </a:tc>
              </a:tr>
              <a:tr h="278130">
                <a:tc>
                  <a:txBody>
                    <a:bodyPr/>
                    <a:lstStyle/>
                    <a:p>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i="1" baseline="-25000" dirty="0">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latin typeface="Times New Roman" pitchFamily="18" charset="0"/>
                          <a:cs typeface="Times New Roman" pitchFamily="18" charset="0"/>
                        </a:rPr>
                        <a:t>Wesley</a:t>
                      </a:r>
                    </a:p>
                  </a:txBody>
                  <a:tcPr marT="34290" marB="34290"/>
                </a:tc>
                <a:tc>
                  <a:txBody>
                    <a:bodyPr/>
                    <a:lstStyle/>
                    <a:p>
                      <a:r>
                        <a:rPr lang="en-US" sz="1300" dirty="0" smtClean="0">
                          <a:solidFill>
                            <a:schemeClr val="bg1"/>
                          </a:solidFill>
                          <a:latin typeface="Times New Roman" pitchFamily="18" charset="0"/>
                          <a:cs typeface="Times New Roman" pitchFamily="18" charset="0"/>
                        </a:rPr>
                        <a:t>5</a:t>
                      </a:r>
                      <a:endParaRPr lang="en-US" sz="1300" dirty="0">
                        <a:solidFill>
                          <a:schemeClr val="bg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effectLst/>
                          <a:latin typeface="Times New Roman" pitchFamily="18" charset="0"/>
                          <a:cs typeface="Times New Roman" pitchFamily="18" charset="0"/>
                        </a:rPr>
                        <a:t>Feb.</a:t>
                      </a:r>
                      <a:endParaRPr lang="en-US" sz="1300" dirty="0" smtClean="0">
                        <a:solidFill>
                          <a:schemeClr val="tx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latin typeface="Times New Roman" pitchFamily="18" charset="0"/>
                          <a:cs typeface="Times New Roman" pitchFamily="18" charset="0"/>
                        </a:rPr>
                        <a:t>1994-95</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latin typeface="Times New Roman" pitchFamily="18" charset="0"/>
                          <a:cs typeface="Times New Roman" pitchFamily="18" charset="0"/>
                        </a:rPr>
                        <a:t>Celtics</a:t>
                      </a:r>
                    </a:p>
                  </a:txBody>
                  <a:tcPr marT="34290" marB="34290"/>
                </a:tc>
                <a:tc>
                  <a:txBody>
                    <a:bodyPr/>
                    <a:lstStyle/>
                    <a:p>
                      <a:r>
                        <a:rPr lang="en-US" sz="1300" dirty="0" smtClean="0">
                          <a:solidFill>
                            <a:schemeClr val="bg1"/>
                          </a:solidFill>
                          <a:latin typeface="Times New Roman" pitchFamily="18" charset="0"/>
                          <a:cs typeface="Times New Roman" pitchFamily="18" charset="0"/>
                        </a:rPr>
                        <a:t>Timberwolves</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3</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5</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3</a:t>
                      </a:r>
                      <a:endParaRPr lang="en-US" sz="1300" dirty="0">
                        <a:solidFill>
                          <a:schemeClr val="tx1"/>
                        </a:solidFill>
                        <a:effectLst/>
                        <a:latin typeface="Times New Roman" pitchFamily="18" charset="0"/>
                        <a:cs typeface="Times New Roman" pitchFamily="18" charset="0"/>
                      </a:endParaRPr>
                    </a:p>
                  </a:txBody>
                  <a:tcPr marT="34290" marB="34290"/>
                </a:tc>
              </a:tr>
              <a:tr h="278130">
                <a:tc>
                  <a:txBody>
                    <a:bodyPr/>
                    <a:lstStyle/>
                    <a:p>
                      <a:r>
                        <a:rPr lang="en-US" sz="1300" i="1" dirty="0" smtClean="0">
                          <a:solidFill>
                            <a:schemeClr val="bg1"/>
                          </a:solidFill>
                          <a:latin typeface="Times New Roman" pitchFamily="18" charset="0"/>
                          <a:cs typeface="Times New Roman" pitchFamily="18" charset="0"/>
                        </a:rPr>
                        <a:t>t</a:t>
                      </a:r>
                      <a:r>
                        <a:rPr lang="en-US" sz="1300" i="1" baseline="-25000" dirty="0" smtClean="0">
                          <a:solidFill>
                            <a:schemeClr val="bg1"/>
                          </a:solidFill>
                          <a:latin typeface="Times New Roman" pitchFamily="18" charset="0"/>
                          <a:cs typeface="Times New Roman" pitchFamily="18" charset="0"/>
                        </a:rPr>
                        <a:t>6</a:t>
                      </a:r>
                      <a:endParaRPr lang="en-US" sz="1300" i="1" baseline="-25000" dirty="0">
                        <a:solidFill>
                          <a:schemeClr val="bg1"/>
                        </a:solidFill>
                        <a:latin typeface="Times New Roman" pitchFamily="18" charset="0"/>
                        <a:cs typeface="Times New Roman" pitchFamily="18" charset="0"/>
                      </a:endParaRPr>
                    </a:p>
                  </a:txBody>
                  <a:tcPr marT="34290" marB="34290"/>
                </a:tc>
                <a:tc>
                  <a:txBody>
                    <a:bodyPr/>
                    <a:lstStyle/>
                    <a:p>
                      <a:r>
                        <a:rPr lang="en-US" sz="1300" dirty="0" err="1" smtClean="0">
                          <a:solidFill>
                            <a:schemeClr val="bg1"/>
                          </a:solidFill>
                          <a:latin typeface="Times New Roman" pitchFamily="18" charset="0"/>
                          <a:cs typeface="Times New Roman" pitchFamily="18" charset="0"/>
                        </a:rPr>
                        <a:t>Strictland</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3</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Jan.</a:t>
                      </a:r>
                      <a:endParaRPr lang="en-US" sz="1300" dirty="0">
                        <a:solidFill>
                          <a:schemeClr val="bg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latin typeface="Times New Roman" pitchFamily="18" charset="0"/>
                          <a:cs typeface="Times New Roman" pitchFamily="18" charset="0"/>
                        </a:rPr>
                        <a:t>1995-96</a:t>
                      </a:r>
                    </a:p>
                  </a:txBody>
                  <a:tcPr marT="34290" marB="34290"/>
                </a:tc>
                <a:tc>
                  <a:txBody>
                    <a:bodyPr/>
                    <a:lstStyle/>
                    <a:p>
                      <a:r>
                        <a:rPr lang="en-US" sz="1300" dirty="0" smtClean="0">
                          <a:solidFill>
                            <a:schemeClr val="bg1"/>
                          </a:solidFill>
                          <a:latin typeface="Times New Roman" pitchFamily="18" charset="0"/>
                          <a:cs typeface="Times New Roman" pitchFamily="18" charset="0"/>
                        </a:rPr>
                        <a:t>Blazers</a:t>
                      </a:r>
                      <a:endParaRPr lang="en-US" sz="1300" dirty="0">
                        <a:solidFill>
                          <a:schemeClr val="bg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latin typeface="Times New Roman" pitchFamily="18" charset="0"/>
                          <a:cs typeface="Times New Roman" pitchFamily="18" charset="0"/>
                        </a:rPr>
                        <a:t>Celtics</a:t>
                      </a:r>
                    </a:p>
                  </a:txBody>
                  <a:tcPr marT="34290" marB="34290"/>
                </a:tc>
                <a:tc>
                  <a:txBody>
                    <a:bodyPr/>
                    <a:lstStyle/>
                    <a:p>
                      <a:r>
                        <a:rPr lang="en-US" sz="1300" dirty="0" smtClean="0">
                          <a:solidFill>
                            <a:schemeClr val="bg1"/>
                          </a:solidFill>
                          <a:latin typeface="Times New Roman" pitchFamily="18" charset="0"/>
                          <a:cs typeface="Times New Roman" pitchFamily="18" charset="0"/>
                        </a:rPr>
                        <a:t>27</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18</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8</a:t>
                      </a:r>
                      <a:endParaRPr lang="en-US" sz="1300" dirty="0">
                        <a:solidFill>
                          <a:schemeClr val="bg1"/>
                        </a:solidFill>
                        <a:latin typeface="Times New Roman" pitchFamily="18" charset="0"/>
                        <a:cs typeface="Times New Roman" pitchFamily="18" charset="0"/>
                      </a:endParaRPr>
                    </a:p>
                  </a:txBody>
                  <a:tcPr marT="34290" marB="34290"/>
                </a:tc>
              </a:tr>
              <a:tr h="278130">
                <a:tc>
                  <a:txBody>
                    <a:bodyPr/>
                    <a:lstStyle/>
                    <a:p>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7</a:t>
                      </a:r>
                      <a:endParaRPr lang="en-US" sz="1300" b="1"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solidFill>
                      <a:schemeClr val="bg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lumMod val="75000"/>
                            </a:schemeClr>
                          </a:solidFill>
                          <a:latin typeface="Times New Roman" pitchFamily="18" charset="0"/>
                          <a:cs typeface="Times New Roman" pitchFamily="18" charset="0"/>
                        </a:rPr>
                        <a:t>Wesley</a:t>
                      </a:r>
                      <a:endParaRPr lang="en-US" sz="1300" b="1" dirty="0" smtClean="0">
                        <a:solidFill>
                          <a:schemeClr val="bg1">
                            <a:lumMod val="75000"/>
                          </a:schemeClr>
                        </a:solidFill>
                        <a:latin typeface="Times New Roman" pitchFamily="18" charset="0"/>
                        <a:cs typeface="Times New Roman" pitchFamily="18" charset="0"/>
                      </a:endParaRPr>
                    </a:p>
                  </a:txBody>
                  <a:tcPr marT="34290" marB="34290">
                    <a:solidFill>
                      <a:schemeClr val="bg1">
                        <a:lumMod val="75000"/>
                      </a:schemeClr>
                    </a:solidFill>
                  </a:tcPr>
                </a:tc>
                <a:tc>
                  <a:txBody>
                    <a:bodyPr/>
                    <a:lstStyle/>
                    <a:p>
                      <a:r>
                        <a:rPr lang="en-US" sz="1300" dirty="0" smtClean="0">
                          <a:solidFill>
                            <a:schemeClr val="bg1">
                              <a:lumMod val="75000"/>
                            </a:schemeClr>
                          </a:solidFill>
                          <a:latin typeface="Times New Roman" pitchFamily="18" charset="0"/>
                          <a:cs typeface="Times New Roman" pitchFamily="18" charset="0"/>
                        </a:rPr>
                        <a:t>25</a:t>
                      </a:r>
                      <a:endParaRPr lang="en-US" sz="1300" b="1" dirty="0">
                        <a:solidFill>
                          <a:schemeClr val="bg1">
                            <a:lumMod val="75000"/>
                          </a:schemeClr>
                        </a:solidFill>
                        <a:latin typeface="Times New Roman" pitchFamily="18" charset="0"/>
                        <a:cs typeface="Times New Roman" pitchFamily="18" charset="0"/>
                      </a:endParaRPr>
                    </a:p>
                  </a:txBody>
                  <a:tcPr marT="34290" marB="34290">
                    <a:solidFill>
                      <a:schemeClr val="bg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Feb.</a:t>
                      </a:r>
                      <a:endParaRPr lang="en-US" sz="1300" b="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solidFill>
                      <a:schemeClr val="bg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lumMod val="75000"/>
                            </a:schemeClr>
                          </a:solidFill>
                          <a:latin typeface="Times New Roman" pitchFamily="18" charset="0"/>
                          <a:cs typeface="Times New Roman" pitchFamily="18" charset="0"/>
                        </a:rPr>
                        <a:t>1995-96</a:t>
                      </a:r>
                      <a:endParaRPr lang="en-US" sz="1300" b="1" dirty="0" smtClean="0">
                        <a:solidFill>
                          <a:schemeClr val="bg1">
                            <a:lumMod val="75000"/>
                          </a:schemeClr>
                        </a:solidFill>
                        <a:latin typeface="Times New Roman" pitchFamily="18" charset="0"/>
                        <a:cs typeface="Times New Roman" pitchFamily="18" charset="0"/>
                      </a:endParaRPr>
                    </a:p>
                  </a:txBody>
                  <a:tcPr marT="34290" marB="34290">
                    <a:solidFill>
                      <a:schemeClr val="bg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lumMod val="75000"/>
                            </a:schemeClr>
                          </a:solidFill>
                          <a:latin typeface="Times New Roman" pitchFamily="18" charset="0"/>
                          <a:cs typeface="Times New Roman" pitchFamily="18" charset="0"/>
                        </a:rPr>
                        <a:t>Celtics</a:t>
                      </a:r>
                      <a:endParaRPr lang="en-US" sz="1300" b="1" dirty="0" smtClean="0">
                        <a:solidFill>
                          <a:schemeClr val="bg1">
                            <a:lumMod val="75000"/>
                          </a:schemeClr>
                        </a:solidFill>
                        <a:latin typeface="Times New Roman" pitchFamily="18" charset="0"/>
                        <a:cs typeface="Times New Roman" pitchFamily="18" charset="0"/>
                      </a:endParaRPr>
                    </a:p>
                  </a:txBody>
                  <a:tcPr marT="34290" marB="34290">
                    <a:solidFill>
                      <a:schemeClr val="bg1">
                        <a:lumMod val="75000"/>
                      </a:schemeClr>
                    </a:solidFill>
                  </a:tcPr>
                </a:tc>
                <a:tc>
                  <a:txBody>
                    <a:bodyPr/>
                    <a:lstStyle/>
                    <a:p>
                      <a:r>
                        <a:rPr lang="en-US" sz="1300" dirty="0" smtClean="0">
                          <a:solidFill>
                            <a:schemeClr val="bg1">
                              <a:lumMod val="75000"/>
                            </a:schemeClr>
                          </a:solidFill>
                          <a:latin typeface="Times New Roman" pitchFamily="18" charset="0"/>
                          <a:cs typeface="Times New Roman" pitchFamily="18" charset="0"/>
                        </a:rPr>
                        <a:t>Nets</a:t>
                      </a:r>
                      <a:endParaRPr lang="en-US" sz="1300" b="1" dirty="0">
                        <a:solidFill>
                          <a:schemeClr val="bg1">
                            <a:lumMod val="75000"/>
                          </a:schemeClr>
                        </a:solidFill>
                        <a:latin typeface="Times New Roman" pitchFamily="18" charset="0"/>
                        <a:cs typeface="Times New Roman" pitchFamily="18" charset="0"/>
                      </a:endParaRPr>
                    </a:p>
                  </a:txBody>
                  <a:tcPr marT="34290" marB="34290">
                    <a:solidFill>
                      <a:schemeClr val="bg1">
                        <a:lumMod val="75000"/>
                      </a:schemeClr>
                    </a:solidFill>
                  </a:tcPr>
                </a:tc>
                <a:tc>
                  <a:txBody>
                    <a:bodyPr/>
                    <a:lstStyle/>
                    <a:p>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12</a:t>
                      </a:r>
                      <a:endParaRPr lang="en-US" sz="1300" b="1"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solidFill>
                      <a:schemeClr val="bg1">
                        <a:lumMod val="75000"/>
                      </a:schemeClr>
                    </a:solidFill>
                  </a:tcPr>
                </a:tc>
                <a:tc>
                  <a:txBody>
                    <a:bodyPr/>
                    <a:lstStyle/>
                    <a:p>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13</a:t>
                      </a:r>
                      <a:endParaRPr lang="en-US" sz="1300" b="1"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solidFill>
                      <a:schemeClr val="bg1">
                        <a:lumMod val="75000"/>
                      </a:schemeClr>
                    </a:solidFill>
                  </a:tcPr>
                </a:tc>
                <a:tc>
                  <a:txBody>
                    <a:bodyPr/>
                    <a:lstStyle/>
                    <a:p>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5</a:t>
                      </a:r>
                      <a:endParaRPr lang="en-US" sz="1300" b="1"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solidFill>
                      <a:schemeClr val="bg1">
                        <a:lumMod val="75000"/>
                      </a:schemeClr>
                    </a:solidFill>
                  </a:tcPr>
                </a:tc>
              </a:tr>
            </a:tbl>
          </a:graphicData>
        </a:graphic>
      </p:graphicFrame>
      <p:sp>
        <p:nvSpPr>
          <p:cNvPr id="14" name="Title 1"/>
          <p:cNvSpPr>
            <a:spLocks noGrp="1"/>
          </p:cNvSpPr>
          <p:nvPr>
            <p:ph type="title"/>
          </p:nvPr>
        </p:nvSpPr>
        <p:spPr>
          <a:xfrm>
            <a:off x="389436" y="171450"/>
            <a:ext cx="8363938" cy="609398"/>
          </a:xfrm>
        </p:spPr>
        <p:txBody>
          <a:bodyPr/>
          <a:lstStyle/>
          <a:p>
            <a:pPr algn="r"/>
            <a:r>
              <a:rPr sz="440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A Mini-world of Basketball Gamelogs</a:t>
            </a:r>
            <a:endParaRPr lang="en-US" sz="4400" dirty="0">
              <a:solidFill>
                <a:srgbClr val="0064B1"/>
              </a:solidFill>
              <a:latin typeface="Times New Roman" pitchFamily="18" charset="0"/>
              <a:cs typeface="Times New Roman" pitchFamily="18" charset="0"/>
            </a:endParaRPr>
          </a:p>
        </p:txBody>
      </p:sp>
      <p:sp>
        <p:nvSpPr>
          <p:cNvPr id="4" name="Title 1"/>
          <p:cNvSpPr txBox="1">
            <a:spLocks/>
          </p:cNvSpPr>
          <p:nvPr/>
        </p:nvSpPr>
        <p:spPr>
          <a:xfrm>
            <a:off x="391708" y="3837642"/>
            <a:ext cx="8363938" cy="1080296"/>
          </a:xfrm>
          <a:prstGeom prst="rect">
            <a:avLst/>
          </a:prstGeom>
        </p:spPr>
        <p:txBody>
          <a:bodyPr vert="horz" wrap="square" lIns="0" tIns="0" rIns="0" bIns="0" rtlCol="0" anchor="t">
            <a:spAutoFit/>
          </a:bodyPr>
          <a:lstStyle/>
          <a:p>
            <a:pPr algn="just">
              <a:lnSpc>
                <a:spcPct val="90000"/>
              </a:lnSpc>
              <a:spcBef>
                <a:spcPct val="0"/>
              </a:spcBef>
              <a:buFont typeface="Wingdings" pitchFamily="2" charset="2"/>
              <a:buChar char="§"/>
              <a:tabLst>
                <a:tab pos="6400800" algn="l"/>
              </a:tabLst>
            </a:pPr>
            <a:r>
              <a:rPr lang="en-US" sz="2600" spc="-100" dirty="0" smtClean="0">
                <a:ln w="3175">
                  <a:noFill/>
                </a:ln>
                <a:latin typeface="Times New Roman" pitchFamily="18" charset="0"/>
                <a:cs typeface="Times New Roman" pitchFamily="18" charset="0"/>
              </a:rPr>
              <a:t>Wesley had </a:t>
            </a:r>
            <a:r>
              <a:rPr lang="en-US" sz="2600" spc="-100" dirty="0" smtClean="0">
                <a:ln w="3175">
                  <a:noFill/>
                </a:ln>
                <a:solidFill>
                  <a:schemeClr val="accent6"/>
                </a:solidFill>
                <a:latin typeface="Times New Roman" pitchFamily="18" charset="0"/>
                <a:cs typeface="Times New Roman" pitchFamily="18" charset="0"/>
              </a:rPr>
              <a:t>12 points, 13 assists and 5 rebounds</a:t>
            </a:r>
            <a:r>
              <a:rPr lang="en-US" sz="2600" spc="-100" dirty="0" smtClean="0">
                <a:ln w="3175">
                  <a:noFill/>
                </a:ln>
                <a:latin typeface="Times New Roman" pitchFamily="18" charset="0"/>
                <a:cs typeface="Times New Roman" pitchFamily="18" charset="0"/>
              </a:rPr>
              <a:t> on February 25, 1996 to become the first player with a 12/13/5 (points/assists/rebounds) in </a:t>
            </a:r>
            <a:r>
              <a:rPr lang="en-US" sz="2600" spc="-100" dirty="0" smtClean="0">
                <a:ln w="3175">
                  <a:noFill/>
                </a:ln>
                <a:solidFill>
                  <a:srgbClr val="00B050"/>
                </a:solidFill>
                <a:latin typeface="Times New Roman" pitchFamily="18" charset="0"/>
                <a:cs typeface="Times New Roman" pitchFamily="18" charset="0"/>
              </a:rPr>
              <a:t>February</a:t>
            </a:r>
            <a:r>
              <a:rPr lang="en-US" sz="2600" spc="-100" dirty="0" smtClean="0">
                <a:ln w="3175">
                  <a:noFill/>
                </a:ln>
                <a:latin typeface="Times New Roman" pitchFamily="18" charset="0"/>
                <a:cs typeface="Times New Roman" pitchFamily="18" charset="0"/>
              </a:rPr>
              <a:t>. </a:t>
            </a:r>
            <a:endParaRPr kumimoji="0" lang="en-US" sz="2600" b="0" u="none" strike="noStrike" kern="1200" cap="none" spc="-100" normalizeH="0" baseline="0" noProof="0" dirty="0">
              <a:ln w="3175">
                <a:noFill/>
              </a:ln>
              <a:uLnTx/>
              <a:uFillTx/>
              <a:latin typeface="Times New Roman" pitchFamily="18" charset="0"/>
              <a:cs typeface="Times New Roman" pitchFamily="18" charset="0"/>
            </a:endParaRPr>
          </a:p>
        </p:txBody>
      </p:sp>
      <p:sp>
        <p:nvSpPr>
          <p:cNvPr id="5" name="Rectangle 4"/>
          <p:cNvSpPr/>
          <p:nvPr/>
        </p:nvSpPr>
        <p:spPr bwMode="auto">
          <a:xfrm>
            <a:off x="6953250" y="1422779"/>
            <a:ext cx="1802396" cy="2292823"/>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 name="Rectangle 5"/>
          <p:cNvSpPr/>
          <p:nvPr/>
        </p:nvSpPr>
        <p:spPr bwMode="auto">
          <a:xfrm>
            <a:off x="2634019" y="1422779"/>
            <a:ext cx="941695" cy="2292822"/>
          </a:xfrm>
          <a:prstGeom prst="rect">
            <a:avLst/>
          </a:prstGeom>
          <a:solidFill>
            <a:srgbClr val="00B050">
              <a:alpha val="0"/>
            </a:srgbClr>
          </a:solidFill>
          <a:ln w="2222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7" name="TextBox 6"/>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1247955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3"/>
          <p:cNvGraphicFramePr>
            <a:graphicFrameLocks/>
          </p:cNvGraphicFramePr>
          <p:nvPr>
            <p:extLst>
              <p:ext uri="{D42A27DB-BD31-4B8C-83A1-F6EECF244321}">
                <p14:modId xmlns:p14="http://schemas.microsoft.com/office/powerpoint/2010/main" val="1420688127"/>
              </p:ext>
            </p:extLst>
          </p:nvPr>
        </p:nvGraphicFramePr>
        <p:xfrm>
          <a:off x="457200" y="1451372"/>
          <a:ext cx="8229600" cy="2225040"/>
        </p:xfrm>
        <a:graphic>
          <a:graphicData uri="http://schemas.openxmlformats.org/drawingml/2006/table">
            <a:tbl>
              <a:tblPr firstRow="1" bandRow="1">
                <a:tableStyleId>{5940675A-B579-460E-94D1-54222C63F5DA}</a:tableStyleId>
              </a:tblPr>
              <a:tblGrid>
                <a:gridCol w="457200"/>
                <a:gridCol w="1143000"/>
                <a:gridCol w="609600"/>
                <a:gridCol w="838200"/>
                <a:gridCol w="990600"/>
                <a:gridCol w="990600"/>
                <a:gridCol w="1524000"/>
                <a:gridCol w="533400"/>
                <a:gridCol w="609600"/>
                <a:gridCol w="533400"/>
              </a:tblGrid>
              <a:tr h="278130">
                <a:tc>
                  <a:txBody>
                    <a:bodyPr/>
                    <a:lstStyle/>
                    <a:p>
                      <a:r>
                        <a:rPr lang="en-US" sz="1300" b="1" dirty="0" smtClean="0">
                          <a:latin typeface="Times New Roman" pitchFamily="18" charset="0"/>
                          <a:cs typeface="Times New Roman" pitchFamily="18" charset="0"/>
                        </a:rPr>
                        <a:t>id</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smtClean="0">
                          <a:solidFill>
                            <a:schemeClr val="bg1"/>
                          </a:solidFill>
                          <a:effectLst/>
                          <a:latin typeface="Times New Roman" pitchFamily="18" charset="0"/>
                          <a:cs typeface="Times New Roman" pitchFamily="18" charset="0"/>
                        </a:rPr>
                        <a:t>player</a:t>
                      </a:r>
                      <a:endParaRPr lang="en-US" sz="1300" b="1" dirty="0">
                        <a:solidFill>
                          <a:schemeClr val="bg1"/>
                        </a:solidFill>
                        <a:effectLst/>
                        <a:latin typeface="Times New Roman" pitchFamily="18" charset="0"/>
                        <a:cs typeface="Times New Roman" pitchFamily="18" charset="0"/>
                      </a:endParaRPr>
                    </a:p>
                  </a:txBody>
                  <a:tcPr marT="34290" marB="34290"/>
                </a:tc>
                <a:tc>
                  <a:txBody>
                    <a:bodyPr/>
                    <a:lstStyle/>
                    <a:p>
                      <a:r>
                        <a:rPr lang="en-US" sz="1300" b="1" dirty="0" smtClean="0">
                          <a:solidFill>
                            <a:schemeClr val="bg1"/>
                          </a:solidFill>
                          <a:effectLst/>
                          <a:latin typeface="Times New Roman" pitchFamily="18" charset="0"/>
                          <a:cs typeface="Times New Roman" pitchFamily="18" charset="0"/>
                        </a:rPr>
                        <a:t>day</a:t>
                      </a:r>
                      <a:endParaRPr lang="en-US" sz="1300" b="1" dirty="0">
                        <a:solidFill>
                          <a:schemeClr val="bg1"/>
                        </a:solidFill>
                        <a:effectLst/>
                        <a:latin typeface="Times New Roman" pitchFamily="18" charset="0"/>
                        <a:cs typeface="Times New Roman" pitchFamily="18" charset="0"/>
                      </a:endParaRPr>
                    </a:p>
                  </a:txBody>
                  <a:tcPr marT="34290" marB="34290"/>
                </a:tc>
                <a:tc>
                  <a:txBody>
                    <a:bodyPr/>
                    <a:lstStyle/>
                    <a:p>
                      <a:r>
                        <a:rPr lang="en-US" sz="1300" b="1" dirty="0" smtClean="0">
                          <a:solidFill>
                            <a:schemeClr val="bg1"/>
                          </a:solidFill>
                          <a:effectLst/>
                          <a:latin typeface="Times New Roman" pitchFamily="18" charset="0"/>
                          <a:cs typeface="Times New Roman" pitchFamily="18" charset="0"/>
                        </a:rPr>
                        <a:t>month</a:t>
                      </a:r>
                      <a:endParaRPr lang="en-US" sz="1300" b="1" dirty="0">
                        <a:solidFill>
                          <a:schemeClr val="bg1"/>
                        </a:solidFill>
                        <a:effectLst/>
                        <a:latin typeface="Times New Roman" pitchFamily="18" charset="0"/>
                        <a:cs typeface="Times New Roman" pitchFamily="18" charset="0"/>
                      </a:endParaRPr>
                    </a:p>
                  </a:txBody>
                  <a:tcPr marT="34290" marB="34290"/>
                </a:tc>
                <a:tc>
                  <a:txBody>
                    <a:bodyPr/>
                    <a:lstStyle/>
                    <a:p>
                      <a:r>
                        <a:rPr lang="en-US" sz="1300" b="1" dirty="0" smtClean="0">
                          <a:solidFill>
                            <a:schemeClr val="tx1"/>
                          </a:solidFill>
                          <a:effectLst/>
                          <a:latin typeface="Times New Roman" pitchFamily="18" charset="0"/>
                          <a:cs typeface="Times New Roman" pitchFamily="18" charset="0"/>
                        </a:rPr>
                        <a:t>season</a:t>
                      </a:r>
                      <a:endParaRPr lang="en-US" sz="1300" b="1" dirty="0">
                        <a:solidFill>
                          <a:schemeClr val="tx1"/>
                        </a:solidFill>
                        <a:effectLst/>
                        <a:latin typeface="Times New Roman" pitchFamily="18" charset="0"/>
                        <a:cs typeface="Times New Roman" pitchFamily="18" charset="0"/>
                      </a:endParaRPr>
                    </a:p>
                  </a:txBody>
                  <a:tcPr marT="34290" marB="34290"/>
                </a:tc>
                <a:tc>
                  <a:txBody>
                    <a:bodyPr/>
                    <a:lstStyle/>
                    <a:p>
                      <a:r>
                        <a:rPr lang="en-US" sz="1300" b="1" dirty="0" smtClean="0">
                          <a:solidFill>
                            <a:schemeClr val="bg1"/>
                          </a:solidFill>
                          <a:latin typeface="Times New Roman" pitchFamily="18" charset="0"/>
                          <a:cs typeface="Times New Roman" pitchFamily="18" charset="0"/>
                        </a:rPr>
                        <a:t>team</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err="1" smtClean="0">
                          <a:solidFill>
                            <a:schemeClr val="bg1"/>
                          </a:solidFill>
                          <a:latin typeface="Times New Roman" pitchFamily="18" charset="0"/>
                          <a:cs typeface="Times New Roman" pitchFamily="18" charset="0"/>
                        </a:rPr>
                        <a:t>opp_team</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err="1" smtClean="0">
                          <a:solidFill>
                            <a:schemeClr val="tx1"/>
                          </a:solidFill>
                          <a:latin typeface="Times New Roman" pitchFamily="18" charset="0"/>
                          <a:cs typeface="Times New Roman" pitchFamily="18" charset="0"/>
                        </a:rPr>
                        <a:t>pts</a:t>
                      </a:r>
                      <a:endParaRPr lang="en-US" sz="1300" b="1" dirty="0">
                        <a:solidFill>
                          <a:schemeClr val="tx1"/>
                        </a:solidFill>
                        <a:latin typeface="Times New Roman" pitchFamily="18" charset="0"/>
                        <a:cs typeface="Times New Roman" pitchFamily="18" charset="0"/>
                      </a:endParaRPr>
                    </a:p>
                  </a:txBody>
                  <a:tcPr marT="34290" marB="34290"/>
                </a:tc>
                <a:tc>
                  <a:txBody>
                    <a:bodyPr/>
                    <a:lstStyle/>
                    <a:p>
                      <a:r>
                        <a:rPr lang="en-US" sz="1300" b="1" dirty="0" err="1" smtClean="0">
                          <a:latin typeface="Times New Roman" pitchFamily="18" charset="0"/>
                          <a:cs typeface="Times New Roman" pitchFamily="18" charset="0"/>
                        </a:rPr>
                        <a:t>ast</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err="1" smtClean="0">
                          <a:latin typeface="Times New Roman" pitchFamily="18" charset="0"/>
                          <a:cs typeface="Times New Roman" pitchFamily="18" charset="0"/>
                        </a:rPr>
                        <a:t>reb</a:t>
                      </a:r>
                      <a:endParaRPr lang="en-US" sz="1300" b="1" dirty="0">
                        <a:solidFill>
                          <a:schemeClr val="bg1"/>
                        </a:solidFill>
                        <a:latin typeface="Times New Roman" pitchFamily="18" charset="0"/>
                        <a:cs typeface="Times New Roman" pitchFamily="18" charset="0"/>
                      </a:endParaRPr>
                    </a:p>
                  </a:txBody>
                  <a:tcPr marT="34290" marB="34290"/>
                </a:tc>
              </a:tr>
              <a:tr h="278130">
                <a:tc>
                  <a:txBody>
                    <a:bodyPr/>
                    <a:lstStyle/>
                    <a:p>
                      <a:r>
                        <a:rPr lang="en-US" sz="1300" i="1" dirty="0" smtClean="0">
                          <a:solidFill>
                            <a:schemeClr val="bg1"/>
                          </a:solidFill>
                          <a:effectLst/>
                          <a:latin typeface="Times New Roman" pitchFamily="18" charset="0"/>
                          <a:cs typeface="Times New Roman" pitchFamily="18" charset="0"/>
                        </a:rPr>
                        <a:t>t</a:t>
                      </a:r>
                      <a:r>
                        <a:rPr lang="en-US" sz="1300" i="1" baseline="-25000" dirty="0" smtClean="0">
                          <a:solidFill>
                            <a:schemeClr val="bg1"/>
                          </a:solidFill>
                          <a:effectLst/>
                          <a:latin typeface="Times New Roman" pitchFamily="18" charset="0"/>
                          <a:cs typeface="Times New Roman" pitchFamily="18" charset="0"/>
                        </a:rPr>
                        <a:t>1</a:t>
                      </a:r>
                      <a:endParaRPr lang="en-US" sz="1300" i="1" baseline="-250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err="1" smtClean="0">
                          <a:solidFill>
                            <a:schemeClr val="bg1"/>
                          </a:solidFill>
                          <a:effectLst/>
                          <a:latin typeface="Times New Roman" pitchFamily="18" charset="0"/>
                          <a:cs typeface="Times New Roman" pitchFamily="18" charset="0"/>
                        </a:rPr>
                        <a:t>Bogues</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11</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Feb.</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1991-92</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Hornets</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Hawks</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4</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12</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5</a:t>
                      </a:r>
                      <a:endParaRPr lang="en-US" sz="1300" dirty="0">
                        <a:solidFill>
                          <a:schemeClr val="bg1"/>
                        </a:solidFill>
                        <a:effectLst/>
                        <a:latin typeface="Times New Roman" pitchFamily="18" charset="0"/>
                        <a:cs typeface="Times New Roman" pitchFamily="18" charset="0"/>
                      </a:endParaRPr>
                    </a:p>
                  </a:txBody>
                  <a:tcPr marT="34290" marB="34290"/>
                </a:tc>
              </a:tr>
              <a:tr h="278130">
                <a:tc>
                  <a:txBody>
                    <a:bodyPr/>
                    <a:lstStyle/>
                    <a:p>
                      <a:r>
                        <a:rPr lang="en-US" sz="1300" i="1" dirty="0" smtClean="0">
                          <a:solidFill>
                            <a:schemeClr val="bg1"/>
                          </a:solidFill>
                          <a:effectLst/>
                          <a:latin typeface="Times New Roman" pitchFamily="18" charset="0"/>
                          <a:cs typeface="Times New Roman" pitchFamily="18" charset="0"/>
                        </a:rPr>
                        <a:t>t</a:t>
                      </a:r>
                      <a:r>
                        <a:rPr lang="en-US" sz="1300" i="1" baseline="-25000" dirty="0" smtClean="0">
                          <a:solidFill>
                            <a:schemeClr val="bg1"/>
                          </a:solidFill>
                          <a:effectLst/>
                          <a:latin typeface="Times New Roman" pitchFamily="18" charset="0"/>
                          <a:cs typeface="Times New Roman" pitchFamily="18" charset="0"/>
                        </a:rPr>
                        <a:t>2</a:t>
                      </a:r>
                      <a:endParaRPr lang="en-US" sz="1300" i="1" baseline="-250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err="1" smtClean="0">
                          <a:solidFill>
                            <a:schemeClr val="bg1"/>
                          </a:solidFill>
                          <a:effectLst/>
                          <a:latin typeface="Times New Roman" pitchFamily="18" charset="0"/>
                          <a:cs typeface="Times New Roman" pitchFamily="18" charset="0"/>
                        </a:rPr>
                        <a:t>Seikaly</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13</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Feb.</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1991-92</a:t>
                      </a: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Heat</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Hawks</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24</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5</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15</a:t>
                      </a:r>
                      <a:endParaRPr lang="en-US" sz="1300" dirty="0">
                        <a:solidFill>
                          <a:schemeClr val="bg1"/>
                        </a:solidFill>
                        <a:effectLst/>
                        <a:latin typeface="Times New Roman" pitchFamily="18" charset="0"/>
                        <a:cs typeface="Times New Roman" pitchFamily="18" charset="0"/>
                      </a:endParaRPr>
                    </a:p>
                  </a:txBody>
                  <a:tcPr marT="34290" marB="34290"/>
                </a:tc>
              </a:tr>
              <a:tr h="278130">
                <a:tc>
                  <a:txBody>
                    <a:bodyPr/>
                    <a:lstStyle/>
                    <a:p>
                      <a:r>
                        <a:rPr lang="en-US" sz="1300" b="0" i="1" dirty="0" smtClean="0">
                          <a:solidFill>
                            <a:schemeClr val="bg1"/>
                          </a:solidFill>
                          <a:effectLst/>
                          <a:latin typeface="Times New Roman" pitchFamily="18" charset="0"/>
                          <a:cs typeface="Times New Roman" pitchFamily="18" charset="0"/>
                        </a:rPr>
                        <a:t>t</a:t>
                      </a:r>
                      <a:r>
                        <a:rPr lang="en-US" sz="1300" b="0" i="1" baseline="-25000" dirty="0" smtClean="0">
                          <a:solidFill>
                            <a:schemeClr val="bg1"/>
                          </a:solidFill>
                          <a:effectLst/>
                          <a:latin typeface="Times New Roman" pitchFamily="18" charset="0"/>
                          <a:cs typeface="Times New Roman" pitchFamily="18" charset="0"/>
                        </a:rPr>
                        <a:t>3</a:t>
                      </a:r>
                      <a:endParaRPr lang="en-US" sz="1300" b="0" i="1" baseline="-2500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Sherman</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7</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Dec.</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0" dirty="0" smtClean="0">
                          <a:solidFill>
                            <a:schemeClr val="bg1"/>
                          </a:solidFill>
                          <a:effectLst/>
                          <a:latin typeface="Times New Roman" pitchFamily="18" charset="0"/>
                          <a:cs typeface="Times New Roman" pitchFamily="18" charset="0"/>
                        </a:rPr>
                        <a:t>1993-94</a:t>
                      </a: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Celtics</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Nets</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13</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13</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5</a:t>
                      </a:r>
                      <a:endParaRPr lang="en-US" sz="1300" b="0" dirty="0">
                        <a:solidFill>
                          <a:schemeClr val="bg1"/>
                        </a:solidFill>
                        <a:effectLst/>
                        <a:latin typeface="Times New Roman" pitchFamily="18" charset="0"/>
                        <a:cs typeface="Times New Roman" pitchFamily="18" charset="0"/>
                      </a:endParaRPr>
                    </a:p>
                  </a:txBody>
                  <a:tcPr marT="34290" marB="34290"/>
                </a:tc>
              </a:tr>
              <a:tr h="278130">
                <a:tc>
                  <a:txBody>
                    <a:bodyPr/>
                    <a:lstStyle/>
                    <a:p>
                      <a:r>
                        <a:rPr lang="en-US" sz="1300" i="1" dirty="0" smtClean="0">
                          <a:solidFill>
                            <a:schemeClr val="bg1"/>
                          </a:solidFill>
                          <a:effectLst/>
                          <a:latin typeface="Times New Roman" pitchFamily="18" charset="0"/>
                          <a:cs typeface="Times New Roman" pitchFamily="18" charset="0"/>
                        </a:rPr>
                        <a:t>t</a:t>
                      </a:r>
                      <a:r>
                        <a:rPr lang="en-US" sz="1300" i="1" baseline="-25000" dirty="0" smtClean="0">
                          <a:solidFill>
                            <a:schemeClr val="bg1"/>
                          </a:solidFill>
                          <a:effectLst/>
                          <a:latin typeface="Times New Roman" pitchFamily="18" charset="0"/>
                          <a:cs typeface="Times New Roman" pitchFamily="18" charset="0"/>
                        </a:rPr>
                        <a:t>4</a:t>
                      </a:r>
                      <a:endParaRPr lang="en-US" sz="1300" i="1" baseline="-250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Wesley</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4</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Feb.</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1994-95</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Celtics</a:t>
                      </a: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Nets</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2</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5</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2</a:t>
                      </a:r>
                      <a:endParaRPr lang="en-US" sz="1300" dirty="0">
                        <a:solidFill>
                          <a:schemeClr val="bg1"/>
                        </a:solidFill>
                        <a:effectLst/>
                        <a:latin typeface="Times New Roman" pitchFamily="18" charset="0"/>
                        <a:cs typeface="Times New Roman" pitchFamily="18" charset="0"/>
                      </a:endParaRPr>
                    </a:p>
                  </a:txBody>
                  <a:tcPr marT="34290" marB="34290"/>
                </a:tc>
              </a:tr>
              <a:tr h="278130">
                <a:tc>
                  <a:txBody>
                    <a:bodyPr/>
                    <a:lstStyle/>
                    <a:p>
                      <a:r>
                        <a:rPr lang="en-US" sz="1300" i="1" dirty="0" smtClean="0">
                          <a:solidFill>
                            <a:schemeClr val="bg1"/>
                          </a:solidFill>
                          <a:effectLst/>
                          <a:latin typeface="Times New Roman" pitchFamily="18" charset="0"/>
                          <a:cs typeface="Times New Roman" pitchFamily="18" charset="0"/>
                        </a:rPr>
                        <a:t>t</a:t>
                      </a:r>
                      <a:r>
                        <a:rPr lang="en-US" sz="1300" i="1" baseline="-25000" dirty="0" smtClean="0">
                          <a:solidFill>
                            <a:schemeClr val="bg1"/>
                          </a:solidFill>
                          <a:effectLst/>
                          <a:latin typeface="Times New Roman" pitchFamily="18" charset="0"/>
                          <a:cs typeface="Times New Roman" pitchFamily="18" charset="0"/>
                        </a:rPr>
                        <a:t>5</a:t>
                      </a:r>
                      <a:endParaRPr lang="en-US" sz="1300" i="1" baseline="-2500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Wesley</a:t>
                      </a: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5</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Feb.</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1994-95</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Celtics</a:t>
                      </a: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Timberwolves</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3</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5</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3</a:t>
                      </a:r>
                      <a:endParaRPr lang="en-US" sz="1300" dirty="0">
                        <a:solidFill>
                          <a:schemeClr val="bg1"/>
                        </a:solidFill>
                        <a:effectLst/>
                        <a:latin typeface="Times New Roman" pitchFamily="18" charset="0"/>
                        <a:cs typeface="Times New Roman" pitchFamily="18" charset="0"/>
                      </a:endParaRPr>
                    </a:p>
                  </a:txBody>
                  <a:tcPr marT="34290" marB="34290"/>
                </a:tc>
              </a:tr>
              <a:tr h="278130">
                <a:tc>
                  <a:txBody>
                    <a:bodyPr/>
                    <a:lstStyle/>
                    <a:p>
                      <a:r>
                        <a:rPr lang="en-US" sz="1300" b="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b="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6</a:t>
                      </a:r>
                      <a:endParaRPr lang="en-US" sz="1300" b="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r>
                        <a:rPr lang="en-US" sz="1300" b="0" dirty="0" err="1" smtClean="0">
                          <a:solidFill>
                            <a:schemeClr val="bg1"/>
                          </a:solidFill>
                          <a:effectLst/>
                          <a:latin typeface="Times New Roman" pitchFamily="18" charset="0"/>
                          <a:cs typeface="Times New Roman" pitchFamily="18" charset="0"/>
                        </a:rPr>
                        <a:t>Strictland</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3</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Jan.</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0" u="none"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1995-96</a:t>
                      </a: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Blazers</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0" dirty="0" smtClean="0">
                          <a:solidFill>
                            <a:schemeClr val="bg1"/>
                          </a:solidFill>
                          <a:effectLst/>
                          <a:latin typeface="Times New Roman" pitchFamily="18" charset="0"/>
                          <a:cs typeface="Times New Roman" pitchFamily="18" charset="0"/>
                        </a:rPr>
                        <a:t>Celtics</a:t>
                      </a:r>
                    </a:p>
                  </a:txBody>
                  <a:tcPr marT="34290" marB="34290"/>
                </a:tc>
                <a:tc>
                  <a:txBody>
                    <a:bodyPr/>
                    <a:lstStyle/>
                    <a:p>
                      <a:r>
                        <a:rPr lang="en-US" sz="1300" b="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27</a:t>
                      </a:r>
                      <a:endParaRPr lang="en-US" sz="1300" b="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r>
                        <a:rPr lang="en-US" sz="1300" b="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18</a:t>
                      </a:r>
                      <a:endParaRPr lang="en-US" sz="1300" b="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r>
                        <a:rPr lang="en-US" sz="1300" b="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8</a:t>
                      </a:r>
                      <a:endParaRPr lang="en-US" sz="1300" b="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r>
              <a:tr h="278130">
                <a:tc>
                  <a:txBody>
                    <a:bodyPr/>
                    <a:lstStyle/>
                    <a:p>
                      <a:r>
                        <a:rPr lang="en-US" sz="1300" i="1" dirty="0" smtClean="0">
                          <a:effectLst/>
                          <a:latin typeface="Times New Roman" pitchFamily="18" charset="0"/>
                          <a:cs typeface="Times New Roman" pitchFamily="18" charset="0"/>
                        </a:rPr>
                        <a:t>t</a:t>
                      </a:r>
                      <a:r>
                        <a:rPr lang="en-US" sz="1300" i="1" baseline="-25000" dirty="0" smtClean="0">
                          <a:effectLst/>
                          <a:latin typeface="Times New Roman" pitchFamily="18" charset="0"/>
                          <a:cs typeface="Times New Roman" pitchFamily="18" charset="0"/>
                        </a:rPr>
                        <a:t>7</a:t>
                      </a:r>
                      <a:endParaRPr lang="en-US" sz="1300" b="1" i="1" baseline="-25000" dirty="0">
                        <a:solidFill>
                          <a:schemeClr val="tx1"/>
                        </a:solidFill>
                        <a:effectLst/>
                        <a:latin typeface="Times New Roman" pitchFamily="18" charset="0"/>
                        <a:cs typeface="Times New Roman" pitchFamily="18" charset="0"/>
                      </a:endParaRPr>
                    </a:p>
                  </a:txBody>
                  <a:tcPr marT="34290" marB="34290">
                    <a:solidFill>
                      <a:schemeClr val="bg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lumMod val="75000"/>
                            </a:schemeClr>
                          </a:solidFill>
                          <a:effectLst/>
                          <a:latin typeface="Times New Roman" pitchFamily="18" charset="0"/>
                          <a:cs typeface="Times New Roman" pitchFamily="18" charset="0"/>
                        </a:rPr>
                        <a:t>Wesley</a:t>
                      </a:r>
                      <a:endParaRPr lang="en-US" sz="1300" b="1" dirty="0" smtClean="0">
                        <a:solidFill>
                          <a:schemeClr val="bg1">
                            <a:lumMod val="75000"/>
                          </a:schemeClr>
                        </a:solidFill>
                        <a:effectLst/>
                        <a:latin typeface="Times New Roman" pitchFamily="18" charset="0"/>
                        <a:cs typeface="Times New Roman" pitchFamily="18" charset="0"/>
                      </a:endParaRPr>
                    </a:p>
                  </a:txBody>
                  <a:tcPr marT="34290" marB="34290">
                    <a:solidFill>
                      <a:schemeClr val="bg1">
                        <a:lumMod val="75000"/>
                      </a:schemeClr>
                    </a:solidFill>
                  </a:tcPr>
                </a:tc>
                <a:tc>
                  <a:txBody>
                    <a:bodyPr/>
                    <a:lstStyle/>
                    <a:p>
                      <a:r>
                        <a:rPr lang="en-US" sz="1300" dirty="0" smtClean="0">
                          <a:solidFill>
                            <a:schemeClr val="bg1">
                              <a:lumMod val="75000"/>
                            </a:schemeClr>
                          </a:solidFill>
                          <a:effectLst/>
                          <a:latin typeface="Times New Roman" pitchFamily="18" charset="0"/>
                          <a:cs typeface="Times New Roman" pitchFamily="18" charset="0"/>
                        </a:rPr>
                        <a:t>25</a:t>
                      </a:r>
                      <a:endParaRPr lang="en-US" sz="1300" b="1" dirty="0">
                        <a:solidFill>
                          <a:schemeClr val="bg1">
                            <a:lumMod val="75000"/>
                          </a:schemeClr>
                        </a:solidFill>
                        <a:effectLst/>
                        <a:latin typeface="Times New Roman" pitchFamily="18" charset="0"/>
                        <a:cs typeface="Times New Roman" pitchFamily="18" charset="0"/>
                      </a:endParaRPr>
                    </a:p>
                  </a:txBody>
                  <a:tcPr marT="34290" marB="34290">
                    <a:solidFill>
                      <a:schemeClr val="bg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lumMod val="75000"/>
                            </a:schemeClr>
                          </a:solidFill>
                          <a:effectLst/>
                          <a:latin typeface="Times New Roman" pitchFamily="18" charset="0"/>
                          <a:cs typeface="Times New Roman" pitchFamily="18" charset="0"/>
                        </a:rPr>
                        <a:t>Feb.</a:t>
                      </a:r>
                      <a:endParaRPr lang="en-US" sz="1300" b="1" dirty="0" smtClean="0">
                        <a:solidFill>
                          <a:schemeClr val="bg1">
                            <a:lumMod val="75000"/>
                          </a:schemeClr>
                        </a:solidFill>
                        <a:effectLst/>
                        <a:latin typeface="Times New Roman" pitchFamily="18" charset="0"/>
                        <a:cs typeface="Times New Roman" pitchFamily="18" charset="0"/>
                      </a:endParaRPr>
                    </a:p>
                  </a:txBody>
                  <a:tcPr marT="34290" marB="34290">
                    <a:solidFill>
                      <a:schemeClr val="bg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tx1"/>
                          </a:solidFill>
                          <a:effectLst/>
                          <a:latin typeface="Times New Roman" pitchFamily="18" charset="0"/>
                          <a:cs typeface="Times New Roman" pitchFamily="18" charset="0"/>
                        </a:rPr>
                        <a:t>1995-96</a:t>
                      </a:r>
                      <a:endParaRPr lang="en-US" sz="1300" b="1" dirty="0" smtClean="0">
                        <a:solidFill>
                          <a:schemeClr val="tx1"/>
                        </a:solidFill>
                        <a:effectLst/>
                        <a:latin typeface="Times New Roman" pitchFamily="18" charset="0"/>
                        <a:cs typeface="Times New Roman" pitchFamily="18" charset="0"/>
                      </a:endParaRPr>
                    </a:p>
                  </a:txBody>
                  <a:tcPr marT="34290" marB="34290">
                    <a:solidFill>
                      <a:schemeClr val="bg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lumMod val="75000"/>
                            </a:schemeClr>
                          </a:solidFill>
                          <a:effectLst/>
                          <a:latin typeface="Times New Roman" pitchFamily="18" charset="0"/>
                          <a:cs typeface="Times New Roman" pitchFamily="18" charset="0"/>
                        </a:rPr>
                        <a:t>Celtics</a:t>
                      </a:r>
                      <a:endParaRPr lang="en-US" sz="1300" b="1" dirty="0" smtClean="0">
                        <a:solidFill>
                          <a:schemeClr val="bg1">
                            <a:lumMod val="75000"/>
                          </a:schemeClr>
                        </a:solidFill>
                        <a:effectLst/>
                        <a:latin typeface="Times New Roman" pitchFamily="18" charset="0"/>
                        <a:cs typeface="Times New Roman" pitchFamily="18" charset="0"/>
                      </a:endParaRPr>
                    </a:p>
                  </a:txBody>
                  <a:tcPr marT="34290" marB="34290">
                    <a:solidFill>
                      <a:schemeClr val="bg1">
                        <a:lumMod val="75000"/>
                      </a:schemeClr>
                    </a:solidFill>
                  </a:tcPr>
                </a:tc>
                <a:tc>
                  <a:txBody>
                    <a:bodyPr/>
                    <a:lstStyle/>
                    <a:p>
                      <a:r>
                        <a:rPr lang="en-US" sz="1300" dirty="0" smtClean="0">
                          <a:solidFill>
                            <a:schemeClr val="bg1">
                              <a:lumMod val="75000"/>
                            </a:schemeClr>
                          </a:solidFill>
                          <a:effectLst/>
                          <a:latin typeface="Times New Roman" pitchFamily="18" charset="0"/>
                          <a:cs typeface="Times New Roman" pitchFamily="18" charset="0"/>
                        </a:rPr>
                        <a:t>Nets</a:t>
                      </a:r>
                      <a:endParaRPr lang="en-US" sz="1300" b="1" dirty="0">
                        <a:solidFill>
                          <a:schemeClr val="bg1">
                            <a:lumMod val="75000"/>
                          </a:schemeClr>
                        </a:solidFill>
                        <a:effectLst/>
                        <a:latin typeface="Times New Roman" pitchFamily="18" charset="0"/>
                        <a:cs typeface="Times New Roman" pitchFamily="18" charset="0"/>
                      </a:endParaRPr>
                    </a:p>
                  </a:txBody>
                  <a:tcPr marT="34290" marB="34290">
                    <a:solidFill>
                      <a:schemeClr val="bg1">
                        <a:lumMod val="75000"/>
                      </a:schemeClr>
                    </a:solidFill>
                  </a:tcPr>
                </a:tc>
                <a:tc>
                  <a:txBody>
                    <a:bodyPr/>
                    <a:lstStyle/>
                    <a:p>
                      <a:r>
                        <a:rPr lang="en-US" sz="1300" dirty="0" smtClean="0">
                          <a:solidFill>
                            <a:schemeClr val="tx1"/>
                          </a:solidFill>
                          <a:effectLst/>
                          <a:latin typeface="Times New Roman" pitchFamily="18" charset="0"/>
                          <a:cs typeface="Times New Roman" pitchFamily="18" charset="0"/>
                        </a:rPr>
                        <a:t>12</a:t>
                      </a:r>
                      <a:endParaRPr lang="en-US" sz="1300" b="1" dirty="0">
                        <a:solidFill>
                          <a:schemeClr val="tx1"/>
                        </a:solidFill>
                        <a:effectLst/>
                        <a:latin typeface="Times New Roman" pitchFamily="18" charset="0"/>
                        <a:cs typeface="Times New Roman" pitchFamily="18" charset="0"/>
                      </a:endParaRPr>
                    </a:p>
                  </a:txBody>
                  <a:tcPr marT="34290" marB="34290">
                    <a:solidFill>
                      <a:schemeClr val="bg1">
                        <a:lumMod val="75000"/>
                      </a:schemeClr>
                    </a:solidFill>
                  </a:tcPr>
                </a:tc>
                <a:tc>
                  <a:txBody>
                    <a:bodyPr/>
                    <a:lstStyle/>
                    <a:p>
                      <a:r>
                        <a:rPr lang="en-US" sz="1300" dirty="0" smtClean="0">
                          <a:effectLst/>
                          <a:latin typeface="Times New Roman" pitchFamily="18" charset="0"/>
                          <a:cs typeface="Times New Roman" pitchFamily="18" charset="0"/>
                        </a:rPr>
                        <a:t>13</a:t>
                      </a:r>
                      <a:endParaRPr lang="en-US" sz="1300" b="1" dirty="0">
                        <a:solidFill>
                          <a:schemeClr val="tx1"/>
                        </a:solidFill>
                        <a:effectLst/>
                        <a:latin typeface="Times New Roman" pitchFamily="18" charset="0"/>
                        <a:cs typeface="Times New Roman" pitchFamily="18" charset="0"/>
                      </a:endParaRPr>
                    </a:p>
                  </a:txBody>
                  <a:tcPr marT="34290" marB="34290">
                    <a:solidFill>
                      <a:schemeClr val="bg1">
                        <a:lumMod val="75000"/>
                      </a:schemeClr>
                    </a:solidFill>
                  </a:tcPr>
                </a:tc>
                <a:tc>
                  <a:txBody>
                    <a:bodyPr/>
                    <a:lstStyle/>
                    <a:p>
                      <a:r>
                        <a:rPr lang="en-US" sz="1300" dirty="0" smtClean="0">
                          <a:effectLst/>
                          <a:latin typeface="Times New Roman" pitchFamily="18" charset="0"/>
                          <a:cs typeface="Times New Roman" pitchFamily="18" charset="0"/>
                        </a:rPr>
                        <a:t>5</a:t>
                      </a:r>
                      <a:endParaRPr lang="en-US" sz="1300" b="1" dirty="0">
                        <a:solidFill>
                          <a:schemeClr val="tx1"/>
                        </a:solidFill>
                        <a:effectLst/>
                        <a:latin typeface="Times New Roman" pitchFamily="18" charset="0"/>
                        <a:cs typeface="Times New Roman" pitchFamily="18" charset="0"/>
                      </a:endParaRPr>
                    </a:p>
                  </a:txBody>
                  <a:tcPr marT="34290" marB="34290">
                    <a:solidFill>
                      <a:schemeClr val="bg1">
                        <a:lumMod val="75000"/>
                      </a:schemeClr>
                    </a:solidFill>
                  </a:tcPr>
                </a:tc>
              </a:tr>
            </a:tbl>
          </a:graphicData>
        </a:graphic>
      </p:graphicFrame>
      <p:sp>
        <p:nvSpPr>
          <p:cNvPr id="14" name="Title 1"/>
          <p:cNvSpPr>
            <a:spLocks noGrp="1"/>
          </p:cNvSpPr>
          <p:nvPr>
            <p:ph type="title"/>
          </p:nvPr>
        </p:nvSpPr>
        <p:spPr>
          <a:xfrm>
            <a:off x="389436" y="171450"/>
            <a:ext cx="8363938" cy="609398"/>
          </a:xfrm>
        </p:spPr>
        <p:txBody>
          <a:bodyPr/>
          <a:lstStyle/>
          <a:p>
            <a:pPr algn="r"/>
            <a:r>
              <a:rPr sz="440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A Mini-world of Basketball Gamelogs</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 name="Rectangle 3"/>
          <p:cNvSpPr/>
          <p:nvPr/>
        </p:nvSpPr>
        <p:spPr bwMode="auto">
          <a:xfrm>
            <a:off x="6943725" y="1422779"/>
            <a:ext cx="1841168" cy="2292823"/>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5" name="Rectangle 4"/>
          <p:cNvSpPr/>
          <p:nvPr/>
        </p:nvSpPr>
        <p:spPr bwMode="auto">
          <a:xfrm>
            <a:off x="3466546" y="1422779"/>
            <a:ext cx="1105454" cy="2292822"/>
          </a:xfrm>
          <a:prstGeom prst="rect">
            <a:avLst/>
          </a:prstGeom>
          <a:solidFill>
            <a:srgbClr val="00B050">
              <a:alpha val="0"/>
            </a:srgbClr>
          </a:solidFill>
          <a:ln w="2222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 name="TextBox 5"/>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8772381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1041621" y="1367150"/>
            <a:ext cx="7116417" cy="2062103"/>
          </a:xfrm>
          <a:prstGeom prst="rect">
            <a:avLst/>
          </a:prstGeom>
        </p:spPr>
        <p:txBody>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sz="6000" b="1" dirty="0" err="1" smtClean="0">
                <a:solidFill>
                  <a:srgbClr val="0064B1"/>
                </a:solidFill>
              </a:rPr>
              <a:t>FactWatcher</a:t>
            </a:r>
            <a:endParaRPr lang="en-US" sz="6000" b="1" dirty="0">
              <a:solidFill>
                <a:srgbClr val="0064B1"/>
              </a:solidFill>
            </a:endParaRPr>
          </a:p>
          <a:p>
            <a:pPr marL="0" indent="0" algn="ctr">
              <a:buNone/>
            </a:pPr>
            <a:r>
              <a:rPr lang="en-US" sz="2800" b="1" dirty="0"/>
              <a:t>Automated Monitoring of Facts from Real-World Events</a:t>
            </a:r>
          </a:p>
        </p:txBody>
      </p:sp>
      <p:sp>
        <p:nvSpPr>
          <p:cNvPr id="3" name="TextBox 2"/>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3135728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3"/>
          <p:cNvGraphicFramePr>
            <a:graphicFrameLocks/>
          </p:cNvGraphicFramePr>
          <p:nvPr>
            <p:extLst>
              <p:ext uri="{D42A27DB-BD31-4B8C-83A1-F6EECF244321}">
                <p14:modId xmlns:p14="http://schemas.microsoft.com/office/powerpoint/2010/main" val="4225605602"/>
              </p:ext>
            </p:extLst>
          </p:nvPr>
        </p:nvGraphicFramePr>
        <p:xfrm>
          <a:off x="457200" y="1451372"/>
          <a:ext cx="8229600" cy="2225040"/>
        </p:xfrm>
        <a:graphic>
          <a:graphicData uri="http://schemas.openxmlformats.org/drawingml/2006/table">
            <a:tbl>
              <a:tblPr firstRow="1" bandRow="1">
                <a:tableStyleId>{5940675A-B579-460E-94D1-54222C63F5DA}</a:tableStyleId>
              </a:tblPr>
              <a:tblGrid>
                <a:gridCol w="457200"/>
                <a:gridCol w="1143000"/>
                <a:gridCol w="609600"/>
                <a:gridCol w="838200"/>
                <a:gridCol w="990600"/>
                <a:gridCol w="990600"/>
                <a:gridCol w="1524000"/>
                <a:gridCol w="533400"/>
                <a:gridCol w="609600"/>
                <a:gridCol w="533400"/>
              </a:tblGrid>
              <a:tr h="278130">
                <a:tc>
                  <a:txBody>
                    <a:bodyPr/>
                    <a:lstStyle/>
                    <a:p>
                      <a:r>
                        <a:rPr lang="en-US" sz="1300" b="1" dirty="0" smtClean="0">
                          <a:latin typeface="Times New Roman" pitchFamily="18" charset="0"/>
                          <a:cs typeface="Times New Roman" pitchFamily="18" charset="0"/>
                        </a:rPr>
                        <a:t>id</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smtClean="0">
                          <a:solidFill>
                            <a:schemeClr val="bg1"/>
                          </a:solidFill>
                          <a:effectLst/>
                          <a:latin typeface="Times New Roman" pitchFamily="18" charset="0"/>
                          <a:cs typeface="Times New Roman" pitchFamily="18" charset="0"/>
                        </a:rPr>
                        <a:t>player</a:t>
                      </a:r>
                      <a:endParaRPr lang="en-US" sz="1300" b="1" dirty="0">
                        <a:solidFill>
                          <a:schemeClr val="bg1"/>
                        </a:solidFill>
                        <a:effectLst/>
                        <a:latin typeface="Times New Roman" pitchFamily="18" charset="0"/>
                        <a:cs typeface="Times New Roman" pitchFamily="18" charset="0"/>
                      </a:endParaRPr>
                    </a:p>
                  </a:txBody>
                  <a:tcPr marT="34290" marB="34290"/>
                </a:tc>
                <a:tc>
                  <a:txBody>
                    <a:bodyPr/>
                    <a:lstStyle/>
                    <a:p>
                      <a:r>
                        <a:rPr lang="en-US" sz="1300" b="1" dirty="0" smtClean="0">
                          <a:solidFill>
                            <a:schemeClr val="bg1"/>
                          </a:solidFill>
                          <a:effectLst/>
                          <a:latin typeface="Times New Roman" pitchFamily="18" charset="0"/>
                          <a:cs typeface="Times New Roman" pitchFamily="18" charset="0"/>
                        </a:rPr>
                        <a:t>day</a:t>
                      </a:r>
                      <a:endParaRPr lang="en-US" sz="1300" b="1" dirty="0">
                        <a:solidFill>
                          <a:schemeClr val="bg1"/>
                        </a:solidFill>
                        <a:effectLst/>
                        <a:latin typeface="Times New Roman" pitchFamily="18" charset="0"/>
                        <a:cs typeface="Times New Roman" pitchFamily="18" charset="0"/>
                      </a:endParaRPr>
                    </a:p>
                  </a:txBody>
                  <a:tcPr marT="34290" marB="34290"/>
                </a:tc>
                <a:tc>
                  <a:txBody>
                    <a:bodyPr/>
                    <a:lstStyle/>
                    <a:p>
                      <a:r>
                        <a:rPr lang="en-US" sz="1300" b="1" dirty="0" smtClean="0">
                          <a:solidFill>
                            <a:schemeClr val="bg1"/>
                          </a:solidFill>
                          <a:effectLst/>
                          <a:latin typeface="Times New Roman" pitchFamily="18" charset="0"/>
                          <a:cs typeface="Times New Roman" pitchFamily="18" charset="0"/>
                        </a:rPr>
                        <a:t>month</a:t>
                      </a:r>
                      <a:endParaRPr lang="en-US" sz="1300" b="1" dirty="0">
                        <a:solidFill>
                          <a:schemeClr val="bg1"/>
                        </a:solidFill>
                        <a:effectLst/>
                        <a:latin typeface="Times New Roman" pitchFamily="18" charset="0"/>
                        <a:cs typeface="Times New Roman" pitchFamily="18" charset="0"/>
                      </a:endParaRPr>
                    </a:p>
                  </a:txBody>
                  <a:tcPr marT="34290" marB="34290"/>
                </a:tc>
                <a:tc>
                  <a:txBody>
                    <a:bodyPr/>
                    <a:lstStyle/>
                    <a:p>
                      <a:r>
                        <a:rPr lang="en-US" sz="1300" b="1" dirty="0" smtClean="0">
                          <a:solidFill>
                            <a:schemeClr val="bg1"/>
                          </a:solidFill>
                          <a:effectLst/>
                          <a:latin typeface="Times New Roman" pitchFamily="18" charset="0"/>
                          <a:cs typeface="Times New Roman" pitchFamily="18" charset="0"/>
                        </a:rPr>
                        <a:t>season</a:t>
                      </a:r>
                      <a:endParaRPr lang="en-US" sz="1300" b="1" dirty="0">
                        <a:solidFill>
                          <a:schemeClr val="bg1"/>
                        </a:solidFill>
                        <a:effectLst/>
                        <a:latin typeface="Times New Roman" pitchFamily="18" charset="0"/>
                        <a:cs typeface="Times New Roman" pitchFamily="18" charset="0"/>
                      </a:endParaRPr>
                    </a:p>
                  </a:txBody>
                  <a:tcPr marT="34290" marB="34290"/>
                </a:tc>
                <a:tc>
                  <a:txBody>
                    <a:bodyPr/>
                    <a:lstStyle/>
                    <a:p>
                      <a:r>
                        <a:rPr lang="en-US" sz="1300" b="1" dirty="0" smtClean="0">
                          <a:latin typeface="Times New Roman" pitchFamily="18" charset="0"/>
                          <a:cs typeface="Times New Roman" pitchFamily="18" charset="0"/>
                        </a:rPr>
                        <a:t>team</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err="1" smtClean="0">
                          <a:latin typeface="Times New Roman" pitchFamily="18" charset="0"/>
                          <a:cs typeface="Times New Roman" pitchFamily="18" charset="0"/>
                        </a:rPr>
                        <a:t>opp_team</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err="1" smtClean="0">
                          <a:solidFill>
                            <a:schemeClr val="bg1"/>
                          </a:solidFill>
                          <a:latin typeface="Times New Roman" pitchFamily="18" charset="0"/>
                          <a:cs typeface="Times New Roman" pitchFamily="18" charset="0"/>
                        </a:rPr>
                        <a:t>pts</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err="1" smtClean="0">
                          <a:latin typeface="Times New Roman" pitchFamily="18" charset="0"/>
                          <a:cs typeface="Times New Roman" pitchFamily="18" charset="0"/>
                        </a:rPr>
                        <a:t>ast</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err="1" smtClean="0">
                          <a:latin typeface="Times New Roman" pitchFamily="18" charset="0"/>
                          <a:cs typeface="Times New Roman" pitchFamily="18" charset="0"/>
                        </a:rPr>
                        <a:t>reb</a:t>
                      </a:r>
                      <a:endParaRPr lang="en-US" sz="1300" b="1" dirty="0">
                        <a:solidFill>
                          <a:schemeClr val="bg1"/>
                        </a:solidFill>
                        <a:latin typeface="Times New Roman" pitchFamily="18" charset="0"/>
                        <a:cs typeface="Times New Roman" pitchFamily="18" charset="0"/>
                      </a:endParaRPr>
                    </a:p>
                  </a:txBody>
                  <a:tcPr marT="34290" marB="34290"/>
                </a:tc>
              </a:tr>
              <a:tr h="278130">
                <a:tc>
                  <a:txBody>
                    <a:bodyPr/>
                    <a:lstStyle/>
                    <a:p>
                      <a:r>
                        <a:rPr lang="en-US" sz="1300" i="1" dirty="0" smtClean="0">
                          <a:solidFill>
                            <a:schemeClr val="bg1"/>
                          </a:solidFill>
                          <a:effectLst/>
                          <a:latin typeface="Times New Roman" pitchFamily="18" charset="0"/>
                          <a:cs typeface="Times New Roman" pitchFamily="18" charset="0"/>
                        </a:rPr>
                        <a:t>t</a:t>
                      </a:r>
                      <a:r>
                        <a:rPr lang="en-US" sz="1300" i="1" baseline="-25000" dirty="0" smtClean="0">
                          <a:solidFill>
                            <a:schemeClr val="bg1"/>
                          </a:solidFill>
                          <a:effectLst/>
                          <a:latin typeface="Times New Roman" pitchFamily="18" charset="0"/>
                          <a:cs typeface="Times New Roman" pitchFamily="18" charset="0"/>
                        </a:rPr>
                        <a:t>1</a:t>
                      </a:r>
                      <a:endParaRPr lang="en-US" sz="1300" i="1" baseline="-250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err="1" smtClean="0">
                          <a:solidFill>
                            <a:schemeClr val="bg1"/>
                          </a:solidFill>
                          <a:effectLst/>
                          <a:latin typeface="Times New Roman" pitchFamily="18" charset="0"/>
                          <a:cs typeface="Times New Roman" pitchFamily="18" charset="0"/>
                        </a:rPr>
                        <a:t>Bogues</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11</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Feb.</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1991-92</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Hornets</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Hawks</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4</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12</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5</a:t>
                      </a:r>
                      <a:endParaRPr lang="en-US" sz="1300" dirty="0">
                        <a:solidFill>
                          <a:schemeClr val="bg1"/>
                        </a:solidFill>
                        <a:effectLst/>
                        <a:latin typeface="Times New Roman" pitchFamily="18" charset="0"/>
                        <a:cs typeface="Times New Roman" pitchFamily="18" charset="0"/>
                      </a:endParaRPr>
                    </a:p>
                  </a:txBody>
                  <a:tcPr marT="34290" marB="34290"/>
                </a:tc>
              </a:tr>
              <a:tr h="278130">
                <a:tc>
                  <a:txBody>
                    <a:bodyPr/>
                    <a:lstStyle/>
                    <a:p>
                      <a:r>
                        <a:rPr lang="en-US" sz="1300" i="1" dirty="0" smtClean="0">
                          <a:solidFill>
                            <a:schemeClr val="bg1"/>
                          </a:solidFill>
                          <a:effectLst/>
                          <a:latin typeface="Times New Roman" pitchFamily="18" charset="0"/>
                          <a:cs typeface="Times New Roman" pitchFamily="18" charset="0"/>
                        </a:rPr>
                        <a:t>t</a:t>
                      </a:r>
                      <a:r>
                        <a:rPr lang="en-US" sz="1300" i="1" baseline="-25000" dirty="0" smtClean="0">
                          <a:solidFill>
                            <a:schemeClr val="bg1"/>
                          </a:solidFill>
                          <a:effectLst/>
                          <a:latin typeface="Times New Roman" pitchFamily="18" charset="0"/>
                          <a:cs typeface="Times New Roman" pitchFamily="18" charset="0"/>
                        </a:rPr>
                        <a:t>2</a:t>
                      </a:r>
                      <a:endParaRPr lang="en-US" sz="1300" i="1" baseline="-250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err="1" smtClean="0">
                          <a:solidFill>
                            <a:schemeClr val="bg1"/>
                          </a:solidFill>
                          <a:effectLst/>
                          <a:latin typeface="Times New Roman" pitchFamily="18" charset="0"/>
                          <a:cs typeface="Times New Roman" pitchFamily="18" charset="0"/>
                        </a:rPr>
                        <a:t>Seikaly</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13</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Feb.</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1991-92</a:t>
                      </a: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Heat</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Hawks</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24</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5</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15</a:t>
                      </a:r>
                      <a:endParaRPr lang="en-US" sz="1300" dirty="0">
                        <a:solidFill>
                          <a:schemeClr val="bg1"/>
                        </a:solidFill>
                        <a:effectLst/>
                        <a:latin typeface="Times New Roman" pitchFamily="18" charset="0"/>
                        <a:cs typeface="Times New Roman" pitchFamily="18" charset="0"/>
                      </a:endParaRPr>
                    </a:p>
                  </a:txBody>
                  <a:tcPr marT="34290" marB="34290"/>
                </a:tc>
              </a:tr>
              <a:tr h="278130">
                <a:tc>
                  <a:txBody>
                    <a:bodyPr/>
                    <a:lstStyle/>
                    <a:p>
                      <a:r>
                        <a:rPr lang="en-US" sz="1300" b="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b="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3</a:t>
                      </a:r>
                      <a:endParaRPr lang="en-US" sz="1300" b="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Sherman</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7</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Dec.</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0" dirty="0" smtClean="0">
                          <a:solidFill>
                            <a:schemeClr val="bg1"/>
                          </a:solidFill>
                          <a:effectLst/>
                          <a:latin typeface="Times New Roman" pitchFamily="18" charset="0"/>
                          <a:cs typeface="Times New Roman" pitchFamily="18" charset="0"/>
                        </a:rPr>
                        <a:t>1993-94</a:t>
                      </a:r>
                    </a:p>
                  </a:txBody>
                  <a:tcPr marT="34290" marB="34290"/>
                </a:tc>
                <a:tc>
                  <a:txBody>
                    <a:bodyPr/>
                    <a:lstStyle/>
                    <a:p>
                      <a:r>
                        <a:rPr lang="en-US" sz="1300" b="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Celtics</a:t>
                      </a:r>
                      <a:endParaRPr lang="en-US" sz="1300" b="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r>
                        <a:rPr lang="en-US" sz="1300" b="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Nets</a:t>
                      </a:r>
                      <a:endParaRPr lang="en-US" sz="1300" b="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13</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13</a:t>
                      </a:r>
                      <a:endParaRPr lang="en-US" sz="1300" b="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r>
                        <a:rPr lang="en-US" sz="1300" b="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5</a:t>
                      </a:r>
                      <a:endParaRPr lang="en-US" sz="1300" b="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r>
              <a:tr h="278130">
                <a:tc>
                  <a:txBody>
                    <a:bodyPr/>
                    <a:lstStyle/>
                    <a:p>
                      <a:r>
                        <a:rPr lang="en-US" sz="1300" i="1" dirty="0" smtClean="0">
                          <a:effectLst/>
                          <a:latin typeface="Times New Roman" pitchFamily="18" charset="0"/>
                          <a:cs typeface="Times New Roman" pitchFamily="18" charset="0"/>
                        </a:rPr>
                        <a:t>t</a:t>
                      </a:r>
                      <a:r>
                        <a:rPr lang="en-US" sz="1300" i="1" baseline="-25000" dirty="0" smtClean="0">
                          <a:effectLst/>
                          <a:latin typeface="Times New Roman" pitchFamily="18" charset="0"/>
                          <a:cs typeface="Times New Roman" pitchFamily="18" charset="0"/>
                        </a:rPr>
                        <a:t>4</a:t>
                      </a:r>
                      <a:endParaRPr lang="en-US" sz="1300" i="1" baseline="-250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Wesley</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4</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Feb.</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1994-95</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effectLst/>
                          <a:latin typeface="Times New Roman" pitchFamily="18" charset="0"/>
                          <a:cs typeface="Times New Roman" pitchFamily="18" charset="0"/>
                        </a:rPr>
                        <a:t>Celtics</a:t>
                      </a:r>
                      <a:endParaRPr lang="en-US" sz="1300" dirty="0" smtClean="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Nets</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2</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5</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2</a:t>
                      </a:r>
                      <a:endParaRPr lang="en-US" sz="1300" dirty="0">
                        <a:solidFill>
                          <a:schemeClr val="tx1"/>
                        </a:solidFill>
                        <a:effectLst/>
                        <a:latin typeface="Times New Roman" pitchFamily="18" charset="0"/>
                        <a:cs typeface="Times New Roman" pitchFamily="18" charset="0"/>
                      </a:endParaRPr>
                    </a:p>
                  </a:txBody>
                  <a:tcPr marT="34290" marB="34290"/>
                </a:tc>
              </a:tr>
              <a:tr h="278130">
                <a:tc>
                  <a:txBody>
                    <a:bodyPr/>
                    <a:lstStyle/>
                    <a:p>
                      <a:r>
                        <a:rPr lang="en-US" sz="1300" i="1" dirty="0" smtClean="0">
                          <a:solidFill>
                            <a:schemeClr val="bg1"/>
                          </a:solidFill>
                          <a:effectLst/>
                          <a:latin typeface="Times New Roman" pitchFamily="18" charset="0"/>
                          <a:cs typeface="Times New Roman" pitchFamily="18" charset="0"/>
                        </a:rPr>
                        <a:t>t</a:t>
                      </a:r>
                      <a:r>
                        <a:rPr lang="en-US" sz="1300" i="1" baseline="-25000" dirty="0" smtClean="0">
                          <a:solidFill>
                            <a:schemeClr val="bg1"/>
                          </a:solidFill>
                          <a:effectLst/>
                          <a:latin typeface="Times New Roman" pitchFamily="18" charset="0"/>
                          <a:cs typeface="Times New Roman" pitchFamily="18" charset="0"/>
                        </a:rPr>
                        <a:t>5</a:t>
                      </a:r>
                      <a:endParaRPr lang="en-US" sz="1300" i="1" baseline="-2500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Wesley</a:t>
                      </a: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5</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Feb.</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1994-95</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Celtics</a:t>
                      </a: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Timberwolves</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3</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5</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3</a:t>
                      </a:r>
                      <a:endParaRPr lang="en-US" sz="1300" dirty="0">
                        <a:solidFill>
                          <a:schemeClr val="bg1"/>
                        </a:solidFill>
                        <a:effectLst/>
                        <a:latin typeface="Times New Roman" pitchFamily="18" charset="0"/>
                        <a:cs typeface="Times New Roman" pitchFamily="18" charset="0"/>
                      </a:endParaRPr>
                    </a:p>
                  </a:txBody>
                  <a:tcPr marT="34290" marB="34290"/>
                </a:tc>
              </a:tr>
              <a:tr h="278130">
                <a:tc>
                  <a:txBody>
                    <a:bodyPr/>
                    <a:lstStyle/>
                    <a:p>
                      <a:r>
                        <a:rPr lang="en-US" sz="1300" b="0" i="1" dirty="0" smtClean="0">
                          <a:solidFill>
                            <a:schemeClr val="bg1"/>
                          </a:solidFill>
                          <a:effectLst/>
                          <a:latin typeface="Times New Roman" pitchFamily="18" charset="0"/>
                          <a:cs typeface="Times New Roman" pitchFamily="18" charset="0"/>
                        </a:rPr>
                        <a:t>t</a:t>
                      </a:r>
                      <a:r>
                        <a:rPr lang="en-US" sz="1300" b="0" i="1" baseline="-25000" dirty="0" smtClean="0">
                          <a:solidFill>
                            <a:schemeClr val="bg1"/>
                          </a:solidFill>
                          <a:effectLst/>
                          <a:latin typeface="Times New Roman" pitchFamily="18" charset="0"/>
                          <a:cs typeface="Times New Roman" pitchFamily="18" charset="0"/>
                        </a:rPr>
                        <a:t>6</a:t>
                      </a:r>
                      <a:endParaRPr lang="en-US" sz="1300" b="0" i="1" baseline="-2500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err="1" smtClean="0">
                          <a:solidFill>
                            <a:schemeClr val="bg1"/>
                          </a:solidFill>
                          <a:effectLst/>
                          <a:latin typeface="Times New Roman" pitchFamily="18" charset="0"/>
                          <a:cs typeface="Times New Roman" pitchFamily="18" charset="0"/>
                        </a:rPr>
                        <a:t>Strictland</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3</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Jan.</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0" dirty="0" smtClean="0">
                          <a:solidFill>
                            <a:schemeClr val="bg1"/>
                          </a:solidFill>
                          <a:effectLst/>
                          <a:latin typeface="Times New Roman" pitchFamily="18" charset="0"/>
                          <a:cs typeface="Times New Roman" pitchFamily="18" charset="0"/>
                        </a:rPr>
                        <a:t>1995-96</a:t>
                      </a: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Blazers</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0" dirty="0" smtClean="0">
                          <a:solidFill>
                            <a:schemeClr val="bg1"/>
                          </a:solidFill>
                          <a:effectLst/>
                          <a:latin typeface="Times New Roman" pitchFamily="18" charset="0"/>
                          <a:cs typeface="Times New Roman" pitchFamily="18" charset="0"/>
                        </a:rPr>
                        <a:t>Celtics</a:t>
                      </a: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27</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18</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8</a:t>
                      </a:r>
                      <a:endParaRPr lang="en-US" sz="1300" b="0" dirty="0">
                        <a:solidFill>
                          <a:schemeClr val="bg1"/>
                        </a:solidFill>
                        <a:effectLst/>
                        <a:latin typeface="Times New Roman" pitchFamily="18" charset="0"/>
                        <a:cs typeface="Times New Roman" pitchFamily="18" charset="0"/>
                      </a:endParaRPr>
                    </a:p>
                  </a:txBody>
                  <a:tcPr marT="34290" marB="34290"/>
                </a:tc>
              </a:tr>
              <a:tr h="278130">
                <a:tc>
                  <a:txBody>
                    <a:bodyPr/>
                    <a:lstStyle/>
                    <a:p>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7</a:t>
                      </a:r>
                      <a:endParaRPr lang="en-US" sz="1300" b="1"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solidFill>
                      <a:schemeClr val="bg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lumMod val="75000"/>
                            </a:schemeClr>
                          </a:solidFill>
                          <a:effectLst/>
                          <a:latin typeface="Times New Roman" pitchFamily="18" charset="0"/>
                          <a:cs typeface="Times New Roman" pitchFamily="18" charset="0"/>
                        </a:rPr>
                        <a:t>Wesley</a:t>
                      </a:r>
                      <a:endParaRPr lang="en-US" sz="1300" b="1" dirty="0" smtClean="0">
                        <a:solidFill>
                          <a:schemeClr val="bg1">
                            <a:lumMod val="75000"/>
                          </a:schemeClr>
                        </a:solidFill>
                        <a:effectLst/>
                        <a:latin typeface="Times New Roman" pitchFamily="18" charset="0"/>
                        <a:cs typeface="Times New Roman" pitchFamily="18" charset="0"/>
                      </a:endParaRPr>
                    </a:p>
                  </a:txBody>
                  <a:tcPr marT="34290" marB="34290">
                    <a:solidFill>
                      <a:schemeClr val="bg1">
                        <a:lumMod val="75000"/>
                      </a:schemeClr>
                    </a:solidFill>
                  </a:tcPr>
                </a:tc>
                <a:tc>
                  <a:txBody>
                    <a:bodyPr/>
                    <a:lstStyle/>
                    <a:p>
                      <a:r>
                        <a:rPr lang="en-US" sz="1300" dirty="0" smtClean="0">
                          <a:solidFill>
                            <a:schemeClr val="bg1">
                              <a:lumMod val="75000"/>
                            </a:schemeClr>
                          </a:solidFill>
                          <a:effectLst/>
                          <a:latin typeface="Times New Roman" pitchFamily="18" charset="0"/>
                          <a:cs typeface="Times New Roman" pitchFamily="18" charset="0"/>
                        </a:rPr>
                        <a:t>25</a:t>
                      </a:r>
                      <a:endParaRPr lang="en-US" sz="1300" b="1" dirty="0">
                        <a:solidFill>
                          <a:schemeClr val="bg1">
                            <a:lumMod val="75000"/>
                          </a:schemeClr>
                        </a:solidFill>
                        <a:effectLst/>
                        <a:latin typeface="Times New Roman" pitchFamily="18" charset="0"/>
                        <a:cs typeface="Times New Roman" pitchFamily="18" charset="0"/>
                      </a:endParaRPr>
                    </a:p>
                  </a:txBody>
                  <a:tcPr marT="34290" marB="34290">
                    <a:solidFill>
                      <a:schemeClr val="bg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lumMod val="75000"/>
                            </a:schemeClr>
                          </a:solidFill>
                          <a:effectLst/>
                          <a:latin typeface="Times New Roman" pitchFamily="18" charset="0"/>
                          <a:cs typeface="Times New Roman" pitchFamily="18" charset="0"/>
                        </a:rPr>
                        <a:t>Feb.</a:t>
                      </a:r>
                      <a:endParaRPr lang="en-US" sz="1300" b="1" dirty="0" smtClean="0">
                        <a:solidFill>
                          <a:schemeClr val="bg1">
                            <a:lumMod val="75000"/>
                          </a:schemeClr>
                        </a:solidFill>
                        <a:effectLst/>
                        <a:latin typeface="Times New Roman" pitchFamily="18" charset="0"/>
                        <a:cs typeface="Times New Roman" pitchFamily="18" charset="0"/>
                      </a:endParaRPr>
                    </a:p>
                  </a:txBody>
                  <a:tcPr marT="34290" marB="34290">
                    <a:solidFill>
                      <a:schemeClr val="bg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lumMod val="75000"/>
                            </a:schemeClr>
                          </a:solidFill>
                          <a:effectLst/>
                          <a:latin typeface="Times New Roman" pitchFamily="18" charset="0"/>
                          <a:cs typeface="Times New Roman" pitchFamily="18" charset="0"/>
                        </a:rPr>
                        <a:t>1995-96</a:t>
                      </a:r>
                      <a:endParaRPr lang="en-US" sz="1300" b="1" dirty="0" smtClean="0">
                        <a:solidFill>
                          <a:schemeClr val="bg1">
                            <a:lumMod val="75000"/>
                          </a:schemeClr>
                        </a:solidFill>
                        <a:effectLst/>
                        <a:latin typeface="Times New Roman" pitchFamily="18" charset="0"/>
                        <a:cs typeface="Times New Roman" pitchFamily="18" charset="0"/>
                      </a:endParaRPr>
                    </a:p>
                  </a:txBody>
                  <a:tcPr marT="34290" marB="34290">
                    <a:solidFill>
                      <a:schemeClr val="bg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Celtics</a:t>
                      </a:r>
                      <a:endParaRPr lang="en-US" sz="1300" b="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solidFill>
                      <a:schemeClr val="bg1">
                        <a:lumMod val="75000"/>
                      </a:schemeClr>
                    </a:solidFill>
                  </a:tcPr>
                </a:tc>
                <a:tc>
                  <a:txBody>
                    <a:bodyPr/>
                    <a:lstStyle/>
                    <a:p>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Nets</a:t>
                      </a:r>
                      <a:endParaRPr lang="en-US" sz="1300" b="1"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solidFill>
                      <a:schemeClr val="bg1">
                        <a:lumMod val="75000"/>
                      </a:schemeClr>
                    </a:solidFill>
                  </a:tcPr>
                </a:tc>
                <a:tc>
                  <a:txBody>
                    <a:bodyPr/>
                    <a:lstStyle/>
                    <a:p>
                      <a:r>
                        <a:rPr lang="en-US" sz="1300" dirty="0" smtClean="0">
                          <a:solidFill>
                            <a:schemeClr val="bg1">
                              <a:lumMod val="75000"/>
                            </a:schemeClr>
                          </a:solidFill>
                          <a:effectLst/>
                          <a:latin typeface="Times New Roman" pitchFamily="18" charset="0"/>
                          <a:cs typeface="Times New Roman" pitchFamily="18" charset="0"/>
                        </a:rPr>
                        <a:t>12</a:t>
                      </a:r>
                      <a:endParaRPr lang="en-US" sz="1300" b="1" dirty="0">
                        <a:solidFill>
                          <a:schemeClr val="bg1">
                            <a:lumMod val="75000"/>
                          </a:schemeClr>
                        </a:solidFill>
                        <a:effectLst/>
                        <a:latin typeface="Times New Roman" pitchFamily="18" charset="0"/>
                        <a:cs typeface="Times New Roman" pitchFamily="18" charset="0"/>
                      </a:endParaRPr>
                    </a:p>
                  </a:txBody>
                  <a:tcPr marT="34290" marB="34290">
                    <a:solidFill>
                      <a:schemeClr val="bg1">
                        <a:lumMod val="75000"/>
                      </a:schemeClr>
                    </a:solidFill>
                  </a:tcPr>
                </a:tc>
                <a:tc>
                  <a:txBody>
                    <a:bodyPr/>
                    <a:lstStyle/>
                    <a:p>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13</a:t>
                      </a:r>
                      <a:endParaRPr lang="en-US" sz="1300" b="1"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solidFill>
                      <a:schemeClr val="bg1">
                        <a:lumMod val="75000"/>
                      </a:schemeClr>
                    </a:solidFill>
                  </a:tcPr>
                </a:tc>
                <a:tc>
                  <a:txBody>
                    <a:bodyPr/>
                    <a:lstStyle/>
                    <a:p>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5</a:t>
                      </a:r>
                      <a:endParaRPr lang="en-US" sz="1300" b="1"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solidFill>
                      <a:schemeClr val="bg1">
                        <a:lumMod val="75000"/>
                      </a:schemeClr>
                    </a:solidFill>
                  </a:tcPr>
                </a:tc>
              </a:tr>
            </a:tbl>
          </a:graphicData>
        </a:graphic>
      </p:graphicFrame>
      <p:sp>
        <p:nvSpPr>
          <p:cNvPr id="14" name="Title 1"/>
          <p:cNvSpPr>
            <a:spLocks noGrp="1"/>
          </p:cNvSpPr>
          <p:nvPr>
            <p:ph type="title"/>
          </p:nvPr>
        </p:nvSpPr>
        <p:spPr>
          <a:xfrm>
            <a:off x="389436" y="171450"/>
            <a:ext cx="8363938" cy="609398"/>
          </a:xfrm>
        </p:spPr>
        <p:txBody>
          <a:bodyPr/>
          <a:lstStyle/>
          <a:p>
            <a:pPr algn="r"/>
            <a:r>
              <a:rPr sz="440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A Mini-world of Basketball Gamelogs</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 name="Title 1"/>
          <p:cNvSpPr txBox="1">
            <a:spLocks/>
          </p:cNvSpPr>
          <p:nvPr/>
        </p:nvSpPr>
        <p:spPr>
          <a:xfrm>
            <a:off x="391708" y="3837642"/>
            <a:ext cx="8363938" cy="1080296"/>
          </a:xfrm>
          <a:prstGeom prst="rect">
            <a:avLst/>
          </a:prstGeom>
        </p:spPr>
        <p:txBody>
          <a:bodyPr vert="horz" wrap="square" lIns="0" tIns="0" rIns="0" bIns="0" rtlCol="0" anchor="t">
            <a:spAutoFit/>
          </a:bodyPr>
          <a:lstStyle/>
          <a:p>
            <a:pPr lvl="0" algn="just">
              <a:lnSpc>
                <a:spcPct val="90000"/>
              </a:lnSpc>
              <a:spcBef>
                <a:spcPct val="0"/>
              </a:spcBef>
              <a:buFont typeface="Wingdings" pitchFamily="2" charset="2"/>
              <a:buChar char="§"/>
            </a:pPr>
            <a:r>
              <a:rPr kumimoji="0" lang="en-US" sz="2600" b="0" i="0" u="none" strike="noStrike" kern="1200" cap="none" spc="-100" normalizeH="0" baseline="0" noProof="0" dirty="0" smtClean="0">
                <a:ln w="3175">
                  <a:noFill/>
                </a:ln>
                <a:uLnTx/>
                <a:uFillTx/>
                <a:latin typeface="Times New Roman" pitchFamily="18" charset="0"/>
                <a:ea typeface="+mn-ea"/>
                <a:cs typeface="Times New Roman" pitchFamily="18" charset="0"/>
              </a:rPr>
              <a:t>Wesley had </a:t>
            </a:r>
            <a:r>
              <a:rPr kumimoji="0" lang="en-US" sz="2600" b="0" i="0" u="none" strike="noStrike" kern="1200" cap="none" spc="-100" normalizeH="0" baseline="0" noProof="0" dirty="0" smtClean="0">
                <a:ln w="3175">
                  <a:noFill/>
                </a:ln>
                <a:solidFill>
                  <a:schemeClr val="accent6"/>
                </a:solidFill>
                <a:uLnTx/>
                <a:uFillTx/>
                <a:latin typeface="Times New Roman" pitchFamily="18" charset="0"/>
                <a:ea typeface="+mn-ea"/>
                <a:cs typeface="Times New Roman" pitchFamily="18" charset="0"/>
              </a:rPr>
              <a:t>13 assists and 5 rebounds </a:t>
            </a:r>
            <a:r>
              <a:rPr kumimoji="0" lang="en-US" sz="2600" b="0" i="0" u="none" strike="noStrike" kern="1200" cap="none" spc="-100" normalizeH="0" baseline="0" noProof="0" dirty="0" smtClean="0">
                <a:ln w="3175">
                  <a:noFill/>
                </a:ln>
                <a:uLnTx/>
                <a:uFillTx/>
                <a:latin typeface="Times New Roman" pitchFamily="18" charset="0"/>
                <a:ea typeface="+mn-ea"/>
                <a:cs typeface="Times New Roman" pitchFamily="18" charset="0"/>
              </a:rPr>
              <a:t>on February 25, 1996</a:t>
            </a:r>
            <a:r>
              <a:rPr kumimoji="0" lang="en-US" sz="2600" b="0" i="0" u="none" strike="noStrike" kern="1200" cap="none" spc="-100" normalizeH="0" noProof="0" dirty="0" smtClean="0">
                <a:ln w="3175">
                  <a:noFill/>
                </a:ln>
                <a:uLnTx/>
                <a:uFillTx/>
                <a:latin typeface="Times New Roman" pitchFamily="18" charset="0"/>
                <a:ea typeface="+mn-ea"/>
                <a:cs typeface="Times New Roman" pitchFamily="18" charset="0"/>
              </a:rPr>
              <a:t> to become the second </a:t>
            </a:r>
            <a:r>
              <a:rPr kumimoji="0" lang="en-US" sz="2600" b="0" i="0" u="none" strike="noStrike" kern="1200" cap="none" spc="-100" normalizeH="0" noProof="0" dirty="0" smtClean="0">
                <a:ln w="3175">
                  <a:noFill/>
                </a:ln>
                <a:solidFill>
                  <a:srgbClr val="00B050"/>
                </a:solidFill>
                <a:uLnTx/>
                <a:uFillTx/>
                <a:latin typeface="Times New Roman" pitchFamily="18" charset="0"/>
                <a:ea typeface="+mn-ea"/>
                <a:cs typeface="Times New Roman" pitchFamily="18" charset="0"/>
              </a:rPr>
              <a:t>Celtics</a:t>
            </a:r>
            <a:r>
              <a:rPr kumimoji="0" lang="en-US" sz="2600" b="0" i="0" u="none" strike="noStrike" kern="1200" cap="none" spc="-100" normalizeH="0" noProof="0" dirty="0" smtClean="0">
                <a:ln w="3175">
                  <a:noFill/>
                </a:ln>
                <a:uLnTx/>
                <a:uFillTx/>
                <a:latin typeface="Times New Roman" pitchFamily="18" charset="0"/>
                <a:ea typeface="+mn-ea"/>
                <a:cs typeface="Times New Roman" pitchFamily="18" charset="0"/>
              </a:rPr>
              <a:t> player </a:t>
            </a:r>
            <a:r>
              <a:rPr lang="en-US" sz="2600" spc="-100" dirty="0" smtClean="0">
                <a:ln w="3175">
                  <a:noFill/>
                </a:ln>
                <a:latin typeface="Times New Roman" pitchFamily="18" charset="0"/>
                <a:cs typeface="Times New Roman" pitchFamily="18" charset="0"/>
              </a:rPr>
              <a:t>with a 13/5 (assists/rebounds) game against the </a:t>
            </a:r>
            <a:r>
              <a:rPr lang="en-US" sz="2600" spc="-100" dirty="0" smtClean="0">
                <a:ln w="3175">
                  <a:noFill/>
                </a:ln>
                <a:solidFill>
                  <a:srgbClr val="00B050"/>
                </a:solidFill>
                <a:latin typeface="Times New Roman" pitchFamily="18" charset="0"/>
                <a:cs typeface="Times New Roman" pitchFamily="18" charset="0"/>
              </a:rPr>
              <a:t>Nets</a:t>
            </a:r>
            <a:r>
              <a:rPr lang="en-US" sz="2600" spc="-100" dirty="0" smtClean="0">
                <a:ln w="3175">
                  <a:noFill/>
                </a:ln>
                <a:latin typeface="Times New Roman" pitchFamily="18" charset="0"/>
                <a:cs typeface="Times New Roman" pitchFamily="18" charset="0"/>
              </a:rPr>
              <a:t>.</a:t>
            </a:r>
            <a:endParaRPr kumimoji="0" lang="en-US" sz="2600" b="0" i="0" u="none" strike="noStrike" kern="1200" cap="none" spc="-100" normalizeH="0" baseline="0" noProof="0" dirty="0">
              <a:ln w="3175">
                <a:noFill/>
              </a:ln>
              <a:uLnTx/>
              <a:uFillTx/>
              <a:latin typeface="Times New Roman" pitchFamily="18" charset="0"/>
              <a:ea typeface="+mn-ea"/>
              <a:cs typeface="Times New Roman" pitchFamily="18" charset="0"/>
            </a:endParaRPr>
          </a:p>
        </p:txBody>
      </p:sp>
      <p:sp>
        <p:nvSpPr>
          <p:cNvPr id="5" name="Rectangle 4"/>
          <p:cNvSpPr/>
          <p:nvPr/>
        </p:nvSpPr>
        <p:spPr bwMode="auto">
          <a:xfrm>
            <a:off x="7458076" y="1422779"/>
            <a:ext cx="1297571" cy="2292823"/>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 name="Rectangle 5"/>
          <p:cNvSpPr/>
          <p:nvPr/>
        </p:nvSpPr>
        <p:spPr bwMode="auto">
          <a:xfrm>
            <a:off x="4449202" y="1422779"/>
            <a:ext cx="2633986" cy="2292822"/>
          </a:xfrm>
          <a:prstGeom prst="rect">
            <a:avLst/>
          </a:prstGeom>
          <a:solidFill>
            <a:srgbClr val="00B050">
              <a:alpha val="0"/>
            </a:srgbClr>
          </a:solidFill>
          <a:ln w="2222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7" name="TextBox 6"/>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0332427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81686"/>
            <a:ext cx="8363938" cy="609398"/>
          </a:xfrm>
        </p:spPr>
        <p:txBody>
          <a:bodyPr/>
          <a:lstStyle/>
          <a:p>
            <a:pPr algn="r"/>
            <a:r>
              <a:rPr sz="440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Problem Definition</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graphicFrame>
        <p:nvGraphicFramePr>
          <p:cNvPr id="5" name="Content Placeholder 3"/>
          <p:cNvGraphicFramePr>
            <a:graphicFrameLocks/>
          </p:cNvGraphicFramePr>
          <p:nvPr>
            <p:extLst>
              <p:ext uri="{D42A27DB-BD31-4B8C-83A1-F6EECF244321}">
                <p14:modId xmlns:p14="http://schemas.microsoft.com/office/powerpoint/2010/main" val="3809752286"/>
              </p:ext>
            </p:extLst>
          </p:nvPr>
        </p:nvGraphicFramePr>
        <p:xfrm>
          <a:off x="457200" y="1809632"/>
          <a:ext cx="8229600" cy="1946910"/>
        </p:xfrm>
        <a:graphic>
          <a:graphicData uri="http://schemas.openxmlformats.org/drawingml/2006/table">
            <a:tbl>
              <a:tblPr firstRow="1" bandRow="1">
                <a:tableStyleId>{5940675A-B579-460E-94D1-54222C63F5DA}</a:tableStyleId>
              </a:tblPr>
              <a:tblGrid>
                <a:gridCol w="457200"/>
                <a:gridCol w="1143000"/>
                <a:gridCol w="609600"/>
                <a:gridCol w="838200"/>
                <a:gridCol w="990600"/>
                <a:gridCol w="990600"/>
                <a:gridCol w="1524000"/>
                <a:gridCol w="533400"/>
                <a:gridCol w="609600"/>
                <a:gridCol w="533400"/>
              </a:tblGrid>
              <a:tr h="278130">
                <a:tc>
                  <a:txBody>
                    <a:bodyPr/>
                    <a:lstStyle/>
                    <a:p>
                      <a:r>
                        <a:rPr lang="en-US" sz="1300" b="1" dirty="0" smtClean="0">
                          <a:effectLst/>
                          <a:latin typeface="Times New Roman" pitchFamily="18" charset="0"/>
                          <a:cs typeface="Times New Roman" pitchFamily="18" charset="0"/>
                        </a:rPr>
                        <a:t>id</a:t>
                      </a:r>
                      <a:endParaRPr lang="en-US" sz="1300" b="1" dirty="0">
                        <a:effectLst/>
                        <a:latin typeface="Times New Roman" pitchFamily="18" charset="0"/>
                        <a:cs typeface="Times New Roman" pitchFamily="18" charset="0"/>
                      </a:endParaRPr>
                    </a:p>
                  </a:txBody>
                  <a:tcPr marT="34290" marB="34290"/>
                </a:tc>
                <a:tc>
                  <a:txBody>
                    <a:bodyPr/>
                    <a:lstStyle/>
                    <a:p>
                      <a:r>
                        <a:rPr lang="en-US" sz="1300" b="1" dirty="0" smtClean="0">
                          <a:effectLst/>
                          <a:latin typeface="Times New Roman" pitchFamily="18" charset="0"/>
                          <a:cs typeface="Times New Roman" pitchFamily="18" charset="0"/>
                        </a:rPr>
                        <a:t>player</a:t>
                      </a:r>
                      <a:endParaRPr lang="en-US" sz="1300" b="1" dirty="0">
                        <a:effectLst/>
                        <a:latin typeface="Times New Roman" pitchFamily="18" charset="0"/>
                        <a:cs typeface="Times New Roman" pitchFamily="18" charset="0"/>
                      </a:endParaRPr>
                    </a:p>
                  </a:txBody>
                  <a:tcPr marT="34290" marB="34290"/>
                </a:tc>
                <a:tc>
                  <a:txBody>
                    <a:bodyPr/>
                    <a:lstStyle/>
                    <a:p>
                      <a:r>
                        <a:rPr lang="en-US" sz="1300" b="1" dirty="0" smtClean="0">
                          <a:effectLst/>
                          <a:latin typeface="Times New Roman" pitchFamily="18" charset="0"/>
                          <a:cs typeface="Times New Roman" pitchFamily="18" charset="0"/>
                        </a:rPr>
                        <a:t>day</a:t>
                      </a:r>
                      <a:endParaRPr lang="en-US" sz="1300" b="1" dirty="0">
                        <a:effectLst/>
                        <a:latin typeface="Times New Roman" pitchFamily="18" charset="0"/>
                        <a:cs typeface="Times New Roman" pitchFamily="18" charset="0"/>
                      </a:endParaRPr>
                    </a:p>
                  </a:txBody>
                  <a:tcPr marT="34290" marB="34290"/>
                </a:tc>
                <a:tc>
                  <a:txBody>
                    <a:bodyPr/>
                    <a:lstStyle/>
                    <a:p>
                      <a:r>
                        <a:rPr lang="en-US" sz="1300" b="1" dirty="0" smtClean="0">
                          <a:effectLst/>
                          <a:latin typeface="Times New Roman" pitchFamily="18" charset="0"/>
                          <a:cs typeface="Times New Roman" pitchFamily="18" charset="0"/>
                        </a:rPr>
                        <a:t>month</a:t>
                      </a:r>
                      <a:endParaRPr lang="en-US" sz="1300" b="1" dirty="0">
                        <a:effectLst/>
                        <a:latin typeface="Times New Roman" pitchFamily="18" charset="0"/>
                        <a:cs typeface="Times New Roman" pitchFamily="18" charset="0"/>
                      </a:endParaRPr>
                    </a:p>
                  </a:txBody>
                  <a:tcPr marT="34290" marB="34290"/>
                </a:tc>
                <a:tc>
                  <a:txBody>
                    <a:bodyPr/>
                    <a:lstStyle/>
                    <a:p>
                      <a:r>
                        <a:rPr lang="en-US" sz="1300" b="1" dirty="0" smtClean="0">
                          <a:effectLst/>
                          <a:latin typeface="Times New Roman" pitchFamily="18" charset="0"/>
                          <a:cs typeface="Times New Roman" pitchFamily="18" charset="0"/>
                        </a:rPr>
                        <a:t>season</a:t>
                      </a:r>
                      <a:endParaRPr lang="en-US" sz="1300" b="1" dirty="0">
                        <a:effectLst/>
                        <a:latin typeface="Times New Roman" pitchFamily="18" charset="0"/>
                        <a:cs typeface="Times New Roman" pitchFamily="18" charset="0"/>
                      </a:endParaRPr>
                    </a:p>
                  </a:txBody>
                  <a:tcPr marT="34290" marB="34290"/>
                </a:tc>
                <a:tc>
                  <a:txBody>
                    <a:bodyPr/>
                    <a:lstStyle/>
                    <a:p>
                      <a:r>
                        <a:rPr lang="en-US" sz="1300" b="1" dirty="0" smtClean="0">
                          <a:effectLst/>
                          <a:latin typeface="Times New Roman" pitchFamily="18" charset="0"/>
                          <a:cs typeface="Times New Roman" pitchFamily="18" charset="0"/>
                        </a:rPr>
                        <a:t>team</a:t>
                      </a:r>
                      <a:endParaRPr lang="en-US" sz="1300" b="1" dirty="0">
                        <a:effectLst/>
                        <a:latin typeface="Times New Roman" pitchFamily="18" charset="0"/>
                        <a:cs typeface="Times New Roman" pitchFamily="18" charset="0"/>
                      </a:endParaRPr>
                    </a:p>
                  </a:txBody>
                  <a:tcPr marT="34290" marB="34290"/>
                </a:tc>
                <a:tc>
                  <a:txBody>
                    <a:bodyPr/>
                    <a:lstStyle/>
                    <a:p>
                      <a:r>
                        <a:rPr lang="en-US" sz="1300" b="1" dirty="0" err="1" smtClean="0">
                          <a:effectLst/>
                          <a:latin typeface="Times New Roman" pitchFamily="18" charset="0"/>
                          <a:cs typeface="Times New Roman" pitchFamily="18" charset="0"/>
                        </a:rPr>
                        <a:t>opp_team</a:t>
                      </a:r>
                      <a:endParaRPr lang="en-US" sz="1300" b="1" dirty="0">
                        <a:effectLst/>
                        <a:latin typeface="Times New Roman" pitchFamily="18" charset="0"/>
                        <a:cs typeface="Times New Roman" pitchFamily="18" charset="0"/>
                      </a:endParaRPr>
                    </a:p>
                  </a:txBody>
                  <a:tcPr marT="34290" marB="34290"/>
                </a:tc>
                <a:tc>
                  <a:txBody>
                    <a:bodyPr/>
                    <a:lstStyle/>
                    <a:p>
                      <a:r>
                        <a:rPr lang="en-US" sz="1300" b="1" dirty="0" err="1" smtClean="0">
                          <a:effectLst/>
                          <a:latin typeface="Times New Roman" pitchFamily="18" charset="0"/>
                          <a:cs typeface="Times New Roman" pitchFamily="18" charset="0"/>
                        </a:rPr>
                        <a:t>pts</a:t>
                      </a:r>
                      <a:endParaRPr lang="en-US" sz="1300" b="1" dirty="0">
                        <a:effectLst/>
                        <a:latin typeface="Times New Roman" pitchFamily="18" charset="0"/>
                        <a:cs typeface="Times New Roman" pitchFamily="18" charset="0"/>
                      </a:endParaRPr>
                    </a:p>
                  </a:txBody>
                  <a:tcPr marT="34290" marB="34290"/>
                </a:tc>
                <a:tc>
                  <a:txBody>
                    <a:bodyPr/>
                    <a:lstStyle/>
                    <a:p>
                      <a:r>
                        <a:rPr lang="en-US" sz="1300" b="1" dirty="0" err="1" smtClean="0">
                          <a:effectLst/>
                          <a:latin typeface="Times New Roman" pitchFamily="18" charset="0"/>
                          <a:cs typeface="Times New Roman" pitchFamily="18" charset="0"/>
                        </a:rPr>
                        <a:t>ast</a:t>
                      </a:r>
                      <a:endParaRPr lang="en-US" sz="1300" b="1" dirty="0">
                        <a:effectLst/>
                        <a:latin typeface="Times New Roman" pitchFamily="18" charset="0"/>
                        <a:cs typeface="Times New Roman" pitchFamily="18" charset="0"/>
                      </a:endParaRPr>
                    </a:p>
                  </a:txBody>
                  <a:tcPr marT="34290" marB="34290"/>
                </a:tc>
                <a:tc>
                  <a:txBody>
                    <a:bodyPr/>
                    <a:lstStyle/>
                    <a:p>
                      <a:r>
                        <a:rPr lang="en-US" sz="1300" b="1" dirty="0" err="1" smtClean="0">
                          <a:effectLst/>
                          <a:latin typeface="Times New Roman" pitchFamily="18" charset="0"/>
                          <a:cs typeface="Times New Roman" pitchFamily="18" charset="0"/>
                        </a:rPr>
                        <a:t>reb</a:t>
                      </a:r>
                      <a:endParaRPr lang="en-US" sz="1300" b="1" dirty="0">
                        <a:effectLst/>
                        <a:latin typeface="Times New Roman" pitchFamily="18" charset="0"/>
                        <a:cs typeface="Times New Roman" pitchFamily="18" charset="0"/>
                      </a:endParaRPr>
                    </a:p>
                  </a:txBody>
                  <a:tcPr marT="34290" marB="34290"/>
                </a:tc>
              </a:tr>
              <a:tr h="278130">
                <a:tc>
                  <a:txBody>
                    <a:bodyPr/>
                    <a:lstStyle/>
                    <a:p>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T="34290" marB="34290"/>
                </a:tc>
                <a:tc>
                  <a:txBody>
                    <a:bodyPr/>
                    <a:lstStyle/>
                    <a:p>
                      <a:r>
                        <a:rPr lang="en-US" sz="1300" dirty="0" err="1" smtClean="0">
                          <a:latin typeface="Times New Roman" pitchFamily="18" charset="0"/>
                          <a:cs typeface="Times New Roman" pitchFamily="18" charset="0"/>
                        </a:rPr>
                        <a:t>Bogues</a:t>
                      </a:r>
                      <a:endParaRPr lang="en-US" sz="13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11</a:t>
                      </a:r>
                      <a:endParaRPr lang="en-US" sz="13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Feb.</a:t>
                      </a:r>
                      <a:endParaRPr lang="en-US" sz="13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1991-92</a:t>
                      </a:r>
                      <a:endParaRPr lang="en-US" sz="13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Hornets</a:t>
                      </a:r>
                      <a:endParaRPr lang="en-US" sz="13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Hawks</a:t>
                      </a:r>
                      <a:endParaRPr lang="en-US" sz="13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4</a:t>
                      </a:r>
                      <a:endParaRPr lang="en-US" sz="13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12</a:t>
                      </a:r>
                      <a:endParaRPr lang="en-US" sz="13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5</a:t>
                      </a:r>
                      <a:endParaRPr lang="en-US" sz="1300" dirty="0">
                        <a:latin typeface="Times New Roman" pitchFamily="18" charset="0"/>
                        <a:cs typeface="Times New Roman" pitchFamily="18" charset="0"/>
                      </a:endParaRPr>
                    </a:p>
                  </a:txBody>
                  <a:tcPr marT="34290" marB="34290"/>
                </a:tc>
              </a:tr>
              <a:tr h="278130">
                <a:tc>
                  <a:txBody>
                    <a:bodyPr/>
                    <a:lstStyle/>
                    <a:p>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T="34290" marB="34290"/>
                </a:tc>
                <a:tc>
                  <a:txBody>
                    <a:bodyPr/>
                    <a:lstStyle/>
                    <a:p>
                      <a:r>
                        <a:rPr lang="en-US" sz="1300" dirty="0" err="1" smtClean="0">
                          <a:latin typeface="Times New Roman" pitchFamily="18" charset="0"/>
                          <a:cs typeface="Times New Roman" pitchFamily="18" charset="0"/>
                        </a:rPr>
                        <a:t>Seikaly</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13</a:t>
                      </a:r>
                      <a:endParaRPr lang="en-US" sz="1300" dirty="0">
                        <a:solidFill>
                          <a:schemeClr val="tx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Times New Roman" pitchFamily="18" charset="0"/>
                          <a:cs typeface="Times New Roman" pitchFamily="18" charset="0"/>
                        </a:rPr>
                        <a:t>Feb.</a:t>
                      </a:r>
                      <a:endParaRPr lang="en-US" sz="1300" dirty="0" smtClean="0">
                        <a:solidFill>
                          <a:schemeClr val="tx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Times New Roman" pitchFamily="18" charset="0"/>
                          <a:cs typeface="Times New Roman" pitchFamily="18" charset="0"/>
                        </a:rPr>
                        <a:t>1991-92</a:t>
                      </a:r>
                      <a:endParaRPr lang="en-US" sz="1300" dirty="0" smtClean="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Heat</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Hawks</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24</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5</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15</a:t>
                      </a:r>
                      <a:endParaRPr lang="en-US" sz="1300" dirty="0">
                        <a:solidFill>
                          <a:schemeClr val="tx1"/>
                        </a:solidFill>
                        <a:latin typeface="Times New Roman" pitchFamily="18" charset="0"/>
                        <a:cs typeface="Times New Roman" pitchFamily="18" charset="0"/>
                      </a:endParaRPr>
                    </a:p>
                  </a:txBody>
                  <a:tcPr marT="34290" marB="34290"/>
                </a:tc>
              </a:tr>
              <a:tr h="278130">
                <a:tc>
                  <a:txBody>
                    <a:bodyPr/>
                    <a:lstStyle/>
                    <a:p>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3</a:t>
                      </a:r>
                      <a:endParaRPr lang="en-US" sz="1300" i="1" baseline="-250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Sherman</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7</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Dec.</a:t>
                      </a:r>
                      <a:endParaRPr lang="en-US" sz="1300" dirty="0">
                        <a:solidFill>
                          <a:schemeClr val="tx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Times New Roman" pitchFamily="18" charset="0"/>
                          <a:cs typeface="Times New Roman" pitchFamily="18" charset="0"/>
                        </a:rPr>
                        <a:t>1993-94</a:t>
                      </a:r>
                      <a:endParaRPr lang="en-US" sz="1300" dirty="0" smtClean="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Celtics</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Nets</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13</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13</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5</a:t>
                      </a:r>
                      <a:endParaRPr lang="en-US" sz="1300" dirty="0">
                        <a:solidFill>
                          <a:schemeClr val="tx1"/>
                        </a:solidFill>
                        <a:latin typeface="Times New Roman" pitchFamily="18" charset="0"/>
                        <a:cs typeface="Times New Roman" pitchFamily="18" charset="0"/>
                      </a:endParaRPr>
                    </a:p>
                  </a:txBody>
                  <a:tcPr marT="34290" marB="34290"/>
                </a:tc>
              </a:tr>
              <a:tr h="278130">
                <a:tc>
                  <a:txBody>
                    <a:bodyPr/>
                    <a:lstStyle/>
                    <a:p>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4</a:t>
                      </a:r>
                      <a:endParaRPr lang="en-US" sz="1300" i="1" baseline="-250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Wesley</a:t>
                      </a:r>
                      <a:endParaRPr lang="en-US" sz="13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4</a:t>
                      </a:r>
                      <a:endParaRPr lang="en-US" sz="1300" dirty="0">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Times New Roman" pitchFamily="18" charset="0"/>
                          <a:cs typeface="Times New Roman" pitchFamily="18" charset="0"/>
                        </a:rPr>
                        <a:t>Feb.</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Times New Roman" pitchFamily="18" charset="0"/>
                          <a:cs typeface="Times New Roman" pitchFamily="18" charset="0"/>
                        </a:rPr>
                        <a:t>1994-95</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Times New Roman" pitchFamily="18" charset="0"/>
                          <a:cs typeface="Times New Roman" pitchFamily="18" charset="0"/>
                        </a:rPr>
                        <a:t>Celtics</a:t>
                      </a:r>
                    </a:p>
                  </a:txBody>
                  <a:tcPr marT="34290" marB="34290"/>
                </a:tc>
                <a:tc>
                  <a:txBody>
                    <a:bodyPr/>
                    <a:lstStyle/>
                    <a:p>
                      <a:r>
                        <a:rPr lang="en-US" sz="1300" dirty="0" smtClean="0">
                          <a:latin typeface="Times New Roman" pitchFamily="18" charset="0"/>
                          <a:cs typeface="Times New Roman" pitchFamily="18" charset="0"/>
                        </a:rPr>
                        <a:t>Nets</a:t>
                      </a:r>
                      <a:endParaRPr lang="en-US" sz="13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2</a:t>
                      </a:r>
                      <a:endParaRPr lang="en-US" sz="13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5</a:t>
                      </a:r>
                      <a:endParaRPr lang="en-US" sz="13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2</a:t>
                      </a:r>
                      <a:endParaRPr lang="en-US" sz="1300" dirty="0">
                        <a:latin typeface="Times New Roman" pitchFamily="18" charset="0"/>
                        <a:cs typeface="Times New Roman" pitchFamily="18" charset="0"/>
                      </a:endParaRPr>
                    </a:p>
                  </a:txBody>
                  <a:tcPr marT="34290" marB="34290"/>
                </a:tc>
              </a:tr>
              <a:tr h="278130">
                <a:tc>
                  <a:txBody>
                    <a:bodyPr/>
                    <a:lstStyle/>
                    <a:p>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i="1" baseline="-25000" dirty="0">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Times New Roman" pitchFamily="18" charset="0"/>
                          <a:cs typeface="Times New Roman" pitchFamily="18" charset="0"/>
                        </a:rPr>
                        <a:t>Wesley</a:t>
                      </a:r>
                    </a:p>
                  </a:txBody>
                  <a:tcPr marT="34290" marB="34290"/>
                </a:tc>
                <a:tc>
                  <a:txBody>
                    <a:bodyPr/>
                    <a:lstStyle/>
                    <a:p>
                      <a:r>
                        <a:rPr lang="en-US" sz="1300" dirty="0" smtClean="0">
                          <a:latin typeface="Times New Roman" pitchFamily="18" charset="0"/>
                          <a:cs typeface="Times New Roman" pitchFamily="18" charset="0"/>
                        </a:rPr>
                        <a:t>5</a:t>
                      </a:r>
                      <a:endParaRPr lang="en-US" sz="1300" dirty="0">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Times New Roman" pitchFamily="18" charset="0"/>
                          <a:cs typeface="Times New Roman" pitchFamily="18" charset="0"/>
                        </a:rPr>
                        <a:t>Feb.</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Times New Roman" pitchFamily="18" charset="0"/>
                          <a:cs typeface="Times New Roman" pitchFamily="18" charset="0"/>
                        </a:rPr>
                        <a:t>1994-95</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Times New Roman" pitchFamily="18" charset="0"/>
                          <a:cs typeface="Times New Roman" pitchFamily="18" charset="0"/>
                        </a:rPr>
                        <a:t>Celtics</a:t>
                      </a:r>
                    </a:p>
                  </a:txBody>
                  <a:tcPr marT="34290" marB="34290"/>
                </a:tc>
                <a:tc>
                  <a:txBody>
                    <a:bodyPr/>
                    <a:lstStyle/>
                    <a:p>
                      <a:r>
                        <a:rPr lang="en-US" sz="1300" dirty="0" smtClean="0">
                          <a:latin typeface="Times New Roman" pitchFamily="18" charset="0"/>
                          <a:cs typeface="Times New Roman" pitchFamily="18" charset="0"/>
                        </a:rPr>
                        <a:t>Timberwolves</a:t>
                      </a:r>
                      <a:endParaRPr lang="en-US" sz="13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3</a:t>
                      </a:r>
                      <a:endParaRPr lang="en-US" sz="13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5</a:t>
                      </a:r>
                      <a:endParaRPr lang="en-US" sz="13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3</a:t>
                      </a:r>
                      <a:endParaRPr lang="en-US" sz="1300" dirty="0">
                        <a:latin typeface="Times New Roman" pitchFamily="18" charset="0"/>
                        <a:cs typeface="Times New Roman" pitchFamily="18" charset="0"/>
                      </a:endParaRPr>
                    </a:p>
                  </a:txBody>
                  <a:tcPr marT="34290" marB="34290"/>
                </a:tc>
              </a:tr>
              <a:tr h="278130">
                <a:tc>
                  <a:txBody>
                    <a:bodyPr/>
                    <a:lstStyle/>
                    <a:p>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6</a:t>
                      </a:r>
                      <a:endParaRPr lang="en-US" sz="1300" i="1" baseline="-25000" dirty="0">
                        <a:latin typeface="Times New Roman" pitchFamily="18" charset="0"/>
                        <a:cs typeface="Times New Roman" pitchFamily="18" charset="0"/>
                      </a:endParaRPr>
                    </a:p>
                  </a:txBody>
                  <a:tcPr marT="34290" marB="34290"/>
                </a:tc>
                <a:tc>
                  <a:txBody>
                    <a:bodyPr/>
                    <a:lstStyle/>
                    <a:p>
                      <a:r>
                        <a:rPr lang="en-US" sz="1300" dirty="0" err="1" smtClean="0">
                          <a:latin typeface="Times New Roman" pitchFamily="18" charset="0"/>
                          <a:cs typeface="Times New Roman" pitchFamily="18" charset="0"/>
                        </a:rPr>
                        <a:t>Strictland</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3</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Jan.</a:t>
                      </a:r>
                      <a:endParaRPr lang="en-US" sz="1300" dirty="0">
                        <a:solidFill>
                          <a:schemeClr val="tx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Times New Roman" pitchFamily="18" charset="0"/>
                          <a:cs typeface="Times New Roman" pitchFamily="18" charset="0"/>
                        </a:rPr>
                        <a:t>1995-96</a:t>
                      </a:r>
                      <a:endParaRPr lang="en-US" sz="1300" dirty="0" smtClean="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Blazers</a:t>
                      </a:r>
                      <a:endParaRPr lang="en-US" sz="1300" dirty="0">
                        <a:solidFill>
                          <a:schemeClr val="tx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Times New Roman" pitchFamily="18" charset="0"/>
                          <a:cs typeface="Times New Roman" pitchFamily="18" charset="0"/>
                        </a:rPr>
                        <a:t>Celtics</a:t>
                      </a:r>
                      <a:endParaRPr lang="en-US" sz="1300" dirty="0" smtClean="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27</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18</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8</a:t>
                      </a:r>
                      <a:endParaRPr lang="en-US" sz="1300" dirty="0">
                        <a:solidFill>
                          <a:schemeClr val="tx1"/>
                        </a:solidFill>
                        <a:latin typeface="Times New Roman" pitchFamily="18" charset="0"/>
                        <a:cs typeface="Times New Roman" pitchFamily="18" charset="0"/>
                      </a:endParaRPr>
                    </a:p>
                  </a:txBody>
                  <a:tcPr marT="34290" marB="34290"/>
                </a:tc>
              </a:tr>
            </a:tbl>
          </a:graphicData>
        </a:graphic>
      </p:graphicFrame>
      <p:sp>
        <p:nvSpPr>
          <p:cNvPr id="9" name="Rectangular Callout 8"/>
          <p:cNvSpPr/>
          <p:nvPr/>
        </p:nvSpPr>
        <p:spPr bwMode="auto">
          <a:xfrm>
            <a:off x="3794078" y="4008847"/>
            <a:ext cx="1894188" cy="401228"/>
          </a:xfrm>
          <a:prstGeom prst="wedgeRectCallout">
            <a:avLst>
              <a:gd name="adj1" fmla="val 5951"/>
              <a:gd name="adj2" fmla="val -116274"/>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a:r>
              <a:rPr lang="en-US" sz="1800" dirty="0" smtClean="0">
                <a:solidFill>
                  <a:schemeClr val="bg1"/>
                </a:solidFill>
                <a:latin typeface="Times New Roman" pitchFamily="18" charset="0"/>
                <a:cs typeface="Times New Roman" pitchFamily="18" charset="0"/>
              </a:rPr>
              <a:t>append-only table</a:t>
            </a:r>
            <a:endParaRPr lang="en-US" sz="1800" dirty="0">
              <a:solidFill>
                <a:schemeClr val="bg1"/>
              </a:solidFill>
              <a:latin typeface="Times New Roman" pitchFamily="18" charset="0"/>
              <a:cs typeface="Times New Roman" pitchFamily="18" charset="0"/>
            </a:endParaRPr>
          </a:p>
        </p:txBody>
      </p:sp>
      <p:sp>
        <p:nvSpPr>
          <p:cNvPr id="7" name="Rectangular Callout 6"/>
          <p:cNvSpPr/>
          <p:nvPr/>
        </p:nvSpPr>
        <p:spPr bwMode="auto">
          <a:xfrm>
            <a:off x="1941538" y="1219200"/>
            <a:ext cx="3289300" cy="346872"/>
          </a:xfrm>
          <a:prstGeom prst="wedgeRectCallout">
            <a:avLst>
              <a:gd name="adj1" fmla="val 64"/>
              <a:gd name="adj2" fmla="val 129221"/>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a:r>
              <a:rPr lang="en-US" sz="1800" b="1" dirty="0">
                <a:solidFill>
                  <a:schemeClr val="bg1"/>
                </a:solidFill>
                <a:latin typeface="Times New Roman" pitchFamily="18" charset="0"/>
                <a:cs typeface="Times New Roman" pitchFamily="18" charset="0"/>
              </a:rPr>
              <a:t>Dimension space: </a:t>
            </a:r>
            <a:r>
              <a:rPr lang="en-US" sz="1800" i="1" dirty="0">
                <a:solidFill>
                  <a:schemeClr val="bg1"/>
                </a:solidFill>
                <a:latin typeface="Monotype Corsiva" pitchFamily="66" charset="0"/>
                <a:cs typeface="Times New Roman" pitchFamily="18" charset="0"/>
              </a:rPr>
              <a:t>D</a:t>
            </a:r>
            <a:r>
              <a:rPr lang="en-US" sz="1800" dirty="0">
                <a:solidFill>
                  <a:schemeClr val="bg1"/>
                </a:solidFill>
                <a:latin typeface="Times New Roman" pitchFamily="18" charset="0"/>
                <a:cs typeface="Times New Roman" pitchFamily="18" charset="0"/>
              </a:rPr>
              <a:t>={</a:t>
            </a:r>
            <a:r>
              <a:rPr lang="en-US" sz="1800" i="1" dirty="0">
                <a:solidFill>
                  <a:schemeClr val="bg1"/>
                </a:solidFill>
                <a:latin typeface="Times New Roman" pitchFamily="18" charset="0"/>
                <a:cs typeface="Times New Roman" pitchFamily="18" charset="0"/>
              </a:rPr>
              <a:t>d</a:t>
            </a:r>
            <a:r>
              <a:rPr lang="en-US" sz="1800" i="1" baseline="-25000" dirty="0">
                <a:solidFill>
                  <a:schemeClr val="bg1"/>
                </a:solidFill>
                <a:latin typeface="Times New Roman" pitchFamily="18" charset="0"/>
                <a:cs typeface="Times New Roman" pitchFamily="18" charset="0"/>
              </a:rPr>
              <a:t>1</a:t>
            </a:r>
            <a:r>
              <a:rPr lang="en-US" sz="1800" dirty="0">
                <a:solidFill>
                  <a:schemeClr val="bg1"/>
                </a:solidFill>
                <a:latin typeface="Times New Roman" pitchFamily="18" charset="0"/>
                <a:cs typeface="Times New Roman" pitchFamily="18" charset="0"/>
              </a:rPr>
              <a:t>,… ,</a:t>
            </a:r>
            <a:r>
              <a:rPr lang="en-US" sz="1800" i="1" dirty="0" err="1">
                <a:solidFill>
                  <a:schemeClr val="bg1"/>
                </a:solidFill>
                <a:latin typeface="Times New Roman" pitchFamily="18" charset="0"/>
                <a:cs typeface="Times New Roman" pitchFamily="18" charset="0"/>
              </a:rPr>
              <a:t>d</a:t>
            </a:r>
            <a:r>
              <a:rPr lang="en-US" sz="1800" i="1" baseline="-25000" dirty="0" err="1">
                <a:solidFill>
                  <a:schemeClr val="bg1"/>
                </a:solidFill>
                <a:latin typeface="Times New Roman" pitchFamily="18" charset="0"/>
                <a:cs typeface="Times New Roman" pitchFamily="18" charset="0"/>
              </a:rPr>
              <a:t>n</a:t>
            </a:r>
            <a:r>
              <a:rPr lang="en-US" sz="1800" dirty="0">
                <a:solidFill>
                  <a:schemeClr val="bg1"/>
                </a:solidFill>
                <a:latin typeface="Times New Roman" pitchFamily="18" charset="0"/>
                <a:cs typeface="Times New Roman" pitchFamily="18" charset="0"/>
              </a:rPr>
              <a:t>}</a:t>
            </a:r>
          </a:p>
        </p:txBody>
      </p:sp>
      <p:sp>
        <p:nvSpPr>
          <p:cNvPr id="10" name="Rectangular Callout 9"/>
          <p:cNvSpPr/>
          <p:nvPr/>
        </p:nvSpPr>
        <p:spPr bwMode="auto">
          <a:xfrm>
            <a:off x="5462649" y="1219200"/>
            <a:ext cx="3230975" cy="346871"/>
          </a:xfrm>
          <a:prstGeom prst="wedgeRectCallout">
            <a:avLst>
              <a:gd name="adj1" fmla="val 23504"/>
              <a:gd name="adj2" fmla="val 12678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a:r>
              <a:rPr lang="en-US" sz="1800" b="1" dirty="0">
                <a:solidFill>
                  <a:schemeClr val="bg1"/>
                </a:solidFill>
                <a:latin typeface="Times New Roman" pitchFamily="18" charset="0"/>
                <a:cs typeface="Times New Roman" pitchFamily="18" charset="0"/>
              </a:rPr>
              <a:t>Measure space: </a:t>
            </a:r>
            <a:r>
              <a:rPr lang="en-US" sz="1800" i="1" dirty="0">
                <a:solidFill>
                  <a:schemeClr val="bg1"/>
                </a:solidFill>
                <a:latin typeface="Monotype Corsiva" pitchFamily="66" charset="0"/>
                <a:cs typeface="Times New Roman" pitchFamily="18" charset="0"/>
              </a:rPr>
              <a:t>M</a:t>
            </a:r>
            <a:r>
              <a:rPr lang="en-US" sz="1800" dirty="0">
                <a:solidFill>
                  <a:schemeClr val="bg1"/>
                </a:solidFill>
                <a:latin typeface="Times New Roman" pitchFamily="18" charset="0"/>
                <a:cs typeface="Times New Roman" pitchFamily="18" charset="0"/>
              </a:rPr>
              <a:t> ={</a:t>
            </a:r>
            <a:r>
              <a:rPr lang="en-US" sz="1800" i="1" dirty="0">
                <a:solidFill>
                  <a:schemeClr val="bg1"/>
                </a:solidFill>
                <a:latin typeface="Times New Roman" pitchFamily="18" charset="0"/>
                <a:cs typeface="Times New Roman" pitchFamily="18" charset="0"/>
              </a:rPr>
              <a:t>m</a:t>
            </a:r>
            <a:r>
              <a:rPr lang="en-US" sz="1800" i="1" baseline="-25000" dirty="0">
                <a:solidFill>
                  <a:schemeClr val="bg1"/>
                </a:solidFill>
                <a:latin typeface="Times New Roman" pitchFamily="18" charset="0"/>
                <a:cs typeface="Times New Roman" pitchFamily="18" charset="0"/>
              </a:rPr>
              <a:t>1</a:t>
            </a:r>
            <a:r>
              <a:rPr lang="en-US" sz="1800" dirty="0">
                <a:solidFill>
                  <a:schemeClr val="bg1"/>
                </a:solidFill>
                <a:latin typeface="Times New Roman" pitchFamily="18" charset="0"/>
                <a:cs typeface="Times New Roman" pitchFamily="18" charset="0"/>
              </a:rPr>
              <a:t>,… ,</a:t>
            </a:r>
            <a:r>
              <a:rPr lang="en-US" sz="1800" i="1" dirty="0" err="1">
                <a:solidFill>
                  <a:schemeClr val="bg1"/>
                </a:solidFill>
                <a:latin typeface="Times New Roman" pitchFamily="18" charset="0"/>
                <a:cs typeface="Times New Roman" pitchFamily="18" charset="0"/>
              </a:rPr>
              <a:t>m</a:t>
            </a:r>
            <a:r>
              <a:rPr lang="en-US" sz="1800" i="1" baseline="-25000" dirty="0" err="1">
                <a:solidFill>
                  <a:schemeClr val="bg1"/>
                </a:solidFill>
                <a:latin typeface="Times New Roman" pitchFamily="18" charset="0"/>
                <a:cs typeface="Times New Roman" pitchFamily="18" charset="0"/>
              </a:rPr>
              <a:t>s</a:t>
            </a:r>
            <a:r>
              <a:rPr lang="en-US" sz="1800" dirty="0">
                <a:solidFill>
                  <a:schemeClr val="bg1"/>
                </a:solidFill>
                <a:latin typeface="Times New Roman" pitchFamily="18" charset="0"/>
                <a:cs typeface="Times New Roman" pitchFamily="18" charset="0"/>
              </a:rPr>
              <a:t>}</a:t>
            </a:r>
          </a:p>
        </p:txBody>
      </p:sp>
      <p:sp>
        <p:nvSpPr>
          <p:cNvPr id="11" name="Rectangle 10"/>
          <p:cNvSpPr/>
          <p:nvPr/>
        </p:nvSpPr>
        <p:spPr bwMode="auto">
          <a:xfrm>
            <a:off x="6960357" y="1770797"/>
            <a:ext cx="1812168" cy="2057400"/>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2" name="Rectangle 11"/>
          <p:cNvSpPr/>
          <p:nvPr/>
        </p:nvSpPr>
        <p:spPr bwMode="auto">
          <a:xfrm>
            <a:off x="887105" y="1770797"/>
            <a:ext cx="6191031" cy="2057400"/>
          </a:xfrm>
          <a:prstGeom prst="rect">
            <a:avLst/>
          </a:prstGeom>
          <a:solidFill>
            <a:srgbClr val="00B050">
              <a:alpha val="0"/>
            </a:srgbClr>
          </a:solidFill>
          <a:ln w="2222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3" name="TextBox 12"/>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7508579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2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edge">
                                      <p:cBhvr>
                                        <p:cTn id="10" dur="20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par>
                                <p:cTn id="16" presetID="2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edge">
                                      <p:cBhvr>
                                        <p:cTn id="18"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sz="440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Problem Definition</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Text Placeholder 2"/>
          <p:cNvSpPr txBox="1">
            <a:spLocks/>
          </p:cNvSpPr>
          <p:nvPr/>
        </p:nvSpPr>
        <p:spPr>
          <a:xfrm>
            <a:off x="190656" y="794835"/>
            <a:ext cx="8571207" cy="1131079"/>
          </a:xfrm>
          <a:prstGeom prst="rect">
            <a:avLst/>
          </a:prstGeom>
        </p:spPr>
        <p:txBody>
          <a:bodyPr vert="horz" wrap="square" lIns="0" tIns="0" rIns="0" bIns="0" rtlCol="0">
            <a:spAutoFit/>
          </a:bodyPr>
          <a:lstStyle/>
          <a:p>
            <a:pPr>
              <a:buFont typeface="Wingdings" pitchFamily="2" charset="2"/>
              <a:buChar char="q"/>
            </a:pPr>
            <a:r>
              <a:rPr lang="en-US" sz="2550" dirty="0" smtClean="0">
                <a:solidFill>
                  <a:schemeClr val="accent3"/>
                </a:solidFill>
                <a:latin typeface="Times New Roman" pitchFamily="18" charset="0"/>
                <a:cs typeface="Times New Roman" pitchFamily="18" charset="0"/>
              </a:rPr>
              <a:t>Constraint (</a:t>
            </a:r>
            <a:r>
              <a:rPr lang="en-US" sz="2550" i="1" dirty="0" smtClean="0">
                <a:solidFill>
                  <a:schemeClr val="accent3"/>
                </a:solidFill>
                <a:latin typeface="Times New Roman" pitchFamily="18" charset="0"/>
                <a:cs typeface="Times New Roman" pitchFamily="18" charset="0"/>
              </a:rPr>
              <a:t>C</a:t>
            </a:r>
            <a:r>
              <a:rPr lang="en-US" sz="2550" dirty="0" smtClean="0">
                <a:solidFill>
                  <a:schemeClr val="accent3"/>
                </a:solidFill>
                <a:latin typeface="Times New Roman" pitchFamily="18" charset="0"/>
                <a:cs typeface="Times New Roman" pitchFamily="18" charset="0"/>
              </a:rPr>
              <a:t>): </a:t>
            </a:r>
            <a:r>
              <a:rPr lang="en-US" sz="2550" i="1" dirty="0" smtClean="0">
                <a:latin typeface="Times New Roman" pitchFamily="18" charset="0"/>
                <a:cs typeface="Times New Roman" pitchFamily="18" charset="0"/>
              </a:rPr>
              <a:t>d</a:t>
            </a:r>
            <a:r>
              <a:rPr lang="en-US" sz="2550" i="1" baseline="-25000" dirty="0" smtClean="0">
                <a:latin typeface="Times New Roman" pitchFamily="18" charset="0"/>
                <a:cs typeface="Times New Roman" pitchFamily="18" charset="0"/>
              </a:rPr>
              <a:t>1</a:t>
            </a:r>
            <a:r>
              <a:rPr lang="en-US" sz="2550" dirty="0" smtClean="0">
                <a:latin typeface="Times New Roman" pitchFamily="18" charset="0"/>
                <a:cs typeface="Times New Roman" pitchFamily="18" charset="0"/>
              </a:rPr>
              <a:t>=</a:t>
            </a:r>
            <a:r>
              <a:rPr lang="en-US" sz="2550" i="1" dirty="0" smtClean="0">
                <a:latin typeface="Times New Roman" pitchFamily="18" charset="0"/>
                <a:cs typeface="Times New Roman" pitchFamily="18" charset="0"/>
              </a:rPr>
              <a:t>v</a:t>
            </a:r>
            <a:r>
              <a:rPr lang="en-US" sz="2550" i="1" baseline="-25000" dirty="0" smtClean="0">
                <a:latin typeface="Times New Roman" pitchFamily="18" charset="0"/>
                <a:cs typeface="Times New Roman" pitchFamily="18" charset="0"/>
              </a:rPr>
              <a:t>1</a:t>
            </a:r>
            <a:r>
              <a:rPr lang="en-US" sz="2550" dirty="0" smtClean="0">
                <a:latin typeface="Times New Roman" pitchFamily="18" charset="0"/>
                <a:cs typeface="Times New Roman" pitchFamily="18" charset="0"/>
              </a:rPr>
              <a:t>∧</a:t>
            </a:r>
            <a:r>
              <a:rPr lang="en-US" sz="2550" i="1" dirty="0" smtClean="0">
                <a:latin typeface="Times New Roman" pitchFamily="18" charset="0"/>
                <a:cs typeface="Times New Roman" pitchFamily="18" charset="0"/>
              </a:rPr>
              <a:t>d</a:t>
            </a:r>
            <a:r>
              <a:rPr lang="en-US" sz="2550" i="1" baseline="-25000" dirty="0" smtClean="0">
                <a:latin typeface="Times New Roman" pitchFamily="18" charset="0"/>
                <a:cs typeface="Times New Roman" pitchFamily="18" charset="0"/>
              </a:rPr>
              <a:t>2</a:t>
            </a:r>
            <a:r>
              <a:rPr lang="en-US" sz="2550" dirty="0" smtClean="0">
                <a:latin typeface="Times New Roman" pitchFamily="18" charset="0"/>
                <a:cs typeface="Times New Roman" pitchFamily="18" charset="0"/>
              </a:rPr>
              <a:t>=</a:t>
            </a:r>
            <a:r>
              <a:rPr lang="en-US" sz="2550" i="1" dirty="0" smtClean="0">
                <a:latin typeface="Times New Roman" pitchFamily="18" charset="0"/>
                <a:cs typeface="Times New Roman" pitchFamily="18" charset="0"/>
              </a:rPr>
              <a:t>v</a:t>
            </a:r>
            <a:r>
              <a:rPr lang="en-US" sz="2550" i="1" baseline="-25000" dirty="0" smtClean="0">
                <a:latin typeface="Times New Roman" pitchFamily="18" charset="0"/>
                <a:cs typeface="Times New Roman" pitchFamily="18" charset="0"/>
              </a:rPr>
              <a:t>2</a:t>
            </a:r>
            <a:r>
              <a:rPr lang="en-US" sz="2550" dirty="0" smtClean="0">
                <a:latin typeface="Times New Roman" pitchFamily="18" charset="0"/>
                <a:cs typeface="Times New Roman" pitchFamily="18" charset="0"/>
              </a:rPr>
              <a:t>∧. . . ∧ </a:t>
            </a:r>
            <a:r>
              <a:rPr lang="en-US" sz="2550" i="1" dirty="0" err="1" smtClean="0">
                <a:latin typeface="Times New Roman" pitchFamily="18" charset="0"/>
                <a:cs typeface="Times New Roman" pitchFamily="18" charset="0"/>
              </a:rPr>
              <a:t>d</a:t>
            </a:r>
            <a:r>
              <a:rPr lang="en-US" sz="2550" i="1" baseline="-25000" dirty="0" err="1" smtClean="0">
                <a:latin typeface="Times New Roman" pitchFamily="18" charset="0"/>
                <a:cs typeface="Times New Roman" pitchFamily="18" charset="0"/>
              </a:rPr>
              <a:t>n</a:t>
            </a:r>
            <a:r>
              <a:rPr lang="en-US" sz="2550" dirty="0" smtClean="0">
                <a:latin typeface="Times New Roman" pitchFamily="18" charset="0"/>
                <a:cs typeface="Times New Roman" pitchFamily="18" charset="0"/>
              </a:rPr>
              <a:t>=</a:t>
            </a:r>
            <a:r>
              <a:rPr lang="en-US" sz="2550" i="1" dirty="0" err="1" smtClean="0">
                <a:latin typeface="Times New Roman" pitchFamily="18" charset="0"/>
                <a:cs typeface="Times New Roman" pitchFamily="18" charset="0"/>
              </a:rPr>
              <a:t>v</a:t>
            </a:r>
            <a:r>
              <a:rPr lang="en-US" sz="2550" i="1" baseline="-25000" dirty="0" err="1" smtClean="0">
                <a:latin typeface="Times New Roman" pitchFamily="18" charset="0"/>
                <a:cs typeface="Times New Roman" pitchFamily="18" charset="0"/>
              </a:rPr>
              <a:t>n</a:t>
            </a:r>
            <a:r>
              <a:rPr lang="en-US" sz="2550" dirty="0" smtClean="0">
                <a:latin typeface="Times New Roman" pitchFamily="18" charset="0"/>
                <a:cs typeface="Times New Roman" pitchFamily="18" charset="0"/>
              </a:rPr>
              <a:t>, </a:t>
            </a:r>
            <a:r>
              <a:rPr lang="en-US" sz="2550" i="1" dirty="0" err="1" smtClean="0">
                <a:latin typeface="Times New Roman" pitchFamily="18" charset="0"/>
                <a:cs typeface="Times New Roman" pitchFamily="18" charset="0"/>
              </a:rPr>
              <a:t>v</a:t>
            </a:r>
            <a:r>
              <a:rPr lang="en-US" sz="2550" i="1" baseline="-25000" dirty="0" err="1" smtClean="0">
                <a:latin typeface="Times New Roman" pitchFamily="18" charset="0"/>
                <a:cs typeface="Times New Roman" pitchFamily="18" charset="0"/>
              </a:rPr>
              <a:t>i</a:t>
            </a:r>
            <a:r>
              <a:rPr lang="en-US" sz="2550" dirty="0" err="1" smtClean="0">
                <a:latin typeface="Times New Roman" pitchFamily="18" charset="0"/>
                <a:cs typeface="Times New Roman" pitchFamily="18" charset="0"/>
              </a:rPr>
              <a:t>∈</a:t>
            </a:r>
            <a:r>
              <a:rPr lang="en-US" sz="2550" i="1" dirty="0" err="1" smtClean="0">
                <a:latin typeface="Times New Roman" pitchFamily="18" charset="0"/>
                <a:cs typeface="Times New Roman" pitchFamily="18" charset="0"/>
              </a:rPr>
              <a:t>dom</a:t>
            </a:r>
            <a:r>
              <a:rPr lang="en-US" sz="2550" dirty="0" smtClean="0">
                <a:latin typeface="Times New Roman" pitchFamily="18" charset="0"/>
                <a:cs typeface="Times New Roman" pitchFamily="18" charset="0"/>
              </a:rPr>
              <a:t>(</a:t>
            </a:r>
            <a:r>
              <a:rPr lang="en-US" sz="2550" i="1" dirty="0" err="1" smtClean="0">
                <a:latin typeface="Times New Roman" pitchFamily="18" charset="0"/>
                <a:cs typeface="Times New Roman" pitchFamily="18" charset="0"/>
              </a:rPr>
              <a:t>d</a:t>
            </a:r>
            <a:r>
              <a:rPr lang="en-US" sz="2550" i="1" baseline="-25000" dirty="0" err="1" smtClean="0">
                <a:latin typeface="Times New Roman" pitchFamily="18" charset="0"/>
                <a:cs typeface="Times New Roman" pitchFamily="18" charset="0"/>
              </a:rPr>
              <a:t>i</a:t>
            </a:r>
            <a:r>
              <a:rPr lang="en-US" sz="2550" dirty="0" smtClean="0">
                <a:latin typeface="Times New Roman" pitchFamily="18" charset="0"/>
                <a:cs typeface="Times New Roman" pitchFamily="18" charset="0"/>
              </a:rPr>
              <a:t>)∪{∗}</a:t>
            </a:r>
          </a:p>
          <a:p>
            <a:pPr marL="685924" lvl="1" indent="-342900">
              <a:buFont typeface="Wingdings" pitchFamily="2" charset="2"/>
              <a:buChar char="§"/>
            </a:pPr>
            <a:r>
              <a:rPr lang="en-US" sz="2400" dirty="0" smtClean="0">
                <a:latin typeface="Times New Roman" pitchFamily="18" charset="0"/>
                <a:cs typeface="Times New Roman" pitchFamily="18" charset="0"/>
              </a:rPr>
              <a:t>team=</a:t>
            </a:r>
            <a:r>
              <a:rPr lang="en-US" sz="2400" i="1" dirty="0" smtClean="0">
                <a:latin typeface="Times New Roman" pitchFamily="18" charset="0"/>
                <a:cs typeface="Times New Roman" pitchFamily="18" charset="0"/>
              </a:rPr>
              <a:t>Celtics </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opp_team</a:t>
            </a:r>
            <a:r>
              <a:rPr lang="en-US" sz="2400" dirty="0" smtClean="0">
                <a:latin typeface="Times New Roman" pitchFamily="18" charset="0"/>
                <a:cs typeface="Times New Roman" pitchFamily="18" charset="0"/>
              </a:rPr>
              <a:t>=</a:t>
            </a:r>
            <a:r>
              <a:rPr lang="en-US" sz="2400" i="1" dirty="0" smtClean="0">
                <a:latin typeface="Times New Roman" pitchFamily="18" charset="0"/>
                <a:cs typeface="Times New Roman" pitchFamily="18" charset="0"/>
              </a:rPr>
              <a:t>Nets</a:t>
            </a:r>
            <a:endParaRPr lang="en-US" sz="2400" spc="-50" dirty="0">
              <a:solidFill>
                <a:schemeClr val="bg1"/>
              </a:solidFill>
              <a:latin typeface="Times New Roman" pitchFamily="18" charset="0"/>
              <a:ea typeface="Segoe UI" pitchFamily="34" charset="0"/>
              <a:cs typeface="Times New Roman" pitchFamily="18" charset="0"/>
            </a:endParaRPr>
          </a:p>
          <a:p>
            <a:pPr lvl="1"/>
            <a:endParaRPr lang="en-US" sz="2400" dirty="0" smtClean="0">
              <a:latin typeface="Times New Roman" pitchFamily="18" charset="0"/>
              <a:cs typeface="Times New Roman" pitchFamily="18" charset="0"/>
            </a:endParaRPr>
          </a:p>
        </p:txBody>
      </p:sp>
      <p:graphicFrame>
        <p:nvGraphicFramePr>
          <p:cNvPr id="4" name="Content Placeholder 3"/>
          <p:cNvGraphicFramePr>
            <a:graphicFrameLocks/>
          </p:cNvGraphicFramePr>
          <p:nvPr>
            <p:extLst>
              <p:ext uri="{D42A27DB-BD31-4B8C-83A1-F6EECF244321}">
                <p14:modId xmlns:p14="http://schemas.microsoft.com/office/powerpoint/2010/main" val="1362143592"/>
              </p:ext>
            </p:extLst>
          </p:nvPr>
        </p:nvGraphicFramePr>
        <p:xfrm>
          <a:off x="457200" y="2000132"/>
          <a:ext cx="8229600" cy="1946910"/>
        </p:xfrm>
        <a:graphic>
          <a:graphicData uri="http://schemas.openxmlformats.org/drawingml/2006/table">
            <a:tbl>
              <a:tblPr firstRow="1" bandRow="1">
                <a:tableStyleId>{5940675A-B579-460E-94D1-54222C63F5DA}</a:tableStyleId>
              </a:tblPr>
              <a:tblGrid>
                <a:gridCol w="457200"/>
                <a:gridCol w="1143000"/>
                <a:gridCol w="609600"/>
                <a:gridCol w="838200"/>
                <a:gridCol w="990600"/>
                <a:gridCol w="990600"/>
                <a:gridCol w="1524000"/>
                <a:gridCol w="533400"/>
                <a:gridCol w="609600"/>
                <a:gridCol w="533400"/>
              </a:tblGrid>
              <a:tr h="278130">
                <a:tc>
                  <a:txBody>
                    <a:bodyPr/>
                    <a:lstStyle/>
                    <a:p>
                      <a:r>
                        <a:rPr lang="en-US" sz="1300" b="1" dirty="0" smtClean="0">
                          <a:latin typeface="Times New Roman" pitchFamily="18" charset="0"/>
                          <a:cs typeface="Times New Roman" pitchFamily="18" charset="0"/>
                        </a:rPr>
                        <a:t>id</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smtClean="0">
                          <a:solidFill>
                            <a:schemeClr val="bg1"/>
                          </a:solidFill>
                          <a:effectLst/>
                          <a:latin typeface="Times New Roman" pitchFamily="18" charset="0"/>
                          <a:cs typeface="Times New Roman" pitchFamily="18" charset="0"/>
                        </a:rPr>
                        <a:t>player</a:t>
                      </a:r>
                      <a:endParaRPr lang="en-US" sz="1300" b="1" dirty="0">
                        <a:solidFill>
                          <a:schemeClr val="bg1"/>
                        </a:solidFill>
                        <a:effectLst/>
                        <a:latin typeface="Times New Roman" pitchFamily="18" charset="0"/>
                        <a:cs typeface="Times New Roman" pitchFamily="18" charset="0"/>
                      </a:endParaRPr>
                    </a:p>
                  </a:txBody>
                  <a:tcPr marT="34290" marB="34290"/>
                </a:tc>
                <a:tc>
                  <a:txBody>
                    <a:bodyPr/>
                    <a:lstStyle/>
                    <a:p>
                      <a:r>
                        <a:rPr lang="en-US" sz="1300" b="1" dirty="0" smtClean="0">
                          <a:solidFill>
                            <a:schemeClr val="bg1"/>
                          </a:solidFill>
                          <a:effectLst/>
                          <a:latin typeface="Times New Roman" pitchFamily="18" charset="0"/>
                          <a:cs typeface="Times New Roman" pitchFamily="18" charset="0"/>
                        </a:rPr>
                        <a:t>day</a:t>
                      </a:r>
                      <a:endParaRPr lang="en-US" sz="1300" b="1" dirty="0">
                        <a:solidFill>
                          <a:schemeClr val="bg1"/>
                        </a:solidFill>
                        <a:effectLst/>
                        <a:latin typeface="Times New Roman" pitchFamily="18" charset="0"/>
                        <a:cs typeface="Times New Roman" pitchFamily="18" charset="0"/>
                      </a:endParaRPr>
                    </a:p>
                  </a:txBody>
                  <a:tcPr marT="34290" marB="34290"/>
                </a:tc>
                <a:tc>
                  <a:txBody>
                    <a:bodyPr/>
                    <a:lstStyle/>
                    <a:p>
                      <a:r>
                        <a:rPr lang="en-US" sz="1300" b="1" dirty="0" smtClean="0">
                          <a:solidFill>
                            <a:schemeClr val="bg1"/>
                          </a:solidFill>
                          <a:effectLst/>
                          <a:latin typeface="Times New Roman" pitchFamily="18" charset="0"/>
                          <a:cs typeface="Times New Roman" pitchFamily="18" charset="0"/>
                        </a:rPr>
                        <a:t>month</a:t>
                      </a:r>
                      <a:endParaRPr lang="en-US" sz="1300" b="1" dirty="0">
                        <a:solidFill>
                          <a:schemeClr val="bg1"/>
                        </a:solidFill>
                        <a:effectLst/>
                        <a:latin typeface="Times New Roman" pitchFamily="18" charset="0"/>
                        <a:cs typeface="Times New Roman" pitchFamily="18" charset="0"/>
                      </a:endParaRPr>
                    </a:p>
                  </a:txBody>
                  <a:tcPr marT="34290" marB="34290"/>
                </a:tc>
                <a:tc>
                  <a:txBody>
                    <a:bodyPr/>
                    <a:lstStyle/>
                    <a:p>
                      <a:r>
                        <a:rPr lang="en-US" sz="1300" b="1" dirty="0" smtClean="0">
                          <a:solidFill>
                            <a:schemeClr val="bg1"/>
                          </a:solidFill>
                          <a:effectLst/>
                          <a:latin typeface="Times New Roman" pitchFamily="18" charset="0"/>
                          <a:cs typeface="Times New Roman" pitchFamily="18" charset="0"/>
                        </a:rPr>
                        <a:t>season</a:t>
                      </a:r>
                      <a:endParaRPr lang="en-US" sz="1300" b="1" dirty="0">
                        <a:solidFill>
                          <a:schemeClr val="bg1"/>
                        </a:solidFill>
                        <a:effectLst/>
                        <a:latin typeface="Times New Roman" pitchFamily="18" charset="0"/>
                        <a:cs typeface="Times New Roman" pitchFamily="18" charset="0"/>
                      </a:endParaRPr>
                    </a:p>
                  </a:txBody>
                  <a:tcPr marT="34290" marB="34290"/>
                </a:tc>
                <a:tc>
                  <a:txBody>
                    <a:bodyPr/>
                    <a:lstStyle/>
                    <a:p>
                      <a:r>
                        <a:rPr lang="en-US" sz="1300" b="1" dirty="0" smtClean="0">
                          <a:solidFill>
                            <a:schemeClr val="tx1"/>
                          </a:solidFill>
                          <a:latin typeface="Times New Roman" pitchFamily="18" charset="0"/>
                          <a:cs typeface="Times New Roman" pitchFamily="18" charset="0"/>
                        </a:rPr>
                        <a:t>team</a:t>
                      </a:r>
                      <a:endParaRPr lang="en-US" sz="1300" b="1" dirty="0">
                        <a:solidFill>
                          <a:schemeClr val="tx1"/>
                        </a:solidFill>
                        <a:latin typeface="Times New Roman" pitchFamily="18" charset="0"/>
                        <a:cs typeface="Times New Roman" pitchFamily="18" charset="0"/>
                      </a:endParaRPr>
                    </a:p>
                  </a:txBody>
                  <a:tcPr marT="34290" marB="34290"/>
                </a:tc>
                <a:tc>
                  <a:txBody>
                    <a:bodyPr/>
                    <a:lstStyle/>
                    <a:p>
                      <a:r>
                        <a:rPr lang="en-US" sz="1300" b="1" dirty="0" err="1" smtClean="0">
                          <a:solidFill>
                            <a:schemeClr val="tx1"/>
                          </a:solidFill>
                          <a:latin typeface="Times New Roman" pitchFamily="18" charset="0"/>
                          <a:cs typeface="Times New Roman" pitchFamily="18" charset="0"/>
                        </a:rPr>
                        <a:t>opp_team</a:t>
                      </a:r>
                      <a:endParaRPr lang="en-US" sz="1300" b="1" dirty="0">
                        <a:solidFill>
                          <a:schemeClr val="tx1"/>
                        </a:solidFill>
                        <a:latin typeface="Times New Roman" pitchFamily="18" charset="0"/>
                        <a:cs typeface="Times New Roman" pitchFamily="18" charset="0"/>
                      </a:endParaRPr>
                    </a:p>
                  </a:txBody>
                  <a:tcPr marT="34290" marB="34290"/>
                </a:tc>
                <a:tc>
                  <a:txBody>
                    <a:bodyPr/>
                    <a:lstStyle/>
                    <a:p>
                      <a:r>
                        <a:rPr lang="en-US" sz="1300" b="1" dirty="0" err="1" smtClean="0">
                          <a:solidFill>
                            <a:schemeClr val="bg1"/>
                          </a:solidFill>
                          <a:latin typeface="Times New Roman" pitchFamily="18" charset="0"/>
                          <a:cs typeface="Times New Roman" pitchFamily="18" charset="0"/>
                        </a:rPr>
                        <a:t>pts</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err="1" smtClean="0">
                          <a:solidFill>
                            <a:schemeClr val="bg1"/>
                          </a:solidFill>
                          <a:latin typeface="Times New Roman" pitchFamily="18" charset="0"/>
                          <a:cs typeface="Times New Roman" pitchFamily="18" charset="0"/>
                        </a:rPr>
                        <a:t>ast</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err="1" smtClean="0">
                          <a:solidFill>
                            <a:schemeClr val="bg1"/>
                          </a:solidFill>
                          <a:latin typeface="Times New Roman" pitchFamily="18" charset="0"/>
                          <a:cs typeface="Times New Roman" pitchFamily="18" charset="0"/>
                        </a:rPr>
                        <a:t>rb</a:t>
                      </a:r>
                      <a:endParaRPr lang="en-US" sz="1300" b="1" dirty="0">
                        <a:solidFill>
                          <a:schemeClr val="bg1"/>
                        </a:solidFill>
                        <a:latin typeface="Times New Roman" pitchFamily="18" charset="0"/>
                        <a:cs typeface="Times New Roman" pitchFamily="18" charset="0"/>
                      </a:endParaRPr>
                    </a:p>
                  </a:txBody>
                  <a:tcPr marT="34290" marB="34290"/>
                </a:tc>
              </a:tr>
              <a:tr h="278130">
                <a:tc>
                  <a:txBody>
                    <a:bodyPr/>
                    <a:lstStyle/>
                    <a:p>
                      <a:r>
                        <a:rPr lang="en-US" sz="1300" i="1" dirty="0" smtClean="0">
                          <a:solidFill>
                            <a:schemeClr val="bg1"/>
                          </a:solidFill>
                          <a:effectLst/>
                          <a:latin typeface="Times New Roman" pitchFamily="18" charset="0"/>
                          <a:cs typeface="Times New Roman" pitchFamily="18" charset="0"/>
                        </a:rPr>
                        <a:t>t</a:t>
                      </a:r>
                      <a:r>
                        <a:rPr lang="en-US" sz="1300" i="1" baseline="-25000" dirty="0" smtClean="0">
                          <a:solidFill>
                            <a:schemeClr val="bg1"/>
                          </a:solidFill>
                          <a:effectLst/>
                          <a:latin typeface="Times New Roman" pitchFamily="18" charset="0"/>
                          <a:cs typeface="Times New Roman" pitchFamily="18" charset="0"/>
                        </a:rPr>
                        <a:t>1</a:t>
                      </a:r>
                      <a:endParaRPr lang="en-US" sz="1300" i="1" baseline="-250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err="1" smtClean="0">
                          <a:solidFill>
                            <a:schemeClr val="bg1"/>
                          </a:solidFill>
                          <a:effectLst/>
                          <a:latin typeface="Times New Roman" pitchFamily="18" charset="0"/>
                          <a:cs typeface="Times New Roman" pitchFamily="18" charset="0"/>
                        </a:rPr>
                        <a:t>Bogues</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11</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Feb.</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1991-92</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Hornets</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Hawks</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4</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12</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5</a:t>
                      </a:r>
                      <a:endParaRPr lang="en-US" sz="1300" dirty="0">
                        <a:solidFill>
                          <a:schemeClr val="bg1"/>
                        </a:solidFill>
                        <a:effectLst/>
                        <a:latin typeface="Times New Roman" pitchFamily="18" charset="0"/>
                        <a:cs typeface="Times New Roman" pitchFamily="18" charset="0"/>
                      </a:endParaRPr>
                    </a:p>
                  </a:txBody>
                  <a:tcPr marT="34290" marB="34290"/>
                </a:tc>
              </a:tr>
              <a:tr h="278130">
                <a:tc>
                  <a:txBody>
                    <a:bodyPr/>
                    <a:lstStyle/>
                    <a:p>
                      <a:r>
                        <a:rPr lang="en-US" sz="1300" i="1" dirty="0" smtClean="0">
                          <a:solidFill>
                            <a:schemeClr val="bg1"/>
                          </a:solidFill>
                          <a:effectLst/>
                          <a:latin typeface="Times New Roman" pitchFamily="18" charset="0"/>
                          <a:cs typeface="Times New Roman" pitchFamily="18" charset="0"/>
                        </a:rPr>
                        <a:t>t</a:t>
                      </a:r>
                      <a:r>
                        <a:rPr lang="en-US" sz="1300" i="1" baseline="-25000" dirty="0" smtClean="0">
                          <a:solidFill>
                            <a:schemeClr val="bg1"/>
                          </a:solidFill>
                          <a:effectLst/>
                          <a:latin typeface="Times New Roman" pitchFamily="18" charset="0"/>
                          <a:cs typeface="Times New Roman" pitchFamily="18" charset="0"/>
                        </a:rPr>
                        <a:t>2</a:t>
                      </a:r>
                      <a:endParaRPr lang="en-US" sz="1300" i="1" baseline="-250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err="1" smtClean="0">
                          <a:solidFill>
                            <a:schemeClr val="bg1"/>
                          </a:solidFill>
                          <a:effectLst/>
                          <a:latin typeface="Times New Roman" pitchFamily="18" charset="0"/>
                          <a:cs typeface="Times New Roman" pitchFamily="18" charset="0"/>
                        </a:rPr>
                        <a:t>Seikaly</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13</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Feb.</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1991-92</a:t>
                      </a: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Heat</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Hawks</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24</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5</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15</a:t>
                      </a:r>
                      <a:endParaRPr lang="en-US" sz="1300" dirty="0">
                        <a:solidFill>
                          <a:schemeClr val="bg1"/>
                        </a:solidFill>
                        <a:effectLst/>
                        <a:latin typeface="Times New Roman" pitchFamily="18" charset="0"/>
                        <a:cs typeface="Times New Roman" pitchFamily="18" charset="0"/>
                      </a:endParaRPr>
                    </a:p>
                  </a:txBody>
                  <a:tcPr marT="34290" marB="34290"/>
                </a:tc>
              </a:tr>
              <a:tr h="278130">
                <a:tc>
                  <a:txBody>
                    <a:bodyPr/>
                    <a:lstStyle/>
                    <a:p>
                      <a:r>
                        <a:rPr lang="en-US" sz="1300" b="0" i="1" dirty="0" smtClean="0">
                          <a:solidFill>
                            <a:schemeClr val="tx1"/>
                          </a:solidFill>
                          <a:effectLst/>
                          <a:latin typeface="Times New Roman" pitchFamily="18" charset="0"/>
                          <a:cs typeface="Times New Roman" pitchFamily="18" charset="0"/>
                        </a:rPr>
                        <a:t>t</a:t>
                      </a:r>
                      <a:r>
                        <a:rPr lang="en-US" sz="1300" b="0" i="1" baseline="-25000" dirty="0" smtClean="0">
                          <a:solidFill>
                            <a:schemeClr val="tx1"/>
                          </a:solidFill>
                          <a:effectLst/>
                          <a:latin typeface="Times New Roman" pitchFamily="18" charset="0"/>
                          <a:cs typeface="Times New Roman" pitchFamily="18" charset="0"/>
                        </a:rPr>
                        <a:t>3</a:t>
                      </a:r>
                      <a:endParaRPr lang="en-US" sz="1300" b="0" i="1" baseline="-25000" dirty="0">
                        <a:solidFill>
                          <a:schemeClr val="tx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Sherman</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7</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Dec.</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0" dirty="0" smtClean="0">
                          <a:solidFill>
                            <a:schemeClr val="bg1"/>
                          </a:solidFill>
                          <a:effectLst/>
                          <a:latin typeface="Times New Roman" pitchFamily="18" charset="0"/>
                          <a:cs typeface="Times New Roman" pitchFamily="18" charset="0"/>
                        </a:rPr>
                        <a:t>1993-94</a:t>
                      </a:r>
                    </a:p>
                  </a:txBody>
                  <a:tcPr marT="34290" marB="34290"/>
                </a:tc>
                <a:tc>
                  <a:txBody>
                    <a:bodyPr/>
                    <a:lstStyle/>
                    <a:p>
                      <a:r>
                        <a:rPr lang="en-US" sz="1300" b="0" dirty="0" smtClean="0">
                          <a:solidFill>
                            <a:schemeClr val="tx1"/>
                          </a:solidFill>
                          <a:effectLst/>
                          <a:latin typeface="Times New Roman" pitchFamily="18" charset="0"/>
                          <a:cs typeface="Times New Roman" pitchFamily="18" charset="0"/>
                        </a:rPr>
                        <a:t>Celtics</a:t>
                      </a:r>
                      <a:endParaRPr lang="en-US" sz="1300" b="0" dirty="0">
                        <a:solidFill>
                          <a:schemeClr val="tx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tx1"/>
                          </a:solidFill>
                          <a:effectLst/>
                          <a:latin typeface="Times New Roman" pitchFamily="18" charset="0"/>
                          <a:cs typeface="Times New Roman" pitchFamily="18" charset="0"/>
                        </a:rPr>
                        <a:t>Nets</a:t>
                      </a:r>
                      <a:endParaRPr lang="en-US" sz="1300" b="0" dirty="0">
                        <a:solidFill>
                          <a:schemeClr val="tx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13</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13</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5</a:t>
                      </a:r>
                      <a:endParaRPr lang="en-US" sz="1300" b="0" dirty="0">
                        <a:solidFill>
                          <a:schemeClr val="bg1"/>
                        </a:solidFill>
                        <a:effectLst/>
                        <a:latin typeface="Times New Roman" pitchFamily="18" charset="0"/>
                        <a:cs typeface="Times New Roman" pitchFamily="18" charset="0"/>
                      </a:endParaRPr>
                    </a:p>
                  </a:txBody>
                  <a:tcPr marT="34290" marB="34290"/>
                </a:tc>
              </a:tr>
              <a:tr h="278130">
                <a:tc>
                  <a:txBody>
                    <a:bodyPr/>
                    <a:lstStyle/>
                    <a:p>
                      <a:r>
                        <a:rPr lang="en-US" sz="1300" i="1" dirty="0" smtClean="0">
                          <a:effectLst/>
                          <a:latin typeface="Times New Roman" pitchFamily="18" charset="0"/>
                          <a:cs typeface="Times New Roman" pitchFamily="18" charset="0"/>
                        </a:rPr>
                        <a:t>t</a:t>
                      </a:r>
                      <a:r>
                        <a:rPr lang="en-US" sz="1300" i="1" baseline="-25000" dirty="0" smtClean="0">
                          <a:effectLst/>
                          <a:latin typeface="Times New Roman" pitchFamily="18" charset="0"/>
                          <a:cs typeface="Times New Roman" pitchFamily="18" charset="0"/>
                        </a:rPr>
                        <a:t>4</a:t>
                      </a:r>
                      <a:endParaRPr lang="en-US" sz="1300" i="1" baseline="-250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Wesley</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4</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Feb.</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1994-95</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effectLst/>
                          <a:latin typeface="Times New Roman" pitchFamily="18" charset="0"/>
                          <a:cs typeface="Times New Roman" pitchFamily="18" charset="0"/>
                        </a:rPr>
                        <a:t>Celtics</a:t>
                      </a:r>
                      <a:endParaRPr lang="en-US" sz="1300" dirty="0" smtClean="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tx1"/>
                          </a:solidFill>
                          <a:effectLst/>
                          <a:latin typeface="Times New Roman" pitchFamily="18" charset="0"/>
                          <a:cs typeface="Times New Roman" pitchFamily="18" charset="0"/>
                        </a:rPr>
                        <a:t>Nets</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2</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5</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2</a:t>
                      </a:r>
                      <a:endParaRPr lang="en-US" sz="1300" dirty="0">
                        <a:solidFill>
                          <a:schemeClr val="bg1"/>
                        </a:solidFill>
                        <a:effectLst/>
                        <a:latin typeface="Times New Roman" pitchFamily="18" charset="0"/>
                        <a:cs typeface="Times New Roman" pitchFamily="18" charset="0"/>
                      </a:endParaRPr>
                    </a:p>
                  </a:txBody>
                  <a:tcPr marT="34290" marB="34290"/>
                </a:tc>
              </a:tr>
              <a:tr h="278130">
                <a:tc>
                  <a:txBody>
                    <a:bodyPr/>
                    <a:lstStyle/>
                    <a:p>
                      <a:r>
                        <a:rPr lang="en-US" sz="1300" i="1" dirty="0" smtClean="0">
                          <a:solidFill>
                            <a:schemeClr val="bg1"/>
                          </a:solidFill>
                          <a:effectLst/>
                          <a:latin typeface="Times New Roman" pitchFamily="18" charset="0"/>
                          <a:cs typeface="Times New Roman" pitchFamily="18" charset="0"/>
                        </a:rPr>
                        <a:t>t</a:t>
                      </a:r>
                      <a:r>
                        <a:rPr lang="en-US" sz="1300" i="1" baseline="-25000" dirty="0" smtClean="0">
                          <a:solidFill>
                            <a:schemeClr val="bg1"/>
                          </a:solidFill>
                          <a:effectLst/>
                          <a:latin typeface="Times New Roman" pitchFamily="18" charset="0"/>
                          <a:cs typeface="Times New Roman" pitchFamily="18" charset="0"/>
                        </a:rPr>
                        <a:t>5</a:t>
                      </a:r>
                      <a:endParaRPr lang="en-US" sz="1300" i="1" baseline="-2500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Wesley</a:t>
                      </a: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5</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Feb.</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1994-95</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Celtics</a:t>
                      </a: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Timberwolves</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3</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5</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3</a:t>
                      </a:r>
                      <a:endParaRPr lang="en-US" sz="1300" dirty="0">
                        <a:solidFill>
                          <a:schemeClr val="bg1"/>
                        </a:solidFill>
                        <a:effectLst/>
                        <a:latin typeface="Times New Roman" pitchFamily="18" charset="0"/>
                        <a:cs typeface="Times New Roman" pitchFamily="18" charset="0"/>
                      </a:endParaRPr>
                    </a:p>
                  </a:txBody>
                  <a:tcPr marT="34290" marB="34290"/>
                </a:tc>
              </a:tr>
              <a:tr h="278130">
                <a:tc>
                  <a:txBody>
                    <a:bodyPr/>
                    <a:lstStyle/>
                    <a:p>
                      <a:r>
                        <a:rPr lang="en-US" sz="1300" b="0" i="1" dirty="0" smtClean="0">
                          <a:solidFill>
                            <a:schemeClr val="bg1"/>
                          </a:solidFill>
                          <a:effectLst/>
                          <a:latin typeface="Times New Roman" pitchFamily="18" charset="0"/>
                          <a:cs typeface="Times New Roman" pitchFamily="18" charset="0"/>
                        </a:rPr>
                        <a:t>t</a:t>
                      </a:r>
                      <a:r>
                        <a:rPr lang="en-US" sz="1300" b="0" i="1" baseline="-25000" dirty="0" smtClean="0">
                          <a:solidFill>
                            <a:schemeClr val="bg1"/>
                          </a:solidFill>
                          <a:effectLst/>
                          <a:latin typeface="Times New Roman" pitchFamily="18" charset="0"/>
                          <a:cs typeface="Times New Roman" pitchFamily="18" charset="0"/>
                        </a:rPr>
                        <a:t>6</a:t>
                      </a:r>
                      <a:endParaRPr lang="en-US" sz="1300" b="0" i="1" baseline="-2500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err="1" smtClean="0">
                          <a:solidFill>
                            <a:schemeClr val="bg1"/>
                          </a:solidFill>
                          <a:effectLst/>
                          <a:latin typeface="Times New Roman" pitchFamily="18" charset="0"/>
                          <a:cs typeface="Times New Roman" pitchFamily="18" charset="0"/>
                        </a:rPr>
                        <a:t>Strictland</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3</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Jan.</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0" dirty="0" smtClean="0">
                          <a:solidFill>
                            <a:schemeClr val="bg1"/>
                          </a:solidFill>
                          <a:effectLst/>
                          <a:latin typeface="Times New Roman" pitchFamily="18" charset="0"/>
                          <a:cs typeface="Times New Roman" pitchFamily="18" charset="0"/>
                        </a:rPr>
                        <a:t>1995-96</a:t>
                      </a: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Blazers</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0" dirty="0" smtClean="0">
                          <a:solidFill>
                            <a:schemeClr val="bg1"/>
                          </a:solidFill>
                          <a:effectLst/>
                          <a:latin typeface="Times New Roman" pitchFamily="18" charset="0"/>
                          <a:cs typeface="Times New Roman" pitchFamily="18" charset="0"/>
                        </a:rPr>
                        <a:t>Celtics</a:t>
                      </a: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27</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18</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8</a:t>
                      </a:r>
                      <a:endParaRPr lang="en-US" sz="1300" b="0" dirty="0">
                        <a:solidFill>
                          <a:schemeClr val="bg1"/>
                        </a:solidFill>
                        <a:effectLst/>
                        <a:latin typeface="Times New Roman" pitchFamily="18" charset="0"/>
                        <a:cs typeface="Times New Roman" pitchFamily="18" charset="0"/>
                      </a:endParaRPr>
                    </a:p>
                  </a:txBody>
                  <a:tcPr marT="34290" marB="34290"/>
                </a:tc>
              </a:tr>
            </a:tbl>
          </a:graphicData>
        </a:graphic>
      </p:graphicFrame>
      <p:sp>
        <p:nvSpPr>
          <p:cNvPr id="6" name="Rectangle 5"/>
          <p:cNvSpPr/>
          <p:nvPr/>
        </p:nvSpPr>
        <p:spPr bwMode="auto">
          <a:xfrm>
            <a:off x="4367284" y="1961297"/>
            <a:ext cx="2729552" cy="2057400"/>
          </a:xfrm>
          <a:prstGeom prst="rect">
            <a:avLst/>
          </a:prstGeom>
          <a:solidFill>
            <a:srgbClr val="00B050">
              <a:alpha val="0"/>
            </a:srgbClr>
          </a:solidFill>
          <a:ln w="2222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7" name="TextBox 6"/>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1818075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sz="440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Problem Definition</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Text Placeholder 2"/>
          <p:cNvSpPr txBox="1">
            <a:spLocks/>
          </p:cNvSpPr>
          <p:nvPr/>
        </p:nvSpPr>
        <p:spPr>
          <a:xfrm>
            <a:off x="190656" y="794834"/>
            <a:ext cx="8571207" cy="1154162"/>
          </a:xfrm>
          <a:prstGeom prst="rect">
            <a:avLst/>
          </a:prstGeom>
        </p:spPr>
        <p:txBody>
          <a:bodyPr vert="horz" wrap="square" lIns="0" tIns="0" rIns="0" bIns="0" rtlCol="0">
            <a:spAutoFit/>
          </a:bodyPr>
          <a:lstStyle/>
          <a:p>
            <a:pPr>
              <a:buFont typeface="Wingdings" pitchFamily="2" charset="2"/>
              <a:buChar char="q"/>
            </a:pPr>
            <a:r>
              <a:rPr lang="en-US" sz="2550" dirty="0" smtClean="0">
                <a:solidFill>
                  <a:schemeClr val="accent3"/>
                </a:solidFill>
                <a:latin typeface="Times New Roman" pitchFamily="18" charset="0"/>
                <a:cs typeface="Times New Roman" pitchFamily="18" charset="0"/>
              </a:rPr>
              <a:t>Constraint-Measure Pair (</a:t>
            </a:r>
            <a:r>
              <a:rPr lang="en-US" sz="2550" i="1" dirty="0" smtClean="0">
                <a:solidFill>
                  <a:schemeClr val="accent3"/>
                </a:solidFill>
                <a:latin typeface="Times New Roman" pitchFamily="18" charset="0"/>
                <a:cs typeface="Times New Roman" pitchFamily="18" charset="0"/>
              </a:rPr>
              <a:t>C</a:t>
            </a:r>
            <a:r>
              <a:rPr lang="en-US" sz="2550" dirty="0" smtClean="0">
                <a:solidFill>
                  <a:schemeClr val="accent3"/>
                </a:solidFill>
                <a:latin typeface="Times New Roman" pitchFamily="18" charset="0"/>
                <a:cs typeface="Times New Roman" pitchFamily="18" charset="0"/>
              </a:rPr>
              <a:t>, </a:t>
            </a:r>
            <a:r>
              <a:rPr lang="en-US" sz="2550" i="1" dirty="0" smtClean="0">
                <a:solidFill>
                  <a:schemeClr val="accent3"/>
                </a:solidFill>
                <a:latin typeface="Times New Roman" pitchFamily="18" charset="0"/>
                <a:cs typeface="Times New Roman" pitchFamily="18" charset="0"/>
              </a:rPr>
              <a:t>M</a:t>
            </a:r>
            <a:r>
              <a:rPr lang="en-US" sz="2550" dirty="0" smtClean="0">
                <a:solidFill>
                  <a:schemeClr val="accent3"/>
                </a:solidFill>
                <a:latin typeface="Times New Roman" pitchFamily="18" charset="0"/>
                <a:cs typeface="Times New Roman" pitchFamily="18" charset="0"/>
              </a:rPr>
              <a:t>): </a:t>
            </a:r>
            <a:r>
              <a:rPr lang="en-US" sz="2550" dirty="0" smtClean="0">
                <a:latin typeface="Times New Roman" pitchFamily="18" charset="0"/>
                <a:cs typeface="Times New Roman" pitchFamily="18" charset="0"/>
              </a:rPr>
              <a:t>Combination of a constraint and measure subspace</a:t>
            </a:r>
          </a:p>
          <a:p>
            <a:pPr marL="685924" lvl="1" indent="-342900">
              <a:buFont typeface="Wingdings" pitchFamily="2" charset="2"/>
              <a:buChar char="§"/>
            </a:pPr>
            <a:r>
              <a:rPr lang="en-US" sz="2400" spc="-50" dirty="0">
                <a:latin typeface="Times New Roman" pitchFamily="18" charset="0"/>
                <a:ea typeface="Segoe UI" pitchFamily="34" charset="0"/>
                <a:cs typeface="Times New Roman" pitchFamily="18" charset="0"/>
              </a:rPr>
              <a:t>(</a:t>
            </a:r>
            <a:r>
              <a:rPr lang="en-US" sz="2400" dirty="0" smtClean="0">
                <a:latin typeface="Times New Roman" pitchFamily="18" charset="0"/>
                <a:cs typeface="Times New Roman" pitchFamily="18" charset="0"/>
              </a:rPr>
              <a:t>team</a:t>
            </a:r>
            <a:r>
              <a:rPr lang="en-US" sz="2400" i="1" dirty="0" smtClean="0">
                <a:latin typeface="Times New Roman" pitchFamily="18" charset="0"/>
                <a:cs typeface="Times New Roman" pitchFamily="18" charset="0"/>
              </a:rPr>
              <a:t>=Celtics </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opp_team</a:t>
            </a:r>
            <a:r>
              <a:rPr lang="en-US" sz="2400" dirty="0" smtClean="0">
                <a:latin typeface="Times New Roman" pitchFamily="18" charset="0"/>
                <a:cs typeface="Times New Roman" pitchFamily="18" charset="0"/>
              </a:rPr>
              <a:t>=</a:t>
            </a:r>
            <a:r>
              <a:rPr lang="en-US" sz="2400" i="1" dirty="0" smtClean="0">
                <a:latin typeface="Times New Roman" pitchFamily="18" charset="0"/>
                <a:cs typeface="Times New Roman" pitchFamily="18" charset="0"/>
              </a:rPr>
              <a:t>Nets</a:t>
            </a:r>
            <a:r>
              <a:rPr lang="en-US" sz="2400" dirty="0">
                <a:latin typeface="Times New Roman" pitchFamily="18" charset="0"/>
                <a:cs typeface="Times New Roman" pitchFamily="18" charset="0"/>
              </a:rPr>
              <a:t>,{</a:t>
            </a:r>
            <a:r>
              <a:rPr lang="en-US" sz="2400" dirty="0" err="1">
                <a:latin typeface="Times New Roman" pitchFamily="18" charset="0"/>
                <a:cs typeface="Times New Roman" pitchFamily="18" charset="0"/>
              </a:rPr>
              <a:t>assists,rebounds</a:t>
            </a:r>
            <a:r>
              <a:rPr lang="en-US" sz="2400" dirty="0" smtClean="0">
                <a:latin typeface="Times New Roman" pitchFamily="18" charset="0"/>
                <a:cs typeface="Times New Roman" pitchFamily="18" charset="0"/>
              </a:rPr>
              <a:t>}</a:t>
            </a:r>
            <a:r>
              <a:rPr lang="en-US" sz="2400" spc="-50" dirty="0" smtClean="0">
                <a:latin typeface="Times New Roman" pitchFamily="18" charset="0"/>
                <a:ea typeface="Segoe UI" pitchFamily="34" charset="0"/>
                <a:cs typeface="Times New Roman" pitchFamily="18" charset="0"/>
              </a:rPr>
              <a:t>)</a:t>
            </a:r>
            <a:endParaRPr lang="en-US" sz="2400" dirty="0" smtClean="0">
              <a:latin typeface="Times New Roman" pitchFamily="18" charset="0"/>
              <a:cs typeface="Times New Roman" pitchFamily="18" charset="0"/>
            </a:endParaRPr>
          </a:p>
        </p:txBody>
      </p:sp>
      <p:graphicFrame>
        <p:nvGraphicFramePr>
          <p:cNvPr id="4" name="Content Placeholder 3"/>
          <p:cNvGraphicFramePr>
            <a:graphicFrameLocks/>
          </p:cNvGraphicFramePr>
          <p:nvPr>
            <p:extLst>
              <p:ext uri="{D42A27DB-BD31-4B8C-83A1-F6EECF244321}">
                <p14:modId xmlns:p14="http://schemas.microsoft.com/office/powerpoint/2010/main" val="360454960"/>
              </p:ext>
            </p:extLst>
          </p:nvPr>
        </p:nvGraphicFramePr>
        <p:xfrm>
          <a:off x="457200" y="1998122"/>
          <a:ext cx="8229600" cy="1946910"/>
        </p:xfrm>
        <a:graphic>
          <a:graphicData uri="http://schemas.openxmlformats.org/drawingml/2006/table">
            <a:tbl>
              <a:tblPr firstRow="1" bandRow="1">
                <a:tableStyleId>{5940675A-B579-460E-94D1-54222C63F5DA}</a:tableStyleId>
              </a:tblPr>
              <a:tblGrid>
                <a:gridCol w="457200"/>
                <a:gridCol w="1143000"/>
                <a:gridCol w="609600"/>
                <a:gridCol w="838200"/>
                <a:gridCol w="990600"/>
                <a:gridCol w="990600"/>
                <a:gridCol w="1524000"/>
                <a:gridCol w="533400"/>
                <a:gridCol w="609600"/>
                <a:gridCol w="533400"/>
              </a:tblGrid>
              <a:tr h="278130">
                <a:tc>
                  <a:txBody>
                    <a:bodyPr/>
                    <a:lstStyle/>
                    <a:p>
                      <a:r>
                        <a:rPr lang="en-US" sz="1300" b="1" dirty="0" smtClean="0">
                          <a:latin typeface="Times New Roman" pitchFamily="18" charset="0"/>
                          <a:cs typeface="Times New Roman" pitchFamily="18" charset="0"/>
                        </a:rPr>
                        <a:t>id</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smtClean="0">
                          <a:solidFill>
                            <a:schemeClr val="bg1"/>
                          </a:solidFill>
                          <a:effectLst/>
                          <a:latin typeface="Times New Roman" pitchFamily="18" charset="0"/>
                          <a:cs typeface="Times New Roman" pitchFamily="18" charset="0"/>
                        </a:rPr>
                        <a:t>player</a:t>
                      </a:r>
                      <a:endParaRPr lang="en-US" sz="1300" b="1" dirty="0">
                        <a:solidFill>
                          <a:schemeClr val="bg1"/>
                        </a:solidFill>
                        <a:effectLst/>
                        <a:latin typeface="Times New Roman" pitchFamily="18" charset="0"/>
                        <a:cs typeface="Times New Roman" pitchFamily="18" charset="0"/>
                      </a:endParaRPr>
                    </a:p>
                  </a:txBody>
                  <a:tcPr marT="34290" marB="34290"/>
                </a:tc>
                <a:tc>
                  <a:txBody>
                    <a:bodyPr/>
                    <a:lstStyle/>
                    <a:p>
                      <a:r>
                        <a:rPr lang="en-US" sz="1300" b="1" dirty="0" smtClean="0">
                          <a:solidFill>
                            <a:schemeClr val="bg1"/>
                          </a:solidFill>
                          <a:effectLst/>
                          <a:latin typeface="Times New Roman" pitchFamily="18" charset="0"/>
                          <a:cs typeface="Times New Roman" pitchFamily="18" charset="0"/>
                        </a:rPr>
                        <a:t>day</a:t>
                      </a:r>
                      <a:endParaRPr lang="en-US" sz="1300" b="1" dirty="0">
                        <a:solidFill>
                          <a:schemeClr val="bg1"/>
                        </a:solidFill>
                        <a:effectLst/>
                        <a:latin typeface="Times New Roman" pitchFamily="18" charset="0"/>
                        <a:cs typeface="Times New Roman" pitchFamily="18" charset="0"/>
                      </a:endParaRPr>
                    </a:p>
                  </a:txBody>
                  <a:tcPr marT="34290" marB="34290"/>
                </a:tc>
                <a:tc>
                  <a:txBody>
                    <a:bodyPr/>
                    <a:lstStyle/>
                    <a:p>
                      <a:r>
                        <a:rPr lang="en-US" sz="1300" b="1" dirty="0" smtClean="0">
                          <a:solidFill>
                            <a:schemeClr val="bg1"/>
                          </a:solidFill>
                          <a:effectLst/>
                          <a:latin typeface="Times New Roman" pitchFamily="18" charset="0"/>
                          <a:cs typeface="Times New Roman" pitchFamily="18" charset="0"/>
                        </a:rPr>
                        <a:t>month</a:t>
                      </a:r>
                      <a:endParaRPr lang="en-US" sz="1300" b="1" dirty="0">
                        <a:solidFill>
                          <a:schemeClr val="bg1"/>
                        </a:solidFill>
                        <a:effectLst/>
                        <a:latin typeface="Times New Roman" pitchFamily="18" charset="0"/>
                        <a:cs typeface="Times New Roman" pitchFamily="18" charset="0"/>
                      </a:endParaRPr>
                    </a:p>
                  </a:txBody>
                  <a:tcPr marT="34290" marB="34290"/>
                </a:tc>
                <a:tc>
                  <a:txBody>
                    <a:bodyPr/>
                    <a:lstStyle/>
                    <a:p>
                      <a:r>
                        <a:rPr lang="en-US" sz="1300" b="1" dirty="0" smtClean="0">
                          <a:solidFill>
                            <a:schemeClr val="bg1"/>
                          </a:solidFill>
                          <a:effectLst/>
                          <a:latin typeface="Times New Roman" pitchFamily="18" charset="0"/>
                          <a:cs typeface="Times New Roman" pitchFamily="18" charset="0"/>
                        </a:rPr>
                        <a:t>season</a:t>
                      </a:r>
                      <a:endParaRPr lang="en-US" sz="1300" b="1" dirty="0">
                        <a:solidFill>
                          <a:schemeClr val="bg1"/>
                        </a:solidFill>
                        <a:effectLst/>
                        <a:latin typeface="Times New Roman" pitchFamily="18" charset="0"/>
                        <a:cs typeface="Times New Roman" pitchFamily="18" charset="0"/>
                      </a:endParaRPr>
                    </a:p>
                  </a:txBody>
                  <a:tcPr marT="34290" marB="34290"/>
                </a:tc>
                <a:tc>
                  <a:txBody>
                    <a:bodyPr/>
                    <a:lstStyle/>
                    <a:p>
                      <a:r>
                        <a:rPr lang="en-US" sz="1300" b="1" dirty="0" smtClean="0">
                          <a:solidFill>
                            <a:schemeClr val="tx1"/>
                          </a:solidFill>
                          <a:latin typeface="Times New Roman" pitchFamily="18" charset="0"/>
                          <a:cs typeface="Times New Roman" pitchFamily="18" charset="0"/>
                        </a:rPr>
                        <a:t>team</a:t>
                      </a:r>
                      <a:endParaRPr lang="en-US" sz="1300" b="1" dirty="0">
                        <a:solidFill>
                          <a:schemeClr val="tx1"/>
                        </a:solidFill>
                        <a:latin typeface="Times New Roman" pitchFamily="18" charset="0"/>
                        <a:cs typeface="Times New Roman" pitchFamily="18" charset="0"/>
                      </a:endParaRPr>
                    </a:p>
                  </a:txBody>
                  <a:tcPr marT="34290" marB="34290"/>
                </a:tc>
                <a:tc>
                  <a:txBody>
                    <a:bodyPr/>
                    <a:lstStyle/>
                    <a:p>
                      <a:r>
                        <a:rPr lang="en-US" sz="1300" b="1" dirty="0" err="1" smtClean="0">
                          <a:solidFill>
                            <a:schemeClr val="tx1"/>
                          </a:solidFill>
                          <a:latin typeface="Times New Roman" pitchFamily="18" charset="0"/>
                          <a:cs typeface="Times New Roman" pitchFamily="18" charset="0"/>
                        </a:rPr>
                        <a:t>opp_team</a:t>
                      </a:r>
                      <a:endParaRPr lang="en-US" sz="1300" b="1" dirty="0">
                        <a:solidFill>
                          <a:schemeClr val="tx1"/>
                        </a:solidFill>
                        <a:latin typeface="Times New Roman" pitchFamily="18" charset="0"/>
                        <a:cs typeface="Times New Roman" pitchFamily="18" charset="0"/>
                      </a:endParaRPr>
                    </a:p>
                  </a:txBody>
                  <a:tcPr marT="34290" marB="34290"/>
                </a:tc>
                <a:tc>
                  <a:txBody>
                    <a:bodyPr/>
                    <a:lstStyle/>
                    <a:p>
                      <a:r>
                        <a:rPr lang="en-US" sz="1300" b="1" dirty="0" err="1" smtClean="0">
                          <a:solidFill>
                            <a:schemeClr val="bg1"/>
                          </a:solidFill>
                          <a:latin typeface="Times New Roman" pitchFamily="18" charset="0"/>
                          <a:cs typeface="Times New Roman" pitchFamily="18" charset="0"/>
                        </a:rPr>
                        <a:t>pts</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err="1" smtClean="0">
                          <a:solidFill>
                            <a:schemeClr val="tx1"/>
                          </a:solidFill>
                          <a:latin typeface="Times New Roman" pitchFamily="18" charset="0"/>
                          <a:cs typeface="Times New Roman" pitchFamily="18" charset="0"/>
                        </a:rPr>
                        <a:t>ast</a:t>
                      </a:r>
                      <a:endParaRPr lang="en-US" sz="1300" b="1" dirty="0">
                        <a:solidFill>
                          <a:schemeClr val="tx1"/>
                        </a:solidFill>
                        <a:latin typeface="Times New Roman" pitchFamily="18" charset="0"/>
                        <a:cs typeface="Times New Roman" pitchFamily="18" charset="0"/>
                      </a:endParaRPr>
                    </a:p>
                  </a:txBody>
                  <a:tcPr marT="34290" marB="34290"/>
                </a:tc>
                <a:tc>
                  <a:txBody>
                    <a:bodyPr/>
                    <a:lstStyle/>
                    <a:p>
                      <a:r>
                        <a:rPr lang="en-US" sz="1300" b="1" dirty="0" err="1" smtClean="0">
                          <a:solidFill>
                            <a:schemeClr val="tx1"/>
                          </a:solidFill>
                          <a:latin typeface="Times New Roman" pitchFamily="18" charset="0"/>
                          <a:cs typeface="Times New Roman" pitchFamily="18" charset="0"/>
                        </a:rPr>
                        <a:t>reb</a:t>
                      </a:r>
                      <a:endParaRPr lang="en-US" sz="1300" b="1" dirty="0">
                        <a:solidFill>
                          <a:schemeClr val="tx1"/>
                        </a:solidFill>
                        <a:latin typeface="Times New Roman" pitchFamily="18" charset="0"/>
                        <a:cs typeface="Times New Roman" pitchFamily="18" charset="0"/>
                      </a:endParaRPr>
                    </a:p>
                  </a:txBody>
                  <a:tcPr marT="34290" marB="34290"/>
                </a:tc>
              </a:tr>
              <a:tr h="278130">
                <a:tc>
                  <a:txBody>
                    <a:bodyPr/>
                    <a:lstStyle/>
                    <a:p>
                      <a:r>
                        <a:rPr lang="en-US" sz="1300" i="1" dirty="0" smtClean="0">
                          <a:solidFill>
                            <a:schemeClr val="bg1"/>
                          </a:solidFill>
                          <a:effectLst/>
                          <a:latin typeface="Times New Roman" pitchFamily="18" charset="0"/>
                          <a:cs typeface="Times New Roman" pitchFamily="18" charset="0"/>
                        </a:rPr>
                        <a:t>t</a:t>
                      </a:r>
                      <a:r>
                        <a:rPr lang="en-US" sz="1300" i="1" baseline="-25000" dirty="0" smtClean="0">
                          <a:solidFill>
                            <a:schemeClr val="bg1"/>
                          </a:solidFill>
                          <a:effectLst/>
                          <a:latin typeface="Times New Roman" pitchFamily="18" charset="0"/>
                          <a:cs typeface="Times New Roman" pitchFamily="18" charset="0"/>
                        </a:rPr>
                        <a:t>1</a:t>
                      </a:r>
                      <a:endParaRPr lang="en-US" sz="1300" i="1" baseline="-250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err="1" smtClean="0">
                          <a:solidFill>
                            <a:schemeClr val="bg1"/>
                          </a:solidFill>
                          <a:effectLst/>
                          <a:latin typeface="Times New Roman" pitchFamily="18" charset="0"/>
                          <a:cs typeface="Times New Roman" pitchFamily="18" charset="0"/>
                        </a:rPr>
                        <a:t>Bogues</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11</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Feb.</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1991-92</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Hornets</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Hawks</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4</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12</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5</a:t>
                      </a:r>
                      <a:endParaRPr lang="en-US" sz="1300" dirty="0">
                        <a:solidFill>
                          <a:schemeClr val="bg1"/>
                        </a:solidFill>
                        <a:effectLst/>
                        <a:latin typeface="Times New Roman" pitchFamily="18" charset="0"/>
                        <a:cs typeface="Times New Roman" pitchFamily="18" charset="0"/>
                      </a:endParaRPr>
                    </a:p>
                  </a:txBody>
                  <a:tcPr marT="34290" marB="34290"/>
                </a:tc>
              </a:tr>
              <a:tr h="278130">
                <a:tc>
                  <a:txBody>
                    <a:bodyPr/>
                    <a:lstStyle/>
                    <a:p>
                      <a:r>
                        <a:rPr lang="en-US" sz="1300" i="1" dirty="0" smtClean="0">
                          <a:solidFill>
                            <a:schemeClr val="bg1"/>
                          </a:solidFill>
                          <a:effectLst/>
                          <a:latin typeface="Times New Roman" pitchFamily="18" charset="0"/>
                          <a:cs typeface="Times New Roman" pitchFamily="18" charset="0"/>
                        </a:rPr>
                        <a:t>t</a:t>
                      </a:r>
                      <a:r>
                        <a:rPr lang="en-US" sz="1300" i="1" baseline="-25000" dirty="0" smtClean="0">
                          <a:solidFill>
                            <a:schemeClr val="bg1"/>
                          </a:solidFill>
                          <a:effectLst/>
                          <a:latin typeface="Times New Roman" pitchFamily="18" charset="0"/>
                          <a:cs typeface="Times New Roman" pitchFamily="18" charset="0"/>
                        </a:rPr>
                        <a:t>2</a:t>
                      </a:r>
                      <a:endParaRPr lang="en-US" sz="1300" i="1" baseline="-250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err="1" smtClean="0">
                          <a:solidFill>
                            <a:schemeClr val="bg1"/>
                          </a:solidFill>
                          <a:effectLst/>
                          <a:latin typeface="Times New Roman" pitchFamily="18" charset="0"/>
                          <a:cs typeface="Times New Roman" pitchFamily="18" charset="0"/>
                        </a:rPr>
                        <a:t>Seikaly</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13</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Feb.</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1991-92</a:t>
                      </a: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Heat</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Hawks</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24</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5</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15</a:t>
                      </a:r>
                      <a:endParaRPr lang="en-US" sz="1300" dirty="0">
                        <a:solidFill>
                          <a:schemeClr val="bg1"/>
                        </a:solidFill>
                        <a:effectLst/>
                        <a:latin typeface="Times New Roman" pitchFamily="18" charset="0"/>
                        <a:cs typeface="Times New Roman" pitchFamily="18" charset="0"/>
                      </a:endParaRPr>
                    </a:p>
                  </a:txBody>
                  <a:tcPr marT="34290" marB="34290"/>
                </a:tc>
              </a:tr>
              <a:tr h="278130">
                <a:tc>
                  <a:txBody>
                    <a:bodyPr/>
                    <a:lstStyle/>
                    <a:p>
                      <a:r>
                        <a:rPr lang="en-US" sz="1300" b="0" i="1" dirty="0" smtClean="0">
                          <a:solidFill>
                            <a:schemeClr val="tx1"/>
                          </a:solidFill>
                          <a:effectLst/>
                          <a:latin typeface="Times New Roman" pitchFamily="18" charset="0"/>
                          <a:cs typeface="Times New Roman" pitchFamily="18" charset="0"/>
                        </a:rPr>
                        <a:t>t</a:t>
                      </a:r>
                      <a:r>
                        <a:rPr lang="en-US" sz="1300" b="0" i="1" baseline="-25000" dirty="0" smtClean="0">
                          <a:solidFill>
                            <a:schemeClr val="tx1"/>
                          </a:solidFill>
                          <a:effectLst/>
                          <a:latin typeface="Times New Roman" pitchFamily="18" charset="0"/>
                          <a:cs typeface="Times New Roman" pitchFamily="18" charset="0"/>
                        </a:rPr>
                        <a:t>3</a:t>
                      </a:r>
                      <a:endParaRPr lang="en-US" sz="1300" b="0" i="1" baseline="-25000" dirty="0">
                        <a:solidFill>
                          <a:schemeClr val="tx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Sherman</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7</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Dec.</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0" dirty="0" smtClean="0">
                          <a:solidFill>
                            <a:schemeClr val="bg1"/>
                          </a:solidFill>
                          <a:effectLst/>
                          <a:latin typeface="Times New Roman" pitchFamily="18" charset="0"/>
                          <a:cs typeface="Times New Roman" pitchFamily="18" charset="0"/>
                        </a:rPr>
                        <a:t>1993-94</a:t>
                      </a:r>
                    </a:p>
                  </a:txBody>
                  <a:tcPr marT="34290" marB="34290"/>
                </a:tc>
                <a:tc>
                  <a:txBody>
                    <a:bodyPr/>
                    <a:lstStyle/>
                    <a:p>
                      <a:r>
                        <a:rPr lang="en-US" sz="1300" b="0" dirty="0" smtClean="0">
                          <a:solidFill>
                            <a:schemeClr val="tx1"/>
                          </a:solidFill>
                          <a:effectLst/>
                          <a:latin typeface="Times New Roman" pitchFamily="18" charset="0"/>
                          <a:cs typeface="Times New Roman" pitchFamily="18" charset="0"/>
                        </a:rPr>
                        <a:t>Celtics</a:t>
                      </a:r>
                      <a:endParaRPr lang="en-US" sz="1300" b="0" dirty="0">
                        <a:solidFill>
                          <a:schemeClr val="tx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tx1"/>
                          </a:solidFill>
                          <a:effectLst/>
                          <a:latin typeface="Times New Roman" pitchFamily="18" charset="0"/>
                          <a:cs typeface="Times New Roman" pitchFamily="18" charset="0"/>
                        </a:rPr>
                        <a:t>Nets</a:t>
                      </a:r>
                      <a:endParaRPr lang="en-US" sz="1300" b="0" dirty="0">
                        <a:solidFill>
                          <a:schemeClr val="tx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13</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tx1"/>
                          </a:solidFill>
                          <a:effectLst/>
                          <a:latin typeface="Times New Roman" pitchFamily="18" charset="0"/>
                          <a:cs typeface="Times New Roman" pitchFamily="18" charset="0"/>
                        </a:rPr>
                        <a:t>13</a:t>
                      </a:r>
                      <a:endParaRPr lang="en-US" sz="1300" b="0" dirty="0">
                        <a:solidFill>
                          <a:schemeClr val="tx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tx1"/>
                          </a:solidFill>
                          <a:effectLst/>
                          <a:latin typeface="Times New Roman" pitchFamily="18" charset="0"/>
                          <a:cs typeface="Times New Roman" pitchFamily="18" charset="0"/>
                        </a:rPr>
                        <a:t>5</a:t>
                      </a:r>
                      <a:endParaRPr lang="en-US" sz="1300" b="0" dirty="0">
                        <a:solidFill>
                          <a:schemeClr val="tx1"/>
                        </a:solidFill>
                        <a:effectLst/>
                        <a:latin typeface="Times New Roman" pitchFamily="18" charset="0"/>
                        <a:cs typeface="Times New Roman" pitchFamily="18" charset="0"/>
                      </a:endParaRPr>
                    </a:p>
                  </a:txBody>
                  <a:tcPr marT="34290" marB="34290"/>
                </a:tc>
              </a:tr>
              <a:tr h="278130">
                <a:tc>
                  <a:txBody>
                    <a:bodyPr/>
                    <a:lstStyle/>
                    <a:p>
                      <a:r>
                        <a:rPr lang="en-US" sz="1300" i="1" dirty="0" smtClean="0">
                          <a:effectLst/>
                          <a:latin typeface="Times New Roman" pitchFamily="18" charset="0"/>
                          <a:cs typeface="Times New Roman" pitchFamily="18" charset="0"/>
                        </a:rPr>
                        <a:t>t</a:t>
                      </a:r>
                      <a:r>
                        <a:rPr lang="en-US" sz="1300" i="1" baseline="-25000" dirty="0" smtClean="0">
                          <a:effectLst/>
                          <a:latin typeface="Times New Roman" pitchFamily="18" charset="0"/>
                          <a:cs typeface="Times New Roman" pitchFamily="18" charset="0"/>
                        </a:rPr>
                        <a:t>4</a:t>
                      </a:r>
                      <a:endParaRPr lang="en-US" sz="1300" i="1" baseline="-250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Wesley</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4</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Feb.</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1994-95</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effectLst/>
                          <a:latin typeface="Times New Roman" pitchFamily="18" charset="0"/>
                          <a:cs typeface="Times New Roman" pitchFamily="18" charset="0"/>
                        </a:rPr>
                        <a:t>Celtics</a:t>
                      </a:r>
                      <a:endParaRPr lang="en-US" sz="1300" dirty="0" smtClean="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tx1"/>
                          </a:solidFill>
                          <a:effectLst/>
                          <a:latin typeface="Times New Roman" pitchFamily="18" charset="0"/>
                          <a:cs typeface="Times New Roman" pitchFamily="18" charset="0"/>
                        </a:rPr>
                        <a:t>Nets</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2</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tx1"/>
                          </a:solidFill>
                          <a:effectLst/>
                          <a:latin typeface="Times New Roman" pitchFamily="18" charset="0"/>
                          <a:cs typeface="Times New Roman" pitchFamily="18" charset="0"/>
                        </a:rPr>
                        <a:t>5</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tx1"/>
                          </a:solidFill>
                          <a:effectLst/>
                          <a:latin typeface="Times New Roman" pitchFamily="18" charset="0"/>
                          <a:cs typeface="Times New Roman" pitchFamily="18" charset="0"/>
                        </a:rPr>
                        <a:t>2</a:t>
                      </a:r>
                      <a:endParaRPr lang="en-US" sz="1300" dirty="0">
                        <a:solidFill>
                          <a:schemeClr val="tx1"/>
                        </a:solidFill>
                        <a:effectLst/>
                        <a:latin typeface="Times New Roman" pitchFamily="18" charset="0"/>
                        <a:cs typeface="Times New Roman" pitchFamily="18" charset="0"/>
                      </a:endParaRPr>
                    </a:p>
                  </a:txBody>
                  <a:tcPr marT="34290" marB="34290"/>
                </a:tc>
              </a:tr>
              <a:tr h="278130">
                <a:tc>
                  <a:txBody>
                    <a:bodyPr/>
                    <a:lstStyle/>
                    <a:p>
                      <a:r>
                        <a:rPr lang="en-US" sz="1300" i="1" dirty="0" smtClean="0">
                          <a:solidFill>
                            <a:schemeClr val="bg1"/>
                          </a:solidFill>
                          <a:effectLst/>
                          <a:latin typeface="Times New Roman" pitchFamily="18" charset="0"/>
                          <a:cs typeface="Times New Roman" pitchFamily="18" charset="0"/>
                        </a:rPr>
                        <a:t>t</a:t>
                      </a:r>
                      <a:r>
                        <a:rPr lang="en-US" sz="1300" i="1" baseline="-25000" dirty="0" smtClean="0">
                          <a:solidFill>
                            <a:schemeClr val="bg1"/>
                          </a:solidFill>
                          <a:effectLst/>
                          <a:latin typeface="Times New Roman" pitchFamily="18" charset="0"/>
                          <a:cs typeface="Times New Roman" pitchFamily="18" charset="0"/>
                        </a:rPr>
                        <a:t>5</a:t>
                      </a:r>
                      <a:endParaRPr lang="en-US" sz="1300" i="1" baseline="-2500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Wesley</a:t>
                      </a: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5</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Feb.</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1994-95</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Celtics</a:t>
                      </a: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Timberwolves</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3</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5</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3</a:t>
                      </a:r>
                      <a:endParaRPr lang="en-US" sz="1300" dirty="0">
                        <a:solidFill>
                          <a:schemeClr val="bg1"/>
                        </a:solidFill>
                        <a:effectLst/>
                        <a:latin typeface="Times New Roman" pitchFamily="18" charset="0"/>
                        <a:cs typeface="Times New Roman" pitchFamily="18" charset="0"/>
                      </a:endParaRPr>
                    </a:p>
                  </a:txBody>
                  <a:tcPr marT="34290" marB="34290"/>
                </a:tc>
              </a:tr>
              <a:tr h="278130">
                <a:tc>
                  <a:txBody>
                    <a:bodyPr/>
                    <a:lstStyle/>
                    <a:p>
                      <a:r>
                        <a:rPr lang="en-US" sz="1300" b="0" i="1" dirty="0" smtClean="0">
                          <a:solidFill>
                            <a:schemeClr val="bg1"/>
                          </a:solidFill>
                          <a:effectLst/>
                          <a:latin typeface="Times New Roman" pitchFamily="18" charset="0"/>
                          <a:cs typeface="Times New Roman" pitchFamily="18" charset="0"/>
                        </a:rPr>
                        <a:t>t</a:t>
                      </a:r>
                      <a:r>
                        <a:rPr lang="en-US" sz="1300" b="0" i="1" baseline="-25000" dirty="0" smtClean="0">
                          <a:solidFill>
                            <a:schemeClr val="bg1"/>
                          </a:solidFill>
                          <a:effectLst/>
                          <a:latin typeface="Times New Roman" pitchFamily="18" charset="0"/>
                          <a:cs typeface="Times New Roman" pitchFamily="18" charset="0"/>
                        </a:rPr>
                        <a:t>6</a:t>
                      </a:r>
                      <a:endParaRPr lang="en-US" sz="1300" b="0" i="1" baseline="-2500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err="1" smtClean="0">
                          <a:solidFill>
                            <a:schemeClr val="bg1"/>
                          </a:solidFill>
                          <a:effectLst/>
                          <a:latin typeface="Times New Roman" pitchFamily="18" charset="0"/>
                          <a:cs typeface="Times New Roman" pitchFamily="18" charset="0"/>
                        </a:rPr>
                        <a:t>Strictland</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3</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Jan.</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0" dirty="0" smtClean="0">
                          <a:solidFill>
                            <a:schemeClr val="bg1"/>
                          </a:solidFill>
                          <a:effectLst/>
                          <a:latin typeface="Times New Roman" pitchFamily="18" charset="0"/>
                          <a:cs typeface="Times New Roman" pitchFamily="18" charset="0"/>
                        </a:rPr>
                        <a:t>1995-96</a:t>
                      </a: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Blazers</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0" dirty="0" smtClean="0">
                          <a:solidFill>
                            <a:schemeClr val="bg1"/>
                          </a:solidFill>
                          <a:effectLst/>
                          <a:latin typeface="Times New Roman" pitchFamily="18" charset="0"/>
                          <a:cs typeface="Times New Roman" pitchFamily="18" charset="0"/>
                        </a:rPr>
                        <a:t>Celtics</a:t>
                      </a: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27</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18</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8</a:t>
                      </a:r>
                      <a:endParaRPr lang="en-US" sz="1300" b="0" dirty="0">
                        <a:solidFill>
                          <a:schemeClr val="bg1"/>
                        </a:solidFill>
                        <a:effectLst/>
                        <a:latin typeface="Times New Roman" pitchFamily="18" charset="0"/>
                        <a:cs typeface="Times New Roman" pitchFamily="18" charset="0"/>
                      </a:endParaRPr>
                    </a:p>
                  </a:txBody>
                  <a:tcPr marT="34290" marB="34290"/>
                </a:tc>
              </a:tr>
            </a:tbl>
          </a:graphicData>
        </a:graphic>
      </p:graphicFrame>
      <p:sp>
        <p:nvSpPr>
          <p:cNvPr id="5" name="Rectangle 4"/>
          <p:cNvSpPr/>
          <p:nvPr/>
        </p:nvSpPr>
        <p:spPr bwMode="auto">
          <a:xfrm>
            <a:off x="7451678" y="1961297"/>
            <a:ext cx="1310184" cy="2057400"/>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7" name="Rectangle 6"/>
          <p:cNvSpPr/>
          <p:nvPr/>
        </p:nvSpPr>
        <p:spPr bwMode="auto">
          <a:xfrm>
            <a:off x="4367284" y="1961297"/>
            <a:ext cx="2729552" cy="2057400"/>
          </a:xfrm>
          <a:prstGeom prst="rect">
            <a:avLst/>
          </a:prstGeom>
          <a:solidFill>
            <a:srgbClr val="00B050">
              <a:alpha val="0"/>
            </a:srgbClr>
          </a:solidFill>
          <a:ln w="2222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9" name="TextBox 8"/>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9975354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sz="440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Problem Definition</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Text Placeholder 2"/>
          <p:cNvSpPr txBox="1">
            <a:spLocks/>
          </p:cNvSpPr>
          <p:nvPr/>
        </p:nvSpPr>
        <p:spPr>
          <a:xfrm>
            <a:off x="190656" y="794835"/>
            <a:ext cx="8571207" cy="1500411"/>
          </a:xfrm>
          <a:prstGeom prst="rect">
            <a:avLst/>
          </a:prstGeom>
        </p:spPr>
        <p:txBody>
          <a:bodyPr vert="horz" wrap="square" lIns="0" tIns="0" rIns="0" bIns="0" rtlCol="0">
            <a:spAutoFit/>
          </a:bodyPr>
          <a:lstStyle/>
          <a:p>
            <a:pPr>
              <a:buFont typeface="Wingdings" pitchFamily="2" charset="2"/>
              <a:buChar char="q"/>
            </a:pPr>
            <a:r>
              <a:rPr lang="en-US" sz="2550" dirty="0">
                <a:solidFill>
                  <a:schemeClr val="accent3"/>
                </a:solidFill>
                <a:latin typeface="Times New Roman" pitchFamily="18" charset="0"/>
                <a:cs typeface="Times New Roman" pitchFamily="18" charset="0"/>
              </a:rPr>
              <a:t>Contextual skyline: </a:t>
            </a:r>
            <a:r>
              <a:rPr lang="en-US" sz="2550" dirty="0" smtClean="0">
                <a:latin typeface="Times New Roman" pitchFamily="18" charset="0"/>
                <a:cs typeface="Times New Roman" pitchFamily="18" charset="0"/>
              </a:rPr>
              <a:t>skyline regarding (</a:t>
            </a:r>
            <a:r>
              <a:rPr lang="en-US" sz="2550" i="1" smtClean="0">
                <a:latin typeface="Times New Roman" pitchFamily="18" charset="0"/>
                <a:cs typeface="Times New Roman" pitchFamily="18" charset="0"/>
              </a:rPr>
              <a:t>C</a:t>
            </a:r>
            <a:r>
              <a:rPr lang="en-US" sz="2550" smtClean="0">
                <a:latin typeface="Times New Roman" pitchFamily="18" charset="0"/>
                <a:cs typeface="Times New Roman" pitchFamily="18" charset="0"/>
              </a:rPr>
              <a:t>, </a:t>
            </a:r>
            <a:r>
              <a:rPr lang="en-US" sz="2550" i="1" smtClean="0">
                <a:latin typeface="Times New Roman" pitchFamily="18" charset="0"/>
                <a:cs typeface="Times New Roman" pitchFamily="18" charset="0"/>
              </a:rPr>
              <a:t>M</a:t>
            </a:r>
            <a:r>
              <a:rPr lang="en-US" sz="2550" dirty="0">
                <a:latin typeface="Times New Roman" pitchFamily="18" charset="0"/>
                <a:cs typeface="Times New Roman" pitchFamily="18" charset="0"/>
              </a:rPr>
              <a:t>)</a:t>
            </a:r>
            <a:endParaRPr lang="en-US" sz="2550" dirty="0" smtClean="0">
              <a:latin typeface="Times New Roman" pitchFamily="18" charset="0"/>
              <a:cs typeface="Times New Roman" pitchFamily="18" charset="0"/>
            </a:endParaRPr>
          </a:p>
          <a:p>
            <a:pPr marL="800224" lvl="1" indent="-457200">
              <a:buFont typeface="Wingdings" pitchFamily="2" charset="2"/>
              <a:buChar char="§"/>
            </a:pPr>
            <a:r>
              <a:rPr lang="en-US" sz="2400" i="1" dirty="0" err="1" smtClean="0">
                <a:latin typeface="Times New Roman" pitchFamily="18" charset="0"/>
                <a:cs typeface="Times New Roman" pitchFamily="18" charset="0"/>
              </a:rPr>
              <a:t>σ</a:t>
            </a:r>
            <a:r>
              <a:rPr lang="en-US" sz="2400" baseline="-25000" dirty="0" err="1" smtClean="0">
                <a:latin typeface="Times New Roman" pitchFamily="18" charset="0"/>
                <a:cs typeface="Times New Roman" pitchFamily="18" charset="0"/>
              </a:rPr>
              <a:t>team</a:t>
            </a:r>
            <a:r>
              <a:rPr lang="en-US" sz="2400" i="1" baseline="-25000" dirty="0" smtClean="0">
                <a:latin typeface="Times New Roman" pitchFamily="18" charset="0"/>
                <a:cs typeface="Times New Roman" pitchFamily="18" charset="0"/>
              </a:rPr>
              <a:t>=Celtics </a:t>
            </a:r>
            <a:r>
              <a:rPr lang="en-US" sz="2400" baseline="-25000" dirty="0" smtClean="0">
                <a:latin typeface="Times New Roman" pitchFamily="18" charset="0"/>
                <a:cs typeface="Times New Roman" pitchFamily="18" charset="0"/>
              </a:rPr>
              <a:t>∧ </a:t>
            </a:r>
            <a:r>
              <a:rPr lang="en-US" sz="2400" baseline="-25000" dirty="0" err="1" smtClean="0">
                <a:latin typeface="Times New Roman" pitchFamily="18" charset="0"/>
                <a:cs typeface="Times New Roman" pitchFamily="18" charset="0"/>
              </a:rPr>
              <a:t>opp_team</a:t>
            </a:r>
            <a:r>
              <a:rPr lang="en-US" sz="2400" baseline="-25000" dirty="0" smtClean="0">
                <a:latin typeface="Times New Roman" pitchFamily="18" charset="0"/>
                <a:cs typeface="Times New Roman" pitchFamily="18" charset="0"/>
              </a:rPr>
              <a:t>=</a:t>
            </a:r>
            <a:r>
              <a:rPr lang="en-US" sz="2400" i="1" baseline="-25000" dirty="0" smtClean="0">
                <a:latin typeface="Times New Roman" pitchFamily="18" charset="0"/>
                <a:cs typeface="Times New Roman" pitchFamily="18" charset="0"/>
              </a:rPr>
              <a:t>Nets</a:t>
            </a:r>
            <a:r>
              <a:rPr lang="en-US" sz="2400" dirty="0" smtClean="0">
                <a:latin typeface="Times New Roman" pitchFamily="18" charset="0"/>
                <a:cs typeface="Times New Roman" pitchFamily="18" charset="0"/>
              </a:rPr>
              <a:t>(</a:t>
            </a:r>
            <a:r>
              <a:rPr lang="en-US" sz="2400" i="1" dirty="0" smtClean="0">
                <a:latin typeface="Times New Roman" pitchFamily="18" charset="0"/>
                <a:cs typeface="Times New Roman" pitchFamily="18" charset="0"/>
              </a:rPr>
              <a:t>R</a:t>
            </a:r>
            <a:r>
              <a:rPr lang="en-US" sz="2400" dirty="0" smtClean="0">
                <a:latin typeface="Times New Roman" pitchFamily="18" charset="0"/>
                <a:cs typeface="Times New Roman" pitchFamily="18" charset="0"/>
              </a:rPr>
              <a:t>), </a:t>
            </a:r>
            <a:r>
              <a:rPr lang="en-US" sz="2400" i="1" dirty="0" smtClean="0">
                <a:latin typeface="Times New Roman" pitchFamily="18" charset="0"/>
                <a:cs typeface="Times New Roman" pitchFamily="18" charset="0"/>
              </a:rPr>
              <a:t>M</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a:t>
            </a:r>
            <a:r>
              <a:rPr lang="en-US" sz="2400" dirty="0" err="1" smtClean="0">
                <a:latin typeface="Times New Roman" pitchFamily="18" charset="0"/>
                <a:cs typeface="Times New Roman" pitchFamily="18" charset="0"/>
              </a:rPr>
              <a:t>assists,rebounds</a:t>
            </a:r>
            <a:r>
              <a:rPr lang="en-US" sz="2400" dirty="0" smtClean="0">
                <a:latin typeface="Times New Roman" pitchFamily="18" charset="0"/>
                <a:cs typeface="Times New Roman" pitchFamily="18" charset="0"/>
              </a:rPr>
              <a:t>} </a:t>
            </a:r>
          </a:p>
          <a:p>
            <a:pPr marL="1143247" lvl="2" indent="-457200">
              <a:buFont typeface="Wingdings" panose="05000000000000000000" pitchFamily="2" charset="2"/>
              <a:buChar char="Ø"/>
            </a:pPr>
            <a:r>
              <a:rPr lang="en-US" sz="2400" dirty="0" smtClean="0">
                <a:solidFill>
                  <a:srgbClr val="C00000"/>
                </a:solidFill>
                <a:latin typeface="Times New Roman" pitchFamily="18" charset="0"/>
                <a:cs typeface="Times New Roman" pitchFamily="18" charset="0"/>
              </a:rPr>
              <a:t>{</a:t>
            </a:r>
            <a:r>
              <a:rPr lang="en-US" sz="2400" i="1" dirty="0" smtClean="0">
                <a:solidFill>
                  <a:srgbClr val="C00000"/>
                </a:solidFill>
                <a:latin typeface="Times New Roman" pitchFamily="18" charset="0"/>
                <a:cs typeface="Times New Roman" pitchFamily="18" charset="0"/>
              </a:rPr>
              <a:t>t</a:t>
            </a:r>
            <a:r>
              <a:rPr lang="en-US" sz="2400" i="1" baseline="-25000" dirty="0" smtClean="0">
                <a:solidFill>
                  <a:srgbClr val="C00000"/>
                </a:solidFill>
                <a:latin typeface="Times New Roman" pitchFamily="18" charset="0"/>
                <a:cs typeface="Times New Roman" pitchFamily="18" charset="0"/>
              </a:rPr>
              <a:t>3</a:t>
            </a:r>
            <a:r>
              <a:rPr lang="en-US" sz="2400" dirty="0" smtClean="0">
                <a:solidFill>
                  <a:srgbClr val="C00000"/>
                </a:solidFill>
                <a:latin typeface="Times New Roman" pitchFamily="18" charset="0"/>
                <a:cs typeface="Times New Roman" pitchFamily="18" charset="0"/>
              </a:rPr>
              <a:t>}</a:t>
            </a:r>
            <a:endParaRPr lang="en-US" sz="2550" dirty="0">
              <a:solidFill>
                <a:srgbClr val="C00000"/>
              </a:solidFill>
              <a:latin typeface="Times New Roman" pitchFamily="18" charset="0"/>
              <a:cs typeface="Times New Roman" pitchFamily="18" charset="0"/>
            </a:endParaRPr>
          </a:p>
          <a:p>
            <a:pPr lvl="1"/>
            <a:endParaRPr lang="en-US" sz="2400" dirty="0" smtClean="0">
              <a:latin typeface="Times New Roman" pitchFamily="18" charset="0"/>
              <a:cs typeface="Times New Roman" pitchFamily="18" charset="0"/>
            </a:endParaRPr>
          </a:p>
        </p:txBody>
      </p:sp>
      <p:graphicFrame>
        <p:nvGraphicFramePr>
          <p:cNvPr id="4" name="Content Placeholder 3"/>
          <p:cNvGraphicFramePr>
            <a:graphicFrameLocks/>
          </p:cNvGraphicFramePr>
          <p:nvPr>
            <p:extLst>
              <p:ext uri="{D42A27DB-BD31-4B8C-83A1-F6EECF244321}">
                <p14:modId xmlns:p14="http://schemas.microsoft.com/office/powerpoint/2010/main" val="1488066409"/>
              </p:ext>
            </p:extLst>
          </p:nvPr>
        </p:nvGraphicFramePr>
        <p:xfrm>
          <a:off x="457200" y="2033747"/>
          <a:ext cx="8229600" cy="1946910"/>
        </p:xfrm>
        <a:graphic>
          <a:graphicData uri="http://schemas.openxmlformats.org/drawingml/2006/table">
            <a:tbl>
              <a:tblPr firstRow="1" bandRow="1">
                <a:tableStyleId>{5940675A-B579-460E-94D1-54222C63F5DA}</a:tableStyleId>
              </a:tblPr>
              <a:tblGrid>
                <a:gridCol w="457200"/>
                <a:gridCol w="1143000"/>
                <a:gridCol w="609600"/>
                <a:gridCol w="838200"/>
                <a:gridCol w="990600"/>
                <a:gridCol w="990600"/>
                <a:gridCol w="1524000"/>
                <a:gridCol w="533400"/>
                <a:gridCol w="609600"/>
                <a:gridCol w="533400"/>
              </a:tblGrid>
              <a:tr h="278130">
                <a:tc>
                  <a:txBody>
                    <a:bodyPr/>
                    <a:lstStyle/>
                    <a:p>
                      <a:r>
                        <a:rPr lang="en-US" sz="1300" b="1" dirty="0" smtClean="0">
                          <a:latin typeface="Times New Roman" pitchFamily="18" charset="0"/>
                          <a:cs typeface="Times New Roman" pitchFamily="18" charset="0"/>
                        </a:rPr>
                        <a:t>id</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smtClean="0">
                          <a:solidFill>
                            <a:schemeClr val="bg1"/>
                          </a:solidFill>
                          <a:effectLst/>
                          <a:latin typeface="Times New Roman" pitchFamily="18" charset="0"/>
                          <a:cs typeface="Times New Roman" pitchFamily="18" charset="0"/>
                        </a:rPr>
                        <a:t>player</a:t>
                      </a:r>
                      <a:endParaRPr lang="en-US" sz="1300" b="1" dirty="0">
                        <a:solidFill>
                          <a:schemeClr val="bg1"/>
                        </a:solidFill>
                        <a:effectLst/>
                        <a:latin typeface="Times New Roman" pitchFamily="18" charset="0"/>
                        <a:cs typeface="Times New Roman" pitchFamily="18" charset="0"/>
                      </a:endParaRPr>
                    </a:p>
                  </a:txBody>
                  <a:tcPr marT="34290" marB="34290"/>
                </a:tc>
                <a:tc>
                  <a:txBody>
                    <a:bodyPr/>
                    <a:lstStyle/>
                    <a:p>
                      <a:r>
                        <a:rPr lang="en-US" sz="1300" b="1" dirty="0" smtClean="0">
                          <a:solidFill>
                            <a:schemeClr val="bg1"/>
                          </a:solidFill>
                          <a:effectLst/>
                          <a:latin typeface="Times New Roman" pitchFamily="18" charset="0"/>
                          <a:cs typeface="Times New Roman" pitchFamily="18" charset="0"/>
                        </a:rPr>
                        <a:t>day</a:t>
                      </a:r>
                      <a:endParaRPr lang="en-US" sz="1300" b="1" dirty="0">
                        <a:solidFill>
                          <a:schemeClr val="bg1"/>
                        </a:solidFill>
                        <a:effectLst/>
                        <a:latin typeface="Times New Roman" pitchFamily="18" charset="0"/>
                        <a:cs typeface="Times New Roman" pitchFamily="18" charset="0"/>
                      </a:endParaRPr>
                    </a:p>
                  </a:txBody>
                  <a:tcPr marT="34290" marB="34290"/>
                </a:tc>
                <a:tc>
                  <a:txBody>
                    <a:bodyPr/>
                    <a:lstStyle/>
                    <a:p>
                      <a:r>
                        <a:rPr lang="en-US" sz="1300" b="1" dirty="0" smtClean="0">
                          <a:solidFill>
                            <a:schemeClr val="bg1"/>
                          </a:solidFill>
                          <a:effectLst/>
                          <a:latin typeface="Times New Roman" pitchFamily="18" charset="0"/>
                          <a:cs typeface="Times New Roman" pitchFamily="18" charset="0"/>
                        </a:rPr>
                        <a:t>month</a:t>
                      </a:r>
                      <a:endParaRPr lang="en-US" sz="1300" b="1" dirty="0">
                        <a:solidFill>
                          <a:schemeClr val="bg1"/>
                        </a:solidFill>
                        <a:effectLst/>
                        <a:latin typeface="Times New Roman" pitchFamily="18" charset="0"/>
                        <a:cs typeface="Times New Roman" pitchFamily="18" charset="0"/>
                      </a:endParaRPr>
                    </a:p>
                  </a:txBody>
                  <a:tcPr marT="34290" marB="34290"/>
                </a:tc>
                <a:tc>
                  <a:txBody>
                    <a:bodyPr/>
                    <a:lstStyle/>
                    <a:p>
                      <a:r>
                        <a:rPr lang="en-US" sz="1300" b="1" dirty="0" smtClean="0">
                          <a:solidFill>
                            <a:schemeClr val="bg1"/>
                          </a:solidFill>
                          <a:effectLst/>
                          <a:latin typeface="Times New Roman" pitchFamily="18" charset="0"/>
                          <a:cs typeface="Times New Roman" pitchFamily="18" charset="0"/>
                        </a:rPr>
                        <a:t>season</a:t>
                      </a:r>
                      <a:endParaRPr lang="en-US" sz="1300" b="1" dirty="0">
                        <a:solidFill>
                          <a:schemeClr val="bg1"/>
                        </a:solidFill>
                        <a:effectLst/>
                        <a:latin typeface="Times New Roman" pitchFamily="18" charset="0"/>
                        <a:cs typeface="Times New Roman" pitchFamily="18" charset="0"/>
                      </a:endParaRPr>
                    </a:p>
                  </a:txBody>
                  <a:tcPr marT="34290" marB="34290"/>
                </a:tc>
                <a:tc>
                  <a:txBody>
                    <a:bodyPr/>
                    <a:lstStyle/>
                    <a:p>
                      <a:r>
                        <a:rPr lang="en-US" sz="1300" b="1" dirty="0" smtClean="0">
                          <a:solidFill>
                            <a:schemeClr val="tx1"/>
                          </a:solidFill>
                          <a:latin typeface="Times New Roman" pitchFamily="18" charset="0"/>
                          <a:cs typeface="Times New Roman" pitchFamily="18" charset="0"/>
                        </a:rPr>
                        <a:t>team</a:t>
                      </a:r>
                      <a:endParaRPr lang="en-US" sz="1300" b="1" dirty="0">
                        <a:solidFill>
                          <a:schemeClr val="tx1"/>
                        </a:solidFill>
                        <a:latin typeface="Times New Roman" pitchFamily="18" charset="0"/>
                        <a:cs typeface="Times New Roman" pitchFamily="18" charset="0"/>
                      </a:endParaRPr>
                    </a:p>
                  </a:txBody>
                  <a:tcPr marT="34290" marB="34290"/>
                </a:tc>
                <a:tc>
                  <a:txBody>
                    <a:bodyPr/>
                    <a:lstStyle/>
                    <a:p>
                      <a:r>
                        <a:rPr lang="en-US" sz="1300" b="1" dirty="0" err="1" smtClean="0">
                          <a:solidFill>
                            <a:schemeClr val="tx1"/>
                          </a:solidFill>
                          <a:latin typeface="Times New Roman" pitchFamily="18" charset="0"/>
                          <a:cs typeface="Times New Roman" pitchFamily="18" charset="0"/>
                        </a:rPr>
                        <a:t>opp_team</a:t>
                      </a:r>
                      <a:endParaRPr lang="en-US" sz="1300" b="1" dirty="0">
                        <a:solidFill>
                          <a:schemeClr val="tx1"/>
                        </a:solidFill>
                        <a:latin typeface="Times New Roman" pitchFamily="18" charset="0"/>
                        <a:cs typeface="Times New Roman" pitchFamily="18" charset="0"/>
                      </a:endParaRPr>
                    </a:p>
                  </a:txBody>
                  <a:tcPr marT="34290" marB="34290"/>
                </a:tc>
                <a:tc>
                  <a:txBody>
                    <a:bodyPr/>
                    <a:lstStyle/>
                    <a:p>
                      <a:r>
                        <a:rPr lang="en-US" sz="1300" b="1" dirty="0" err="1" smtClean="0">
                          <a:solidFill>
                            <a:schemeClr val="bg1"/>
                          </a:solidFill>
                          <a:latin typeface="Times New Roman" pitchFamily="18" charset="0"/>
                          <a:cs typeface="Times New Roman" pitchFamily="18" charset="0"/>
                        </a:rPr>
                        <a:t>pts</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err="1" smtClean="0">
                          <a:latin typeface="Times New Roman" pitchFamily="18" charset="0"/>
                          <a:cs typeface="Times New Roman" pitchFamily="18" charset="0"/>
                        </a:rPr>
                        <a:t>ast</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err="1" smtClean="0">
                          <a:latin typeface="Times New Roman" pitchFamily="18" charset="0"/>
                          <a:cs typeface="Times New Roman" pitchFamily="18" charset="0"/>
                        </a:rPr>
                        <a:t>reb</a:t>
                      </a:r>
                      <a:endParaRPr lang="en-US" sz="1300" b="1" dirty="0">
                        <a:solidFill>
                          <a:schemeClr val="bg1"/>
                        </a:solidFill>
                        <a:latin typeface="Times New Roman" pitchFamily="18" charset="0"/>
                        <a:cs typeface="Times New Roman" pitchFamily="18" charset="0"/>
                      </a:endParaRPr>
                    </a:p>
                  </a:txBody>
                  <a:tcPr marT="34290" marB="34290"/>
                </a:tc>
              </a:tr>
              <a:tr h="278130">
                <a:tc>
                  <a:txBody>
                    <a:bodyPr/>
                    <a:lstStyle/>
                    <a:p>
                      <a:r>
                        <a:rPr lang="en-US" sz="1300" i="1" dirty="0" smtClean="0">
                          <a:solidFill>
                            <a:schemeClr val="bg1"/>
                          </a:solidFill>
                          <a:effectLst/>
                          <a:latin typeface="Times New Roman" pitchFamily="18" charset="0"/>
                          <a:cs typeface="Times New Roman" pitchFamily="18" charset="0"/>
                        </a:rPr>
                        <a:t>t</a:t>
                      </a:r>
                      <a:r>
                        <a:rPr lang="en-US" sz="1300" i="1" baseline="-25000" dirty="0" smtClean="0">
                          <a:solidFill>
                            <a:schemeClr val="bg1"/>
                          </a:solidFill>
                          <a:effectLst/>
                          <a:latin typeface="Times New Roman" pitchFamily="18" charset="0"/>
                          <a:cs typeface="Times New Roman" pitchFamily="18" charset="0"/>
                        </a:rPr>
                        <a:t>1</a:t>
                      </a:r>
                      <a:endParaRPr lang="en-US" sz="1300" i="1" baseline="-250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err="1" smtClean="0">
                          <a:solidFill>
                            <a:schemeClr val="bg1"/>
                          </a:solidFill>
                          <a:effectLst/>
                          <a:latin typeface="Times New Roman" pitchFamily="18" charset="0"/>
                          <a:cs typeface="Times New Roman" pitchFamily="18" charset="0"/>
                        </a:rPr>
                        <a:t>Bogues</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11</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Feb.</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1991-92</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Hornets</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Hawks</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4</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12</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5</a:t>
                      </a:r>
                      <a:endParaRPr lang="en-US" sz="1300" dirty="0">
                        <a:solidFill>
                          <a:schemeClr val="bg1"/>
                        </a:solidFill>
                        <a:effectLst/>
                        <a:latin typeface="Times New Roman" pitchFamily="18" charset="0"/>
                        <a:cs typeface="Times New Roman" pitchFamily="18" charset="0"/>
                      </a:endParaRPr>
                    </a:p>
                  </a:txBody>
                  <a:tcPr marT="34290" marB="34290"/>
                </a:tc>
              </a:tr>
              <a:tr h="278130">
                <a:tc>
                  <a:txBody>
                    <a:bodyPr/>
                    <a:lstStyle/>
                    <a:p>
                      <a:r>
                        <a:rPr lang="en-US" sz="1300" i="1" dirty="0" smtClean="0">
                          <a:solidFill>
                            <a:schemeClr val="bg1"/>
                          </a:solidFill>
                          <a:effectLst/>
                          <a:latin typeface="Times New Roman" pitchFamily="18" charset="0"/>
                          <a:cs typeface="Times New Roman" pitchFamily="18" charset="0"/>
                        </a:rPr>
                        <a:t>t</a:t>
                      </a:r>
                      <a:r>
                        <a:rPr lang="en-US" sz="1300" i="1" baseline="-25000" dirty="0" smtClean="0">
                          <a:solidFill>
                            <a:schemeClr val="bg1"/>
                          </a:solidFill>
                          <a:effectLst/>
                          <a:latin typeface="Times New Roman" pitchFamily="18" charset="0"/>
                          <a:cs typeface="Times New Roman" pitchFamily="18" charset="0"/>
                        </a:rPr>
                        <a:t>2</a:t>
                      </a:r>
                      <a:endParaRPr lang="en-US" sz="1300" i="1" baseline="-250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err="1" smtClean="0">
                          <a:solidFill>
                            <a:schemeClr val="bg1"/>
                          </a:solidFill>
                          <a:effectLst/>
                          <a:latin typeface="Times New Roman" pitchFamily="18" charset="0"/>
                          <a:cs typeface="Times New Roman" pitchFamily="18" charset="0"/>
                        </a:rPr>
                        <a:t>Seikaly</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13</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Feb.</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1991-92</a:t>
                      </a: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Heat</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Hawks</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24</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5</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15</a:t>
                      </a:r>
                      <a:endParaRPr lang="en-US" sz="1300" dirty="0">
                        <a:solidFill>
                          <a:schemeClr val="bg1"/>
                        </a:solidFill>
                        <a:effectLst/>
                        <a:latin typeface="Times New Roman" pitchFamily="18" charset="0"/>
                        <a:cs typeface="Times New Roman" pitchFamily="18" charset="0"/>
                      </a:endParaRPr>
                    </a:p>
                  </a:txBody>
                  <a:tcPr marT="34290" marB="34290"/>
                </a:tc>
              </a:tr>
              <a:tr h="278130">
                <a:tc>
                  <a:txBody>
                    <a:bodyPr/>
                    <a:lstStyle/>
                    <a:p>
                      <a:r>
                        <a:rPr lang="en-US" sz="1300" b="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b="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3</a:t>
                      </a:r>
                      <a:endParaRPr lang="en-US" sz="1300" b="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Sherman</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7</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Dec.</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0" dirty="0" smtClean="0">
                          <a:solidFill>
                            <a:schemeClr val="bg1"/>
                          </a:solidFill>
                          <a:effectLst/>
                          <a:latin typeface="Times New Roman" pitchFamily="18" charset="0"/>
                          <a:cs typeface="Times New Roman" pitchFamily="18" charset="0"/>
                        </a:rPr>
                        <a:t>1993-94</a:t>
                      </a:r>
                    </a:p>
                  </a:txBody>
                  <a:tcPr marT="34290" marB="34290"/>
                </a:tc>
                <a:tc>
                  <a:txBody>
                    <a:bodyPr/>
                    <a:lstStyle/>
                    <a:p>
                      <a:r>
                        <a:rPr lang="en-US" sz="1300" b="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Celtics</a:t>
                      </a:r>
                      <a:endParaRPr lang="en-US" sz="1300" b="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r>
                        <a:rPr lang="en-US" sz="1300" b="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Nets</a:t>
                      </a:r>
                      <a:endParaRPr lang="en-US" sz="1300" b="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13</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13</a:t>
                      </a:r>
                      <a:endParaRPr lang="en-US" sz="1300" b="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r>
                        <a:rPr lang="en-US" sz="1300" b="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5</a:t>
                      </a:r>
                      <a:endParaRPr lang="en-US" sz="1300" b="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r>
              <a:tr h="278130">
                <a:tc>
                  <a:txBody>
                    <a:bodyPr/>
                    <a:lstStyle/>
                    <a:p>
                      <a:r>
                        <a:rPr lang="en-US" sz="1300" i="1" dirty="0" smtClean="0">
                          <a:effectLst/>
                          <a:latin typeface="Times New Roman" pitchFamily="18" charset="0"/>
                          <a:cs typeface="Times New Roman" pitchFamily="18" charset="0"/>
                        </a:rPr>
                        <a:t>t</a:t>
                      </a:r>
                      <a:r>
                        <a:rPr lang="en-US" sz="1300" i="1" baseline="-25000" dirty="0" smtClean="0">
                          <a:effectLst/>
                          <a:latin typeface="Times New Roman" pitchFamily="18" charset="0"/>
                          <a:cs typeface="Times New Roman" pitchFamily="18" charset="0"/>
                        </a:rPr>
                        <a:t>4</a:t>
                      </a:r>
                      <a:endParaRPr lang="en-US" sz="1300" i="1" baseline="-250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Wesley</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4</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Feb.</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1994-95</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effectLst/>
                          <a:latin typeface="Times New Roman" pitchFamily="18" charset="0"/>
                          <a:cs typeface="Times New Roman" pitchFamily="18" charset="0"/>
                        </a:rPr>
                        <a:t>Celtics</a:t>
                      </a:r>
                      <a:endParaRPr lang="en-US" sz="1300" dirty="0" smtClean="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tx1"/>
                          </a:solidFill>
                          <a:effectLst/>
                          <a:latin typeface="Times New Roman" pitchFamily="18" charset="0"/>
                          <a:cs typeface="Times New Roman" pitchFamily="18" charset="0"/>
                        </a:rPr>
                        <a:t>Nets</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2</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5</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2</a:t>
                      </a:r>
                      <a:endParaRPr lang="en-US" sz="1300" dirty="0">
                        <a:solidFill>
                          <a:schemeClr val="tx1"/>
                        </a:solidFill>
                        <a:effectLst/>
                        <a:latin typeface="Times New Roman" pitchFamily="18" charset="0"/>
                        <a:cs typeface="Times New Roman" pitchFamily="18" charset="0"/>
                      </a:endParaRPr>
                    </a:p>
                  </a:txBody>
                  <a:tcPr marT="34290" marB="34290"/>
                </a:tc>
              </a:tr>
              <a:tr h="278130">
                <a:tc>
                  <a:txBody>
                    <a:bodyPr/>
                    <a:lstStyle/>
                    <a:p>
                      <a:r>
                        <a:rPr lang="en-US" sz="1300" i="1" dirty="0" smtClean="0">
                          <a:solidFill>
                            <a:schemeClr val="bg1"/>
                          </a:solidFill>
                          <a:effectLst/>
                          <a:latin typeface="Times New Roman" pitchFamily="18" charset="0"/>
                          <a:cs typeface="Times New Roman" pitchFamily="18" charset="0"/>
                        </a:rPr>
                        <a:t>t</a:t>
                      </a:r>
                      <a:r>
                        <a:rPr lang="en-US" sz="1300" i="1" baseline="-25000" dirty="0" smtClean="0">
                          <a:solidFill>
                            <a:schemeClr val="bg1"/>
                          </a:solidFill>
                          <a:effectLst/>
                          <a:latin typeface="Times New Roman" pitchFamily="18" charset="0"/>
                          <a:cs typeface="Times New Roman" pitchFamily="18" charset="0"/>
                        </a:rPr>
                        <a:t>5</a:t>
                      </a:r>
                      <a:endParaRPr lang="en-US" sz="1300" i="1" baseline="-2500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Wesley</a:t>
                      </a: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5</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Feb.</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1994-95</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Celtics</a:t>
                      </a: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Timberwolves</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3</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5</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3</a:t>
                      </a:r>
                      <a:endParaRPr lang="en-US" sz="1300" dirty="0">
                        <a:solidFill>
                          <a:schemeClr val="bg1"/>
                        </a:solidFill>
                        <a:effectLst/>
                        <a:latin typeface="Times New Roman" pitchFamily="18" charset="0"/>
                        <a:cs typeface="Times New Roman" pitchFamily="18" charset="0"/>
                      </a:endParaRPr>
                    </a:p>
                  </a:txBody>
                  <a:tcPr marT="34290" marB="34290"/>
                </a:tc>
              </a:tr>
              <a:tr h="278130">
                <a:tc>
                  <a:txBody>
                    <a:bodyPr/>
                    <a:lstStyle/>
                    <a:p>
                      <a:r>
                        <a:rPr lang="en-US" sz="1300" b="0" i="1" dirty="0" smtClean="0">
                          <a:solidFill>
                            <a:schemeClr val="bg1"/>
                          </a:solidFill>
                          <a:effectLst/>
                          <a:latin typeface="Times New Roman" pitchFamily="18" charset="0"/>
                          <a:cs typeface="Times New Roman" pitchFamily="18" charset="0"/>
                        </a:rPr>
                        <a:t>t</a:t>
                      </a:r>
                      <a:r>
                        <a:rPr lang="en-US" sz="1300" b="0" i="1" baseline="-25000" dirty="0" smtClean="0">
                          <a:solidFill>
                            <a:schemeClr val="bg1"/>
                          </a:solidFill>
                          <a:effectLst/>
                          <a:latin typeface="Times New Roman" pitchFamily="18" charset="0"/>
                          <a:cs typeface="Times New Roman" pitchFamily="18" charset="0"/>
                        </a:rPr>
                        <a:t>6</a:t>
                      </a:r>
                      <a:endParaRPr lang="en-US" sz="1300" b="0" i="1" baseline="-2500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err="1" smtClean="0">
                          <a:solidFill>
                            <a:schemeClr val="bg1"/>
                          </a:solidFill>
                          <a:effectLst/>
                          <a:latin typeface="Times New Roman" pitchFamily="18" charset="0"/>
                          <a:cs typeface="Times New Roman" pitchFamily="18" charset="0"/>
                        </a:rPr>
                        <a:t>Strictland</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3</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Jan.</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0" dirty="0" smtClean="0">
                          <a:solidFill>
                            <a:schemeClr val="bg1"/>
                          </a:solidFill>
                          <a:effectLst/>
                          <a:latin typeface="Times New Roman" pitchFamily="18" charset="0"/>
                          <a:cs typeface="Times New Roman" pitchFamily="18" charset="0"/>
                        </a:rPr>
                        <a:t>1995-96</a:t>
                      </a: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Blazers</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0" dirty="0" smtClean="0">
                          <a:solidFill>
                            <a:schemeClr val="bg1"/>
                          </a:solidFill>
                          <a:effectLst/>
                          <a:latin typeface="Times New Roman" pitchFamily="18" charset="0"/>
                          <a:cs typeface="Times New Roman" pitchFamily="18" charset="0"/>
                        </a:rPr>
                        <a:t>Celtics</a:t>
                      </a: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27</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18</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8</a:t>
                      </a:r>
                      <a:endParaRPr lang="en-US" sz="1300" b="0" dirty="0">
                        <a:solidFill>
                          <a:schemeClr val="bg1"/>
                        </a:solidFill>
                        <a:effectLst/>
                        <a:latin typeface="Times New Roman" pitchFamily="18" charset="0"/>
                        <a:cs typeface="Times New Roman" pitchFamily="18" charset="0"/>
                      </a:endParaRPr>
                    </a:p>
                  </a:txBody>
                  <a:tcPr marT="34290" marB="34290"/>
                </a:tc>
              </a:tr>
            </a:tbl>
          </a:graphicData>
        </a:graphic>
      </p:graphicFrame>
      <p:sp>
        <p:nvSpPr>
          <p:cNvPr id="9" name="Rectangle 8"/>
          <p:cNvSpPr/>
          <p:nvPr/>
        </p:nvSpPr>
        <p:spPr bwMode="auto">
          <a:xfrm>
            <a:off x="7451678" y="1974732"/>
            <a:ext cx="1310184" cy="2057400"/>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0" name="Rectangle 9"/>
          <p:cNvSpPr/>
          <p:nvPr/>
        </p:nvSpPr>
        <p:spPr bwMode="auto">
          <a:xfrm>
            <a:off x="4367284" y="1961297"/>
            <a:ext cx="2729552" cy="2057400"/>
          </a:xfrm>
          <a:prstGeom prst="rect">
            <a:avLst/>
          </a:prstGeom>
          <a:solidFill>
            <a:srgbClr val="00B050">
              <a:alpha val="0"/>
            </a:srgbClr>
          </a:solidFill>
          <a:ln w="2222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7" name="TextBox 6"/>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1250659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15425"/>
          </a:xfrm>
        </p:spPr>
        <p:txBody>
          <a:bodyPr/>
          <a:lstStyle/>
          <a:p>
            <a:r>
              <a:rPr lang="en-US" sz="4400" dirty="0" err="1" smtClean="0"/>
              <a:t>FactWatcher</a:t>
            </a:r>
            <a:endParaRPr lang="en-US" sz="4400" dirty="0"/>
          </a:p>
        </p:txBody>
      </p:sp>
      <p:sp>
        <p:nvSpPr>
          <p:cNvPr id="4" name="Right Arrow 3"/>
          <p:cNvSpPr/>
          <p:nvPr/>
        </p:nvSpPr>
        <p:spPr bwMode="auto">
          <a:xfrm>
            <a:off x="2919803" y="1904673"/>
            <a:ext cx="744839" cy="342247"/>
          </a:xfrm>
          <a:prstGeom prst="rightArrow">
            <a:avLst/>
          </a:prstGeom>
          <a:solidFill>
            <a:schemeClr val="accent3"/>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solidFill>
                <a:schemeClr val="accent3"/>
              </a:solidFill>
              <a:latin typeface="Segoe UI" pitchFamily="34" charset="0"/>
              <a:ea typeface="Segoe UI" pitchFamily="34" charset="0"/>
              <a:cs typeface="Segoe UI" pitchFamily="34" charset="0"/>
            </a:endParaRPr>
          </a:p>
        </p:txBody>
      </p:sp>
      <p:sp>
        <p:nvSpPr>
          <p:cNvPr id="5" name="Right Arrow 4"/>
          <p:cNvSpPr/>
          <p:nvPr/>
        </p:nvSpPr>
        <p:spPr bwMode="auto">
          <a:xfrm rot="8100000">
            <a:off x="3540464" y="2765552"/>
            <a:ext cx="745766" cy="373757"/>
          </a:xfrm>
          <a:prstGeom prst="rightArrow">
            <a:avLst/>
          </a:prstGeom>
          <a:solidFill>
            <a:schemeClr val="accent3"/>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solidFill>
                <a:schemeClr val="accent3"/>
              </a:solidFill>
              <a:latin typeface="Segoe UI" pitchFamily="34" charset="0"/>
              <a:ea typeface="Segoe UI" pitchFamily="34" charset="0"/>
              <a:cs typeface="Segoe UI" pitchFamily="34" charset="0"/>
            </a:endParaRPr>
          </a:p>
        </p:txBody>
      </p:sp>
      <p:sp>
        <p:nvSpPr>
          <p:cNvPr id="6" name="Title 1"/>
          <p:cNvSpPr txBox="1">
            <a:spLocks/>
          </p:cNvSpPr>
          <p:nvPr/>
        </p:nvSpPr>
        <p:spPr>
          <a:xfrm>
            <a:off x="2208598" y="1006999"/>
            <a:ext cx="1969083" cy="830997"/>
          </a:xfrm>
          <a:prstGeom prst="rect">
            <a:avLst/>
          </a:prstGeom>
        </p:spPr>
        <p:txBody>
          <a:bodyPr vert="horz" wrap="square" lIns="0" tIns="0" rIns="0" bIns="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lgn="just"/>
            <a:r>
              <a:rPr lang="en-US" sz="2000" dirty="0" smtClean="0">
                <a:solidFill>
                  <a:schemeClr val="tx1"/>
                </a:solidFill>
                <a:latin typeface="Garamond" panose="02020404030301010803" pitchFamily="18" charset="0"/>
                <a:cs typeface="Times New Roman" pitchFamily="18" charset="0"/>
              </a:rPr>
              <a:t>Tuple </a:t>
            </a:r>
            <a:r>
              <a:rPr lang="en-US" sz="2000" i="1" dirty="0" smtClean="0">
                <a:solidFill>
                  <a:schemeClr val="tx1"/>
                </a:solidFill>
                <a:latin typeface="Garamond" panose="02020404030301010803" pitchFamily="18" charset="0"/>
                <a:cs typeface="Times New Roman" pitchFamily="18" charset="0"/>
              </a:rPr>
              <a:t>t</a:t>
            </a:r>
            <a:r>
              <a:rPr lang="en-US" sz="2000" dirty="0" smtClean="0">
                <a:solidFill>
                  <a:schemeClr val="tx1"/>
                </a:solidFill>
                <a:latin typeface="Garamond" panose="02020404030301010803" pitchFamily="18" charset="0"/>
                <a:cs typeface="Times New Roman" pitchFamily="18" charset="0"/>
              </a:rPr>
              <a:t> for new real world event appended to database</a:t>
            </a:r>
            <a:endParaRPr lang="en-US" sz="2000" dirty="0">
              <a:solidFill>
                <a:schemeClr val="tx1"/>
              </a:solidFill>
              <a:latin typeface="Garamond" panose="02020404030301010803" pitchFamily="18" charset="0"/>
              <a:cs typeface="Times New Roman" pitchFamily="18" charset="0"/>
            </a:endParaRPr>
          </a:p>
        </p:txBody>
      </p:sp>
      <p:sp>
        <p:nvSpPr>
          <p:cNvPr id="7" name="Title 1"/>
          <p:cNvSpPr txBox="1">
            <a:spLocks/>
          </p:cNvSpPr>
          <p:nvPr/>
        </p:nvSpPr>
        <p:spPr>
          <a:xfrm>
            <a:off x="4371330" y="2794245"/>
            <a:ext cx="3943995" cy="553998"/>
          </a:xfrm>
          <a:prstGeom prst="rect">
            <a:avLst/>
          </a:prstGeom>
        </p:spPr>
        <p:txBody>
          <a:bodyPr vert="horz" wrap="square" lIns="0" tIns="0" rIns="0" bIns="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lgn="just"/>
            <a:r>
              <a:rPr lang="en-US" sz="2000" dirty="0" smtClean="0">
                <a:solidFill>
                  <a:schemeClr val="tx1"/>
                </a:solidFill>
                <a:latin typeface="Garamond" panose="02020404030301010803" pitchFamily="18" charset="0"/>
                <a:cs typeface="Times New Roman" pitchFamily="18" charset="0"/>
              </a:rPr>
              <a:t>Find constraint-measure </a:t>
            </a:r>
            <a:r>
              <a:rPr lang="en-US" sz="2000" dirty="0">
                <a:solidFill>
                  <a:schemeClr val="tx1"/>
                </a:solidFill>
                <a:latin typeface="Garamond" panose="02020404030301010803" pitchFamily="18" charset="0"/>
                <a:cs typeface="Times New Roman" pitchFamily="18" charset="0"/>
              </a:rPr>
              <a:t>pair (</a:t>
            </a:r>
            <a:r>
              <a:rPr lang="en-US" sz="2000" i="1" dirty="0">
                <a:solidFill>
                  <a:schemeClr val="tx1"/>
                </a:solidFill>
                <a:latin typeface="Garamond" panose="02020404030301010803" pitchFamily="18" charset="0"/>
                <a:cs typeface="Times New Roman" pitchFamily="18" charset="0"/>
              </a:rPr>
              <a:t>C</a:t>
            </a:r>
            <a:r>
              <a:rPr lang="en-US" sz="2000" dirty="0" smtClean="0">
                <a:solidFill>
                  <a:schemeClr val="tx1"/>
                </a:solidFill>
                <a:latin typeface="Garamond" panose="02020404030301010803" pitchFamily="18" charset="0"/>
                <a:cs typeface="Times New Roman" pitchFamily="18" charset="0"/>
              </a:rPr>
              <a:t>, </a:t>
            </a:r>
            <a:r>
              <a:rPr lang="en-US" sz="2000" i="1" dirty="0" smtClean="0">
                <a:solidFill>
                  <a:schemeClr val="tx1"/>
                </a:solidFill>
                <a:latin typeface="Garamond" panose="02020404030301010803" pitchFamily="18" charset="0"/>
                <a:cs typeface="Times New Roman" pitchFamily="18" charset="0"/>
              </a:rPr>
              <a:t>M</a:t>
            </a:r>
            <a:r>
              <a:rPr lang="en-US" sz="2000" dirty="0">
                <a:solidFill>
                  <a:schemeClr val="tx1"/>
                </a:solidFill>
                <a:latin typeface="Garamond" panose="02020404030301010803" pitchFamily="18" charset="0"/>
                <a:cs typeface="Times New Roman" pitchFamily="18" charset="0"/>
              </a:rPr>
              <a:t>) such that </a:t>
            </a:r>
            <a:r>
              <a:rPr lang="en-US" sz="2000" i="1" dirty="0">
                <a:solidFill>
                  <a:schemeClr val="tx1"/>
                </a:solidFill>
                <a:latin typeface="Garamond" panose="02020404030301010803" pitchFamily="18" charset="0"/>
                <a:cs typeface="Times New Roman" pitchFamily="18" charset="0"/>
              </a:rPr>
              <a:t>t</a:t>
            </a:r>
            <a:r>
              <a:rPr lang="en-US" sz="2000" dirty="0">
                <a:solidFill>
                  <a:schemeClr val="tx1"/>
                </a:solidFill>
                <a:latin typeface="Garamond" panose="02020404030301010803" pitchFamily="18" charset="0"/>
                <a:cs typeface="Times New Roman" pitchFamily="18" charset="0"/>
              </a:rPr>
              <a:t> </a:t>
            </a:r>
            <a:r>
              <a:rPr lang="en-US" sz="2000" dirty="0" smtClean="0">
                <a:solidFill>
                  <a:schemeClr val="tx1"/>
                </a:solidFill>
                <a:latin typeface="Garamond" panose="02020404030301010803" pitchFamily="18" charset="0"/>
                <a:cs typeface="Times New Roman" pitchFamily="18" charset="0"/>
              </a:rPr>
              <a:t> is </a:t>
            </a:r>
            <a:r>
              <a:rPr lang="en-US" sz="2000" dirty="0">
                <a:solidFill>
                  <a:schemeClr val="tx1"/>
                </a:solidFill>
                <a:latin typeface="Garamond" panose="02020404030301010803" pitchFamily="18" charset="0"/>
                <a:cs typeface="Times New Roman" pitchFamily="18" charset="0"/>
              </a:rPr>
              <a:t>in the contextual </a:t>
            </a:r>
            <a:r>
              <a:rPr lang="en-US" sz="2000" dirty="0" smtClean="0">
                <a:solidFill>
                  <a:schemeClr val="tx1"/>
                </a:solidFill>
                <a:latin typeface="Garamond" panose="02020404030301010803" pitchFamily="18" charset="0"/>
                <a:cs typeface="Times New Roman" pitchFamily="18" charset="0"/>
              </a:rPr>
              <a:t>skyline</a:t>
            </a:r>
            <a:endParaRPr lang="en-US" sz="2000" dirty="0">
              <a:solidFill>
                <a:schemeClr val="tx1"/>
              </a:solidFill>
              <a:latin typeface="Garamond" panose="02020404030301010803" pitchFamily="18" charset="0"/>
              <a:cs typeface="Times New Roman"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3679708053"/>
              </p:ext>
            </p:extLst>
          </p:nvPr>
        </p:nvGraphicFramePr>
        <p:xfrm>
          <a:off x="72648" y="2508728"/>
          <a:ext cx="3412214" cy="2286000"/>
        </p:xfrm>
        <a:graphic>
          <a:graphicData uri="http://schemas.openxmlformats.org/drawingml/2006/table">
            <a:tbl>
              <a:tblPr firstRow="1" bandRow="1">
                <a:tableStyleId>{5C22544A-7EE6-4342-B048-85BDC9FD1C3A}</a:tableStyleId>
              </a:tblPr>
              <a:tblGrid>
                <a:gridCol w="1930353"/>
                <a:gridCol w="1481861"/>
              </a:tblGrid>
              <a:tr h="151995">
                <a:tc>
                  <a:txBody>
                    <a:bodyPr/>
                    <a:lstStyle/>
                    <a:p>
                      <a:r>
                        <a:rPr lang="en-US" sz="2000" dirty="0" smtClean="0">
                          <a:solidFill>
                            <a:schemeClr val="tx1"/>
                          </a:solidFill>
                          <a:latin typeface="Times New Roman" pitchFamily="18" charset="0"/>
                          <a:cs typeface="Times New Roman" pitchFamily="18" charset="0"/>
                        </a:rPr>
                        <a:t>Constraint</a:t>
                      </a:r>
                      <a:endParaRPr lang="en-US" sz="2000"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smtClean="0">
                          <a:solidFill>
                            <a:schemeClr val="tx1"/>
                          </a:solidFill>
                          <a:latin typeface="Times New Roman" pitchFamily="18" charset="0"/>
                          <a:cs typeface="Times New Roman" pitchFamily="18" charset="0"/>
                        </a:rPr>
                        <a:t>Measure</a:t>
                      </a:r>
                      <a:endParaRPr lang="en-US" sz="2000"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99085">
                <a:tc>
                  <a:txBody>
                    <a:bodyPr/>
                    <a:lstStyle/>
                    <a:p>
                      <a:r>
                        <a:rPr lang="en-US" sz="2000" dirty="0" smtClean="0">
                          <a:solidFill>
                            <a:srgbClr val="00B050"/>
                          </a:solidFill>
                          <a:latin typeface="Times New Roman" pitchFamily="18" charset="0"/>
                          <a:cs typeface="Times New Roman" pitchFamily="18" charset="0"/>
                        </a:rPr>
                        <a:t>month</a:t>
                      </a:r>
                      <a:r>
                        <a:rPr lang="en-US" sz="2000" i="1" dirty="0" smtClean="0">
                          <a:solidFill>
                            <a:srgbClr val="00B050"/>
                          </a:solidFill>
                          <a:latin typeface="Times New Roman" pitchFamily="18" charset="0"/>
                          <a:cs typeface="Times New Roman" pitchFamily="18" charset="0"/>
                        </a:rPr>
                        <a:t>=Feb</a:t>
                      </a:r>
                      <a:endParaRPr lang="en-US" sz="2000" dirty="0">
                        <a:solidFill>
                          <a:srgbClr val="00B05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smtClean="0">
                          <a:solidFill>
                            <a:schemeClr val="accent6"/>
                          </a:solidFill>
                          <a:latin typeface="Times New Roman" pitchFamily="18" charset="0"/>
                          <a:cs typeface="Times New Roman" pitchFamily="18" charset="0"/>
                        </a:rPr>
                        <a:t>pts, </a:t>
                      </a:r>
                      <a:r>
                        <a:rPr lang="en-US" sz="2000" dirty="0" err="1" smtClean="0">
                          <a:solidFill>
                            <a:schemeClr val="accent6"/>
                          </a:solidFill>
                          <a:latin typeface="Times New Roman" pitchFamily="18" charset="0"/>
                          <a:cs typeface="Times New Roman" pitchFamily="18" charset="0"/>
                        </a:rPr>
                        <a:t>ast</a:t>
                      </a:r>
                      <a:r>
                        <a:rPr lang="en-US" sz="2000" dirty="0" smtClean="0">
                          <a:solidFill>
                            <a:schemeClr val="accent6"/>
                          </a:solidFill>
                          <a:latin typeface="Times New Roman" pitchFamily="18" charset="0"/>
                          <a:cs typeface="Times New Roman" pitchFamily="18" charset="0"/>
                        </a:rPr>
                        <a:t>, </a:t>
                      </a:r>
                      <a:r>
                        <a:rPr lang="en-US" sz="2000" dirty="0" err="1" smtClean="0">
                          <a:solidFill>
                            <a:schemeClr val="accent6"/>
                          </a:solidFill>
                          <a:latin typeface="Times New Roman" pitchFamily="18" charset="0"/>
                          <a:cs typeface="Times New Roman" pitchFamily="18" charset="0"/>
                        </a:rPr>
                        <a:t>reb</a:t>
                      </a:r>
                      <a:endParaRPr lang="en-US" sz="2000" dirty="0">
                        <a:solidFill>
                          <a:schemeClr val="accent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93370">
                <a:tc>
                  <a:txBody>
                    <a:bodyPr/>
                    <a:lstStyle/>
                    <a:p>
                      <a:r>
                        <a:rPr lang="en-US" sz="2000" dirty="0" err="1" smtClean="0">
                          <a:latin typeface="Times New Roman" pitchFamily="18" charset="0"/>
                          <a:cs typeface="Times New Roman" pitchFamily="18" charset="0"/>
                        </a:rPr>
                        <a:t>opp_team</a:t>
                      </a:r>
                      <a:r>
                        <a:rPr lang="en-US" sz="2000" dirty="0" smtClean="0">
                          <a:latin typeface="Times New Roman" pitchFamily="18" charset="0"/>
                          <a:cs typeface="Times New Roman" pitchFamily="18" charset="0"/>
                        </a:rPr>
                        <a:t>=</a:t>
                      </a:r>
                      <a:r>
                        <a:rPr lang="en-US" sz="2000" i="1" dirty="0" smtClean="0">
                          <a:latin typeface="Times New Roman" pitchFamily="18" charset="0"/>
                          <a:cs typeface="Times New Roman" pitchFamily="18" charset="0"/>
                        </a:rPr>
                        <a:t>Nets</a:t>
                      </a:r>
                      <a:endParaRPr lang="en-US" sz="20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err="1" smtClean="0">
                          <a:latin typeface="Times New Roman" pitchFamily="18" charset="0"/>
                          <a:cs typeface="Times New Roman" pitchFamily="18" charset="0"/>
                        </a:rPr>
                        <a:t>ast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reb</a:t>
                      </a:r>
                      <a:endParaRPr lang="en-US" sz="20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01980">
                <a:tc>
                  <a:txBody>
                    <a:bodyPr/>
                    <a:lstStyle/>
                    <a:p>
                      <a:r>
                        <a:rPr lang="en-US" sz="2000" dirty="0" smtClean="0">
                          <a:latin typeface="Times New Roman" pitchFamily="18" charset="0"/>
                          <a:cs typeface="Times New Roman" pitchFamily="18" charset="0"/>
                        </a:rPr>
                        <a:t>team</a:t>
                      </a:r>
                      <a:r>
                        <a:rPr lang="en-US" sz="2000" i="1" dirty="0" smtClean="0">
                          <a:latin typeface="Times New Roman" pitchFamily="18" charset="0"/>
                          <a:cs typeface="Times New Roman" pitchFamily="18" charset="0"/>
                        </a:rPr>
                        <a:t>=Celtics </a:t>
                      </a:r>
                      <a:r>
                        <a:rPr lang="en-US" sz="2000" i="0" dirty="0" smtClean="0">
                          <a:latin typeface="Times New Roman" pitchFamily="18" charset="0"/>
                          <a:cs typeface="Times New Roman" pitchFamily="18" charset="0"/>
                        </a:rPr>
                        <a:t>&amp;</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opp_team</a:t>
                      </a:r>
                      <a:r>
                        <a:rPr lang="en-US" sz="2000" dirty="0" smtClean="0">
                          <a:latin typeface="Times New Roman" pitchFamily="18" charset="0"/>
                          <a:cs typeface="Times New Roman" pitchFamily="18" charset="0"/>
                        </a:rPr>
                        <a:t>=</a:t>
                      </a:r>
                      <a:r>
                        <a:rPr lang="en-US" sz="2000" i="1" dirty="0" smtClean="0">
                          <a:latin typeface="Times New Roman" pitchFamily="18" charset="0"/>
                          <a:cs typeface="Times New Roman" pitchFamily="18" charset="0"/>
                        </a:rPr>
                        <a:t>Nets</a:t>
                      </a:r>
                      <a:endParaRPr lang="en-US" sz="20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686047" rtl="0" eaLnBrk="1" fontAlgn="auto" latinLnBrk="0" hangingPunct="1">
                        <a:lnSpc>
                          <a:spcPct val="100000"/>
                        </a:lnSpc>
                        <a:spcBef>
                          <a:spcPts val="0"/>
                        </a:spcBef>
                        <a:spcAft>
                          <a:spcPts val="0"/>
                        </a:spcAft>
                        <a:buClrTx/>
                        <a:buSzTx/>
                        <a:buFontTx/>
                        <a:buNone/>
                        <a:tabLst/>
                        <a:defRPr/>
                      </a:pPr>
                      <a:r>
                        <a:rPr lang="en-US" sz="2000" dirty="0" err="1" smtClean="0">
                          <a:latin typeface="Times New Roman" pitchFamily="18" charset="0"/>
                          <a:cs typeface="Times New Roman" pitchFamily="18" charset="0"/>
                        </a:rPr>
                        <a:t>ast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reb</a:t>
                      </a:r>
                      <a:endParaRPr lang="en-US" sz="2000" dirty="0" smtClean="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39065">
                <a:tc>
                  <a:txBody>
                    <a:bodyPr/>
                    <a:lstStyle/>
                    <a:p>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686047" rtl="0" eaLnBrk="1" fontAlgn="auto" latinLnBrk="0" hangingPunct="1">
                        <a:lnSpc>
                          <a:spcPct val="100000"/>
                        </a:lnSpc>
                        <a:spcBef>
                          <a:spcPts val="0"/>
                        </a:spcBef>
                        <a:spcAft>
                          <a:spcPts val="0"/>
                        </a:spcAft>
                        <a:buClrTx/>
                        <a:buSzTx/>
                        <a:buFontTx/>
                        <a:buNone/>
                        <a:tabLst/>
                        <a:defRPr/>
                      </a:pPr>
                      <a:r>
                        <a:rPr lang="en-US" sz="2000" dirty="0" smtClean="0">
                          <a:latin typeface="Times New Roman" pitchFamily="18" charset="0"/>
                          <a:cs typeface="Times New Roman"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9" name="Rectangle 8"/>
          <p:cNvSpPr/>
          <p:nvPr/>
        </p:nvSpPr>
        <p:spPr bwMode="auto">
          <a:xfrm>
            <a:off x="5648325" y="3581400"/>
            <a:ext cx="3331885" cy="1463598"/>
          </a:xfrm>
          <a:prstGeom prst="rect">
            <a:avLst/>
          </a:prstGeom>
          <a:solidFill>
            <a:schemeClr val="bg1"/>
          </a:solidFill>
          <a:ln w="22225">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just">
              <a:lnSpc>
                <a:spcPct val="90000"/>
              </a:lnSpc>
              <a:spcBef>
                <a:spcPct val="0"/>
              </a:spcBef>
              <a:tabLst>
                <a:tab pos="6400800" algn="l"/>
              </a:tabLst>
            </a:pPr>
            <a:r>
              <a:rPr lang="en-US" sz="2000" spc="-100" dirty="0">
                <a:ln w="3175">
                  <a:noFill/>
                </a:ln>
                <a:solidFill>
                  <a:schemeClr val="tx1"/>
                </a:solidFill>
                <a:latin typeface="Garamond" panose="02020404030301010803" pitchFamily="18" charset="0"/>
                <a:cs typeface="Times New Roman" pitchFamily="18" charset="0"/>
              </a:rPr>
              <a:t>Wesley had </a:t>
            </a:r>
            <a:r>
              <a:rPr lang="en-US" sz="2000" spc="-100" dirty="0">
                <a:ln w="3175">
                  <a:noFill/>
                </a:ln>
                <a:solidFill>
                  <a:schemeClr val="accent6"/>
                </a:solidFill>
                <a:latin typeface="Garamond" panose="02020404030301010803" pitchFamily="18" charset="0"/>
                <a:cs typeface="Times New Roman" pitchFamily="18" charset="0"/>
              </a:rPr>
              <a:t>12 points, 13 assists and 5 rebounds </a:t>
            </a:r>
            <a:r>
              <a:rPr lang="en-US" sz="2000" spc="-100" dirty="0">
                <a:ln w="3175">
                  <a:noFill/>
                </a:ln>
                <a:solidFill>
                  <a:schemeClr val="tx1"/>
                </a:solidFill>
                <a:latin typeface="Garamond" panose="02020404030301010803" pitchFamily="18" charset="0"/>
                <a:cs typeface="Times New Roman" pitchFamily="18" charset="0"/>
              </a:rPr>
              <a:t>on February 25, 1996 to become the first player with a 12/13/5 (points/assists/rebounds) in </a:t>
            </a:r>
            <a:r>
              <a:rPr lang="en-US" sz="2000" spc="-100" dirty="0">
                <a:ln w="3175">
                  <a:noFill/>
                </a:ln>
                <a:solidFill>
                  <a:srgbClr val="00B050"/>
                </a:solidFill>
                <a:latin typeface="Garamond" panose="02020404030301010803" pitchFamily="18" charset="0"/>
                <a:cs typeface="Times New Roman" pitchFamily="18" charset="0"/>
              </a:rPr>
              <a:t>February</a:t>
            </a:r>
            <a:r>
              <a:rPr lang="en-US" sz="2000" spc="-100" dirty="0">
                <a:ln w="3175">
                  <a:noFill/>
                </a:ln>
                <a:solidFill>
                  <a:schemeClr val="tx1"/>
                </a:solidFill>
                <a:latin typeface="Garamond" panose="02020404030301010803" pitchFamily="18" charset="0"/>
                <a:cs typeface="Times New Roman" pitchFamily="18" charset="0"/>
              </a:rPr>
              <a:t>. </a:t>
            </a:r>
          </a:p>
        </p:txBody>
      </p:sp>
      <p:sp>
        <p:nvSpPr>
          <p:cNvPr id="10" name="Right Arrow 9"/>
          <p:cNvSpPr/>
          <p:nvPr/>
        </p:nvSpPr>
        <p:spPr bwMode="auto">
          <a:xfrm>
            <a:off x="4309158" y="4348160"/>
            <a:ext cx="719137" cy="390525"/>
          </a:xfrm>
          <a:prstGeom prst="rightArrow">
            <a:avLst/>
          </a:prstGeom>
          <a:solidFill>
            <a:schemeClr val="accent3"/>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solidFill>
                <a:schemeClr val="accent3"/>
              </a:solidFill>
              <a:latin typeface="Segoe UI" pitchFamily="34" charset="0"/>
              <a:ea typeface="Segoe UI" pitchFamily="34" charset="0"/>
              <a:cs typeface="Segoe UI" pitchFamily="34" charset="0"/>
            </a:endParaRPr>
          </a:p>
        </p:txBody>
      </p:sp>
      <p:sp>
        <p:nvSpPr>
          <p:cNvPr id="11" name="Title 1"/>
          <p:cNvSpPr txBox="1">
            <a:spLocks/>
          </p:cNvSpPr>
          <p:nvPr/>
        </p:nvSpPr>
        <p:spPr>
          <a:xfrm>
            <a:off x="3579706" y="4022302"/>
            <a:ext cx="2152649" cy="279757"/>
          </a:xfrm>
          <a:prstGeom prst="rect">
            <a:avLst/>
          </a:prstGeom>
        </p:spPr>
        <p:txBody>
          <a:bodyPr vert="horz" wrap="square" lIns="0" tIns="0" rIns="0" bIns="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lgn="just"/>
            <a:r>
              <a:rPr lang="en-US" sz="2000" dirty="0" smtClean="0">
                <a:solidFill>
                  <a:schemeClr val="tx1"/>
                </a:solidFill>
                <a:latin typeface="Garamond" panose="02020404030301010803" pitchFamily="18" charset="0"/>
                <a:cs typeface="Times New Roman" pitchFamily="18" charset="0"/>
              </a:rPr>
              <a:t>Generate factual claim</a:t>
            </a:r>
            <a:endParaRPr lang="en-US" sz="2000" dirty="0">
              <a:solidFill>
                <a:schemeClr val="tx1"/>
              </a:solidFill>
              <a:latin typeface="Garamond" panose="02020404030301010803" pitchFamily="18" charset="0"/>
              <a:cs typeface="Times New Roman" pitchFamily="18" charset="0"/>
            </a:endParaRPr>
          </a:p>
        </p:txBody>
      </p:sp>
      <p:pic>
        <p:nvPicPr>
          <p:cNvPr id="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9158" y="809996"/>
            <a:ext cx="4751916" cy="1763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bwMode="auto">
          <a:xfrm>
            <a:off x="4244357" y="2274572"/>
            <a:ext cx="4856568" cy="305884"/>
          </a:xfrm>
          <a:prstGeom prst="rect">
            <a:avLst/>
          </a:prstGeom>
          <a:solidFill>
            <a:schemeClr val="accent6">
              <a:alpha val="0"/>
            </a:schemeClr>
          </a:solid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solidFill>
                <a:srgbClr val="C00000"/>
              </a:solidFill>
              <a:latin typeface="Segoe UI" pitchFamily="34" charset="0"/>
              <a:ea typeface="Segoe UI" pitchFamily="34" charset="0"/>
              <a:cs typeface="Segoe UI" pitchFamily="34" charset="0"/>
            </a:endParaRPr>
          </a:p>
        </p:txBody>
      </p:sp>
      <p:pic>
        <p:nvPicPr>
          <p:cNvPr id="14" name="Picture 2" descr="http://upload.wikimedia.org/wikipedia/commons/thumb/9/96/Basketball_World_Cup_2014.jpg/220px-Basketball_World_Cup_201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48" y="888303"/>
            <a:ext cx="2095500" cy="1514475"/>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235229" y="4835723"/>
            <a:ext cx="2593531" cy="276999"/>
          </a:xfrm>
          <a:prstGeom prst="rect">
            <a:avLst/>
          </a:prstGeom>
        </p:spPr>
        <p:txBody>
          <a:bodyPr wrap="none">
            <a:spAutoFit/>
          </a:bodyPr>
          <a:lstStyle/>
          <a:p>
            <a:r>
              <a:rPr lang="en-US" sz="1200" dirty="0">
                <a:latin typeface="Garamond" panose="02020404030301010803" pitchFamily="18" charset="0"/>
              </a:rPr>
              <a:t>http://en.wikipedia.org/wiki/Basketball</a:t>
            </a:r>
          </a:p>
        </p:txBody>
      </p:sp>
      <p:sp>
        <p:nvSpPr>
          <p:cNvPr id="16" name="TextBox 15"/>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3317318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lang="en-US" sz="4400" dirty="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Related Work</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Text Placeholder 2"/>
          <p:cNvSpPr txBox="1">
            <a:spLocks/>
          </p:cNvSpPr>
          <p:nvPr/>
        </p:nvSpPr>
        <p:spPr>
          <a:xfrm>
            <a:off x="190656" y="794835"/>
            <a:ext cx="8571207" cy="1215717"/>
          </a:xfrm>
          <a:prstGeom prst="rect">
            <a:avLst/>
          </a:prstGeom>
        </p:spPr>
        <p:txBody>
          <a:bodyPr vert="horz" wrap="square" lIns="0" tIns="0" rIns="0" bIns="0" rtlCol="0">
            <a:spAutoFit/>
          </a:bodyPr>
          <a:lstStyle/>
          <a:p>
            <a:pPr>
              <a:buFont typeface="Wingdings" pitchFamily="2" charset="2"/>
              <a:buChar char="Ø"/>
            </a:pPr>
            <a:r>
              <a:rPr lang="en-US" sz="2800" dirty="0" smtClean="0">
                <a:solidFill>
                  <a:srgbClr val="F58026"/>
                </a:solidFill>
                <a:latin typeface="Times New Roman" pitchFamily="18" charset="0"/>
                <a:cs typeface="Times New Roman" pitchFamily="18" charset="0"/>
              </a:rPr>
              <a:t>Conventional skyline analysis </a:t>
            </a:r>
            <a:r>
              <a:rPr lang="en-US" sz="1600" dirty="0" smtClean="0">
                <a:solidFill>
                  <a:srgbClr val="F58026"/>
                </a:solidFill>
                <a:latin typeface="Times New Roman" pitchFamily="18" charset="0"/>
                <a:cs typeface="Times New Roman" pitchFamily="18" charset="0"/>
              </a:rPr>
              <a:t>(</a:t>
            </a:r>
            <a:r>
              <a:rPr lang="en-US" sz="1600" dirty="0" err="1" smtClean="0">
                <a:solidFill>
                  <a:srgbClr val="F58026"/>
                </a:solidFill>
                <a:latin typeface="Times New Roman" pitchFamily="18" charset="0"/>
                <a:cs typeface="Times New Roman" pitchFamily="18" charset="0"/>
              </a:rPr>
              <a:t>Borzsonyi</a:t>
            </a:r>
            <a:r>
              <a:rPr lang="en-US" sz="1600" dirty="0" smtClean="0">
                <a:solidFill>
                  <a:srgbClr val="F58026"/>
                </a:solidFill>
                <a:latin typeface="Times New Roman" pitchFamily="18" charset="0"/>
                <a:cs typeface="Times New Roman" pitchFamily="18" charset="0"/>
              </a:rPr>
              <a:t> et al. ICDE 2001)</a:t>
            </a:r>
          </a:p>
          <a:p>
            <a:pPr lvl="1">
              <a:buFont typeface="Wingdings" pitchFamily="2" charset="2"/>
              <a:buChar char="§"/>
            </a:pPr>
            <a:r>
              <a:rPr lang="en-US" sz="2550" dirty="0" smtClean="0">
                <a:solidFill>
                  <a:srgbClr val="C00000"/>
                </a:solidFill>
                <a:latin typeface="Times New Roman" pitchFamily="18" charset="0"/>
                <a:cs typeface="Times New Roman" pitchFamily="18" charset="0"/>
              </a:rPr>
              <a:t>Q: </a:t>
            </a:r>
            <a:r>
              <a:rPr lang="en-US" sz="2550" dirty="0" smtClean="0">
                <a:latin typeface="Times New Roman" pitchFamily="18" charset="0"/>
                <a:cs typeface="Times New Roman" pitchFamily="18" charset="0"/>
              </a:rPr>
              <a:t>context, measure subspace       </a:t>
            </a:r>
            <a:r>
              <a:rPr lang="en-US" sz="2550" dirty="0" smtClean="0">
                <a:solidFill>
                  <a:srgbClr val="C00000"/>
                </a:solidFill>
                <a:latin typeface="Times New Roman" pitchFamily="18" charset="0"/>
                <a:cs typeface="Times New Roman" pitchFamily="18" charset="0"/>
              </a:rPr>
              <a:t>A</a:t>
            </a:r>
            <a:r>
              <a:rPr lang="en-US" sz="2550" dirty="0" smtClean="0">
                <a:latin typeface="Times New Roman" pitchFamily="18" charset="0"/>
                <a:cs typeface="Times New Roman" pitchFamily="18" charset="0"/>
              </a:rPr>
              <a:t>: contextual skyline tuples</a:t>
            </a:r>
          </a:p>
          <a:p>
            <a:pPr lvl="2" algn="just">
              <a:buFont typeface="Wingdings" pitchFamily="2" charset="2"/>
              <a:buChar char="ü"/>
            </a:pPr>
            <a:r>
              <a:rPr lang="en-US" sz="2550" dirty="0" smtClean="0">
                <a:solidFill>
                  <a:srgbClr val="00B050"/>
                </a:solidFill>
                <a:latin typeface="Times New Roman" pitchFamily="18" charset="0"/>
                <a:cs typeface="Times New Roman" pitchFamily="18" charset="0"/>
              </a:rPr>
              <a:t>Our focus--- </a:t>
            </a:r>
            <a:r>
              <a:rPr lang="en-US" sz="2550" dirty="0" smtClean="0">
                <a:solidFill>
                  <a:srgbClr val="C00000"/>
                </a:solidFill>
                <a:latin typeface="Times New Roman" pitchFamily="18" charset="0"/>
                <a:cs typeface="Times New Roman" pitchFamily="18" charset="0"/>
              </a:rPr>
              <a:t>A: </a:t>
            </a:r>
            <a:r>
              <a:rPr lang="en-US" sz="2550" dirty="0" smtClean="0">
                <a:latin typeface="Times New Roman" pitchFamily="18" charset="0"/>
                <a:cs typeface="Times New Roman" pitchFamily="18" charset="0"/>
              </a:rPr>
              <a:t>tuple</a:t>
            </a:r>
            <a:r>
              <a:rPr lang="en-US" sz="2550" dirty="0" smtClean="0">
                <a:solidFill>
                  <a:srgbClr val="C00000"/>
                </a:solidFill>
                <a:latin typeface="Times New Roman" pitchFamily="18" charset="0"/>
                <a:cs typeface="Times New Roman" pitchFamily="18" charset="0"/>
              </a:rPr>
              <a:t>       Q: </a:t>
            </a:r>
            <a:r>
              <a:rPr lang="en-US" sz="2550" dirty="0" smtClean="0">
                <a:latin typeface="Times New Roman" pitchFamily="18" charset="0"/>
                <a:cs typeface="Times New Roman" pitchFamily="18" charset="0"/>
              </a:rPr>
              <a:t>constraint-measure pairs</a:t>
            </a:r>
            <a:endParaRPr lang="en-US" sz="2550" dirty="0" smtClean="0">
              <a:solidFill>
                <a:srgbClr val="C00000"/>
              </a:solidFill>
              <a:latin typeface="Times New Roman" pitchFamily="18" charset="0"/>
              <a:cs typeface="Times New Roman" pitchFamily="18" charset="0"/>
            </a:endParaRPr>
          </a:p>
        </p:txBody>
      </p:sp>
      <p:sp>
        <p:nvSpPr>
          <p:cNvPr id="5" name="Right Arrow 4"/>
          <p:cNvSpPr/>
          <p:nvPr/>
        </p:nvSpPr>
        <p:spPr bwMode="auto">
          <a:xfrm>
            <a:off x="4583876" y="1435655"/>
            <a:ext cx="457200" cy="102870"/>
          </a:xfrm>
          <a:prstGeom prst="rightArrow">
            <a:avLst/>
          </a:prstGeom>
          <a:noFill/>
          <a:ln w="2222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solidFill>
                <a:srgbClr val="C00000"/>
              </a:solidFill>
              <a:latin typeface="Segoe UI" pitchFamily="34" charset="0"/>
              <a:ea typeface="Segoe UI" pitchFamily="34" charset="0"/>
              <a:cs typeface="Segoe UI" pitchFamily="34" charset="0"/>
            </a:endParaRPr>
          </a:p>
        </p:txBody>
      </p:sp>
      <p:sp>
        <p:nvSpPr>
          <p:cNvPr id="7" name="Right Arrow 6"/>
          <p:cNvSpPr/>
          <p:nvPr/>
        </p:nvSpPr>
        <p:spPr bwMode="auto">
          <a:xfrm>
            <a:off x="3921087" y="1745892"/>
            <a:ext cx="457200" cy="102870"/>
          </a:xfrm>
          <a:prstGeom prst="rightArrow">
            <a:avLst/>
          </a:prstGeom>
          <a:noFill/>
          <a:ln w="2222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solidFill>
                <a:srgbClr val="C00000"/>
              </a:solidFill>
              <a:latin typeface="Segoe UI" pitchFamily="34" charset="0"/>
              <a:ea typeface="Segoe UI" pitchFamily="34" charset="0"/>
              <a:cs typeface="Segoe UI" pitchFamily="34" charset="0"/>
            </a:endParaRPr>
          </a:p>
        </p:txBody>
      </p:sp>
      <p:sp>
        <p:nvSpPr>
          <p:cNvPr id="6" name="TextBox 5"/>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4530814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lang="en-US" sz="4400" dirty="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Related Works</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Text Placeholder 2"/>
          <p:cNvSpPr txBox="1">
            <a:spLocks/>
          </p:cNvSpPr>
          <p:nvPr/>
        </p:nvSpPr>
        <p:spPr>
          <a:xfrm>
            <a:off x="190656" y="794835"/>
            <a:ext cx="8571207" cy="1215717"/>
          </a:xfrm>
          <a:prstGeom prst="rect">
            <a:avLst/>
          </a:prstGeom>
        </p:spPr>
        <p:txBody>
          <a:bodyPr vert="horz" wrap="square" lIns="0" tIns="0" rIns="0" bIns="0" rtlCol="0">
            <a:spAutoFit/>
          </a:bodyPr>
          <a:lstStyle/>
          <a:p>
            <a:pPr>
              <a:buFont typeface="Wingdings" pitchFamily="2" charset="2"/>
              <a:buChar char="Ø"/>
            </a:pPr>
            <a:r>
              <a:rPr lang="en-US" sz="2550" dirty="0" smtClean="0">
                <a:solidFill>
                  <a:srgbClr val="F58026"/>
                </a:solidFill>
                <a:latin typeface="Times New Roman" pitchFamily="18" charset="0"/>
                <a:cs typeface="Times New Roman" pitchFamily="18" charset="0"/>
              </a:rPr>
              <a:t>Compressed </a:t>
            </a:r>
            <a:r>
              <a:rPr lang="en-US" sz="2550" dirty="0" err="1" smtClean="0">
                <a:solidFill>
                  <a:srgbClr val="F58026"/>
                </a:solidFill>
                <a:latin typeface="Times New Roman" pitchFamily="18" charset="0"/>
                <a:cs typeface="Times New Roman" pitchFamily="18" charset="0"/>
              </a:rPr>
              <a:t>Skycube</a:t>
            </a:r>
            <a:r>
              <a:rPr lang="en-US" sz="2550" dirty="0">
                <a:solidFill>
                  <a:srgbClr val="F58026"/>
                </a:solidFill>
                <a:latin typeface="Times New Roman" pitchFamily="18" charset="0"/>
                <a:cs typeface="Times New Roman" pitchFamily="18" charset="0"/>
              </a:rPr>
              <a:t> </a:t>
            </a:r>
            <a:r>
              <a:rPr lang="en-US" sz="1600" dirty="0" smtClean="0">
                <a:solidFill>
                  <a:srgbClr val="F58026"/>
                </a:solidFill>
                <a:latin typeface="Times New Roman" pitchFamily="18" charset="0"/>
                <a:cs typeface="Times New Roman" pitchFamily="18" charset="0"/>
              </a:rPr>
              <a:t>(Xia et al. SIGMOD 2006)</a:t>
            </a:r>
          </a:p>
          <a:p>
            <a:pPr lvl="1">
              <a:buFont typeface="Wingdings" pitchFamily="2" charset="2"/>
              <a:buChar char="§"/>
            </a:pPr>
            <a:r>
              <a:rPr lang="en-US" sz="2550" dirty="0" smtClean="0">
                <a:latin typeface="Times New Roman" pitchFamily="18" charset="0"/>
                <a:cs typeface="Times New Roman" pitchFamily="18" charset="0"/>
              </a:rPr>
              <a:t>Update compressed </a:t>
            </a:r>
            <a:r>
              <a:rPr lang="en-US" sz="2550" dirty="0" err="1" smtClean="0">
                <a:latin typeface="Times New Roman" pitchFamily="18" charset="0"/>
                <a:cs typeface="Times New Roman" pitchFamily="18" charset="0"/>
              </a:rPr>
              <a:t>skycube</a:t>
            </a:r>
            <a:r>
              <a:rPr lang="en-US" sz="2550" dirty="0" smtClean="0">
                <a:latin typeface="Times New Roman" pitchFamily="18" charset="0"/>
                <a:cs typeface="Times New Roman" pitchFamily="18" charset="0"/>
              </a:rPr>
              <a:t> in monitoring fashion </a:t>
            </a:r>
          </a:p>
          <a:p>
            <a:pPr lvl="2">
              <a:buFont typeface="Wingdings" pitchFamily="2" charset="2"/>
              <a:buChar char="ü"/>
            </a:pPr>
            <a:r>
              <a:rPr lang="en-US" sz="2800" dirty="0">
                <a:solidFill>
                  <a:srgbClr val="00B050"/>
                </a:solidFill>
                <a:latin typeface="Times New Roman" pitchFamily="18" charset="0"/>
                <a:cs typeface="Times New Roman" pitchFamily="18" charset="0"/>
              </a:rPr>
              <a:t>We adapted CSC for each </a:t>
            </a:r>
            <a:r>
              <a:rPr lang="en-US" sz="2800" dirty="0" smtClean="0">
                <a:solidFill>
                  <a:srgbClr val="00B050"/>
                </a:solidFill>
                <a:latin typeface="Times New Roman" pitchFamily="18" charset="0"/>
                <a:cs typeface="Times New Roman" pitchFamily="18" charset="0"/>
              </a:rPr>
              <a:t>constraint: </a:t>
            </a:r>
            <a:r>
              <a:rPr lang="en-US" sz="2800" dirty="0" smtClean="0">
                <a:solidFill>
                  <a:srgbClr val="C00000"/>
                </a:solidFill>
                <a:latin typeface="Times New Roman" pitchFamily="18" charset="0"/>
                <a:cs typeface="Times New Roman" pitchFamily="18" charset="0"/>
              </a:rPr>
              <a:t>Constraint-</a:t>
            </a:r>
            <a:r>
              <a:rPr lang="en-US" sz="2800" dirty="0" smtClean="0">
                <a:solidFill>
                  <a:srgbClr val="00B050"/>
                </a:solidFill>
                <a:latin typeface="Times New Roman" pitchFamily="18" charset="0"/>
                <a:cs typeface="Times New Roman" pitchFamily="18" charset="0"/>
              </a:rPr>
              <a:t>CSC</a:t>
            </a:r>
            <a:endParaRPr lang="en-US" sz="2550" dirty="0" smtClean="0">
              <a:solidFill>
                <a:srgbClr val="4D4D4D"/>
              </a:solidFill>
              <a:latin typeface="Times New Roman" pitchFamily="18" charset="0"/>
              <a:cs typeface="Times New Roman" pitchFamily="18" charset="0"/>
            </a:endParaRPr>
          </a:p>
        </p:txBody>
      </p:sp>
      <p:sp>
        <p:nvSpPr>
          <p:cNvPr id="27" name="Right Arrow 26"/>
          <p:cNvSpPr/>
          <p:nvPr/>
        </p:nvSpPr>
        <p:spPr bwMode="auto">
          <a:xfrm rot="5400000">
            <a:off x="2815726" y="3196256"/>
            <a:ext cx="458366" cy="484632"/>
          </a:xfrm>
          <a:prstGeom prst="rightArrow">
            <a:avLst/>
          </a:prstGeom>
          <a:solidFill>
            <a:schemeClr val="accent3"/>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solidFill>
                <a:schemeClr val="accent3"/>
              </a:solidFill>
              <a:latin typeface="Segoe UI" pitchFamily="34" charset="0"/>
              <a:ea typeface="Segoe UI" pitchFamily="34" charset="0"/>
              <a:cs typeface="Segoe UI" pitchFamily="34"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5250" y="3496306"/>
            <a:ext cx="3206750" cy="1545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ight Arrow 8"/>
          <p:cNvSpPr/>
          <p:nvPr/>
        </p:nvSpPr>
        <p:spPr bwMode="auto">
          <a:xfrm>
            <a:off x="4572000" y="4087283"/>
            <a:ext cx="704850" cy="363474"/>
          </a:xfrm>
          <a:prstGeom prst="rightArrow">
            <a:avLst/>
          </a:prstGeom>
          <a:solidFill>
            <a:schemeClr val="accent3"/>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solidFill>
                <a:schemeClr val="accent3"/>
              </a:solidFill>
              <a:latin typeface="Segoe UI" pitchFamily="34" charset="0"/>
              <a:ea typeface="Segoe UI" pitchFamily="34" charset="0"/>
              <a:cs typeface="Segoe UI" pitchFamily="34" charset="0"/>
            </a:endParaRPr>
          </a:p>
        </p:txBody>
      </p:sp>
      <p:sp>
        <p:nvSpPr>
          <p:cNvPr id="10" name="Title 1"/>
          <p:cNvSpPr txBox="1">
            <a:spLocks/>
          </p:cNvSpPr>
          <p:nvPr/>
        </p:nvSpPr>
        <p:spPr>
          <a:xfrm>
            <a:off x="4600576" y="3879535"/>
            <a:ext cx="661077" cy="276999"/>
          </a:xfrm>
          <a:prstGeom prst="rect">
            <a:avLst/>
          </a:prstGeom>
        </p:spPr>
        <p:txBody>
          <a:bodyPr vert="horz" wrap="square" lIns="0" tIns="0" rIns="0" bIns="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lgn="just"/>
            <a:r>
              <a:rPr lang="en-US" sz="2000" dirty="0" smtClean="0">
                <a:solidFill>
                  <a:schemeClr val="tx1"/>
                </a:solidFill>
                <a:latin typeface="Times New Roman" pitchFamily="18" charset="0"/>
                <a:cs typeface="Times New Roman" pitchFamily="18" charset="0"/>
              </a:rPr>
              <a:t>Query</a:t>
            </a:r>
            <a:endParaRPr lang="en-US" sz="2000" dirty="0">
              <a:solidFill>
                <a:schemeClr val="tx1"/>
              </a:solidFill>
              <a:latin typeface="Times New Roman" pitchFamily="18" charset="0"/>
              <a:cs typeface="Times New Roman" pitchFamily="18" charset="0"/>
            </a:endParaRP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446" y="2017001"/>
            <a:ext cx="4352925" cy="1193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 name="Table 10"/>
          <p:cNvGraphicFramePr>
            <a:graphicFrameLocks noGrp="1"/>
          </p:cNvGraphicFramePr>
          <p:nvPr>
            <p:extLst>
              <p:ext uri="{D42A27DB-BD31-4B8C-83A1-F6EECF244321}">
                <p14:modId xmlns:p14="http://schemas.microsoft.com/office/powerpoint/2010/main" val="3111358025"/>
              </p:ext>
            </p:extLst>
          </p:nvPr>
        </p:nvGraphicFramePr>
        <p:xfrm>
          <a:off x="5482848" y="2755737"/>
          <a:ext cx="3412214" cy="2286000"/>
        </p:xfrm>
        <a:graphic>
          <a:graphicData uri="http://schemas.openxmlformats.org/drawingml/2006/table">
            <a:tbl>
              <a:tblPr firstRow="1" bandRow="1">
                <a:tableStyleId>{5C22544A-7EE6-4342-B048-85BDC9FD1C3A}</a:tableStyleId>
              </a:tblPr>
              <a:tblGrid>
                <a:gridCol w="1930353"/>
                <a:gridCol w="1481861"/>
              </a:tblGrid>
              <a:tr h="151995">
                <a:tc>
                  <a:txBody>
                    <a:bodyPr/>
                    <a:lstStyle/>
                    <a:p>
                      <a:r>
                        <a:rPr lang="en-US" sz="2000" dirty="0" smtClean="0">
                          <a:solidFill>
                            <a:schemeClr val="tx1"/>
                          </a:solidFill>
                          <a:latin typeface="Times New Roman" pitchFamily="18" charset="0"/>
                          <a:cs typeface="Times New Roman" pitchFamily="18" charset="0"/>
                        </a:rPr>
                        <a:t>Constraint</a:t>
                      </a:r>
                      <a:endParaRPr lang="en-US" sz="2000"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smtClean="0">
                          <a:solidFill>
                            <a:schemeClr val="tx1"/>
                          </a:solidFill>
                          <a:latin typeface="Times New Roman" pitchFamily="18" charset="0"/>
                          <a:cs typeface="Times New Roman" pitchFamily="18" charset="0"/>
                        </a:rPr>
                        <a:t>Measure</a:t>
                      </a:r>
                      <a:endParaRPr lang="en-US" sz="2000"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99085">
                <a:tc>
                  <a:txBody>
                    <a:bodyPr/>
                    <a:lstStyle/>
                    <a:p>
                      <a:r>
                        <a:rPr lang="en-US" sz="2000" dirty="0" smtClean="0">
                          <a:solidFill>
                            <a:srgbClr val="00B050"/>
                          </a:solidFill>
                          <a:latin typeface="Times New Roman" pitchFamily="18" charset="0"/>
                          <a:cs typeface="Times New Roman" pitchFamily="18" charset="0"/>
                        </a:rPr>
                        <a:t>month</a:t>
                      </a:r>
                      <a:r>
                        <a:rPr lang="en-US" sz="2000" i="1" dirty="0" smtClean="0">
                          <a:solidFill>
                            <a:srgbClr val="00B050"/>
                          </a:solidFill>
                          <a:latin typeface="Times New Roman" pitchFamily="18" charset="0"/>
                          <a:cs typeface="Times New Roman" pitchFamily="18" charset="0"/>
                        </a:rPr>
                        <a:t>=Feb</a:t>
                      </a:r>
                      <a:endParaRPr lang="en-US" sz="2000" dirty="0">
                        <a:solidFill>
                          <a:srgbClr val="00B05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smtClean="0">
                          <a:solidFill>
                            <a:schemeClr val="accent6"/>
                          </a:solidFill>
                          <a:latin typeface="Times New Roman" pitchFamily="18" charset="0"/>
                          <a:cs typeface="Times New Roman" pitchFamily="18" charset="0"/>
                        </a:rPr>
                        <a:t>pts, </a:t>
                      </a:r>
                      <a:r>
                        <a:rPr lang="en-US" sz="2000" dirty="0" err="1" smtClean="0">
                          <a:solidFill>
                            <a:schemeClr val="accent6"/>
                          </a:solidFill>
                          <a:latin typeface="Times New Roman" pitchFamily="18" charset="0"/>
                          <a:cs typeface="Times New Roman" pitchFamily="18" charset="0"/>
                        </a:rPr>
                        <a:t>ast</a:t>
                      </a:r>
                      <a:r>
                        <a:rPr lang="en-US" sz="2000" dirty="0" smtClean="0">
                          <a:solidFill>
                            <a:schemeClr val="accent6"/>
                          </a:solidFill>
                          <a:latin typeface="Times New Roman" pitchFamily="18" charset="0"/>
                          <a:cs typeface="Times New Roman" pitchFamily="18" charset="0"/>
                        </a:rPr>
                        <a:t>, </a:t>
                      </a:r>
                      <a:r>
                        <a:rPr lang="en-US" sz="2000" dirty="0" err="1" smtClean="0">
                          <a:solidFill>
                            <a:schemeClr val="accent6"/>
                          </a:solidFill>
                          <a:latin typeface="Times New Roman" pitchFamily="18" charset="0"/>
                          <a:cs typeface="Times New Roman" pitchFamily="18" charset="0"/>
                        </a:rPr>
                        <a:t>reb</a:t>
                      </a:r>
                      <a:endParaRPr lang="en-US" sz="2000" dirty="0">
                        <a:solidFill>
                          <a:schemeClr val="accent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93370">
                <a:tc>
                  <a:txBody>
                    <a:bodyPr/>
                    <a:lstStyle/>
                    <a:p>
                      <a:r>
                        <a:rPr lang="en-US" sz="2000" dirty="0" err="1" smtClean="0">
                          <a:latin typeface="Times New Roman" pitchFamily="18" charset="0"/>
                          <a:cs typeface="Times New Roman" pitchFamily="18" charset="0"/>
                        </a:rPr>
                        <a:t>opp_team</a:t>
                      </a:r>
                      <a:r>
                        <a:rPr lang="en-US" sz="2000" dirty="0" smtClean="0">
                          <a:latin typeface="Times New Roman" pitchFamily="18" charset="0"/>
                          <a:cs typeface="Times New Roman" pitchFamily="18" charset="0"/>
                        </a:rPr>
                        <a:t>=</a:t>
                      </a:r>
                      <a:r>
                        <a:rPr lang="en-US" sz="2000" i="1" dirty="0" smtClean="0">
                          <a:latin typeface="Times New Roman" pitchFamily="18" charset="0"/>
                          <a:cs typeface="Times New Roman" pitchFamily="18" charset="0"/>
                        </a:rPr>
                        <a:t>Nets</a:t>
                      </a:r>
                      <a:endParaRPr lang="en-US" sz="20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err="1" smtClean="0">
                          <a:latin typeface="Times New Roman" pitchFamily="18" charset="0"/>
                          <a:cs typeface="Times New Roman" pitchFamily="18" charset="0"/>
                        </a:rPr>
                        <a:t>ast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reb</a:t>
                      </a:r>
                      <a:endParaRPr lang="en-US" sz="20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601980">
                <a:tc>
                  <a:txBody>
                    <a:bodyPr/>
                    <a:lstStyle/>
                    <a:p>
                      <a:r>
                        <a:rPr lang="en-US" sz="2000" dirty="0" smtClean="0">
                          <a:latin typeface="Times New Roman" pitchFamily="18" charset="0"/>
                          <a:cs typeface="Times New Roman" pitchFamily="18" charset="0"/>
                        </a:rPr>
                        <a:t>team</a:t>
                      </a:r>
                      <a:r>
                        <a:rPr lang="en-US" sz="2000" i="1" dirty="0" smtClean="0">
                          <a:latin typeface="Times New Roman" pitchFamily="18" charset="0"/>
                          <a:cs typeface="Times New Roman" pitchFamily="18" charset="0"/>
                        </a:rPr>
                        <a:t>=Celtics </a:t>
                      </a:r>
                      <a:r>
                        <a:rPr lang="en-US" sz="2000" i="0" dirty="0" smtClean="0">
                          <a:latin typeface="Times New Roman" pitchFamily="18" charset="0"/>
                          <a:cs typeface="Times New Roman" pitchFamily="18" charset="0"/>
                        </a:rPr>
                        <a:t>&amp;</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opp_team</a:t>
                      </a:r>
                      <a:r>
                        <a:rPr lang="en-US" sz="2000" dirty="0" smtClean="0">
                          <a:latin typeface="Times New Roman" pitchFamily="18" charset="0"/>
                          <a:cs typeface="Times New Roman" pitchFamily="18" charset="0"/>
                        </a:rPr>
                        <a:t>=</a:t>
                      </a:r>
                      <a:r>
                        <a:rPr lang="en-US" sz="2000" i="1" dirty="0" smtClean="0">
                          <a:latin typeface="Times New Roman" pitchFamily="18" charset="0"/>
                          <a:cs typeface="Times New Roman" pitchFamily="18" charset="0"/>
                        </a:rPr>
                        <a:t>Nets</a:t>
                      </a:r>
                      <a:endParaRPr lang="en-US" sz="20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686047" rtl="0" eaLnBrk="1" fontAlgn="auto" latinLnBrk="0" hangingPunct="1">
                        <a:lnSpc>
                          <a:spcPct val="100000"/>
                        </a:lnSpc>
                        <a:spcBef>
                          <a:spcPts val="0"/>
                        </a:spcBef>
                        <a:spcAft>
                          <a:spcPts val="0"/>
                        </a:spcAft>
                        <a:buClrTx/>
                        <a:buSzTx/>
                        <a:buFontTx/>
                        <a:buNone/>
                        <a:tabLst/>
                        <a:defRPr/>
                      </a:pPr>
                      <a:r>
                        <a:rPr lang="en-US" sz="2000" dirty="0" err="1" smtClean="0">
                          <a:latin typeface="Times New Roman" pitchFamily="18" charset="0"/>
                          <a:cs typeface="Times New Roman" pitchFamily="18" charset="0"/>
                        </a:rPr>
                        <a:t>ast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reb</a:t>
                      </a:r>
                      <a:endParaRPr lang="en-US" sz="2000" dirty="0" smtClean="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39065">
                <a:tc>
                  <a:txBody>
                    <a:bodyPr/>
                    <a:lstStyle/>
                    <a:p>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686047" rtl="0" eaLnBrk="1" fontAlgn="auto" latinLnBrk="0" hangingPunct="1">
                        <a:lnSpc>
                          <a:spcPct val="100000"/>
                        </a:lnSpc>
                        <a:spcBef>
                          <a:spcPts val="0"/>
                        </a:spcBef>
                        <a:spcAft>
                          <a:spcPts val="0"/>
                        </a:spcAft>
                        <a:buClrTx/>
                        <a:buSzTx/>
                        <a:buFontTx/>
                        <a:buNone/>
                        <a:tabLst/>
                        <a:defRPr/>
                      </a:pPr>
                      <a:r>
                        <a:rPr lang="en-US" sz="2000" dirty="0" smtClean="0">
                          <a:latin typeface="Times New Roman" pitchFamily="18" charset="0"/>
                          <a:cs typeface="Times New Roman"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12" name="TextBox 11"/>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4626614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blinds(horizontal)">
                                      <p:cBhvr>
                                        <p:cTn id="7" dur="500"/>
                                        <p:tgtEl>
                                          <p:spTgt spid="102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blinds(horizontal)">
                                      <p:cBhvr>
                                        <p:cTn id="11" dur="500"/>
                                        <p:tgtEl>
                                          <p:spTgt spid="27"/>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dissolve">
                                      <p:cBhvr>
                                        <p:cTn id="15" dur="500"/>
                                        <p:tgtEl>
                                          <p:spTgt spid="1026"/>
                                        </p:tgtEl>
                                      </p:cBhvr>
                                    </p:animEffect>
                                  </p:childTnLst>
                                </p:cTn>
                              </p:par>
                            </p:childTnLst>
                          </p:cTn>
                        </p:par>
                        <p:par>
                          <p:cTn id="16" fill="hold">
                            <p:stCondLst>
                              <p:cond delay="1500"/>
                            </p:stCondLst>
                            <p:childTnLst>
                              <p:par>
                                <p:cTn id="17" presetID="5" presetClass="entr" presetSubtype="1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checkerboard(across)">
                                      <p:cBhvr>
                                        <p:cTn id="19" dur="500"/>
                                        <p:tgtEl>
                                          <p:spTgt spid="9"/>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9" grpId="0" animBg="1"/>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lang="en-US" sz="4400" dirty="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Related Works</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Text Placeholder 2"/>
          <p:cNvSpPr txBox="1">
            <a:spLocks/>
          </p:cNvSpPr>
          <p:nvPr/>
        </p:nvSpPr>
        <p:spPr>
          <a:xfrm>
            <a:off x="190656" y="794835"/>
            <a:ext cx="8571207" cy="2354491"/>
          </a:xfrm>
          <a:prstGeom prst="rect">
            <a:avLst/>
          </a:prstGeom>
        </p:spPr>
        <p:txBody>
          <a:bodyPr vert="horz" wrap="square" lIns="0" tIns="0" rIns="0" bIns="0" rtlCol="0">
            <a:spAutoFit/>
          </a:bodyPr>
          <a:lstStyle/>
          <a:p>
            <a:pPr>
              <a:buFont typeface="Wingdings" pitchFamily="2" charset="2"/>
              <a:buChar char="Ø"/>
            </a:pPr>
            <a:r>
              <a:rPr lang="en-US" sz="2550" dirty="0" smtClean="0">
                <a:solidFill>
                  <a:srgbClr val="F58026"/>
                </a:solidFill>
                <a:latin typeface="Times New Roman" pitchFamily="18" charset="0"/>
                <a:cs typeface="Times New Roman" pitchFamily="18" charset="0"/>
              </a:rPr>
              <a:t>Prominent Analysis by Ranking </a:t>
            </a:r>
            <a:r>
              <a:rPr lang="en-US" sz="1600" dirty="0" smtClean="0">
                <a:solidFill>
                  <a:srgbClr val="F58026"/>
                </a:solidFill>
                <a:latin typeface="Times New Roman" pitchFamily="18" charset="0"/>
                <a:cs typeface="Times New Roman" pitchFamily="18" charset="0"/>
              </a:rPr>
              <a:t>(Wu et. Al. VLDB 2009)</a:t>
            </a:r>
          </a:p>
          <a:p>
            <a:pPr lvl="1">
              <a:buFont typeface="Wingdings" pitchFamily="2" charset="2"/>
              <a:buChar char="§"/>
            </a:pPr>
            <a:r>
              <a:rPr lang="en-US" sz="2550" dirty="0" smtClean="0">
                <a:latin typeface="Times New Roman" pitchFamily="18" charset="0"/>
                <a:cs typeface="Times New Roman" pitchFamily="18" charset="0"/>
              </a:rPr>
              <a:t>Static data, onetime query</a:t>
            </a:r>
            <a:endParaRPr lang="en-US" sz="2550" dirty="0">
              <a:solidFill>
                <a:srgbClr val="C00000"/>
              </a:solidFill>
              <a:latin typeface="Times New Roman" pitchFamily="18" charset="0"/>
              <a:cs typeface="Times New Roman" pitchFamily="18" charset="0"/>
            </a:endParaRPr>
          </a:p>
          <a:p>
            <a:pPr lvl="2">
              <a:buFont typeface="Wingdings" pitchFamily="2" charset="2"/>
              <a:buChar char="ü"/>
            </a:pPr>
            <a:r>
              <a:rPr lang="en-US" sz="2550" dirty="0">
                <a:solidFill>
                  <a:srgbClr val="00B050"/>
                </a:solidFill>
                <a:latin typeface="Times New Roman" pitchFamily="18" charset="0"/>
                <a:cs typeface="Times New Roman" pitchFamily="18" charset="0"/>
              </a:rPr>
              <a:t>We </a:t>
            </a:r>
            <a:r>
              <a:rPr lang="en-US" sz="2550" dirty="0" smtClean="0">
                <a:solidFill>
                  <a:srgbClr val="00B050"/>
                </a:solidFill>
                <a:latin typeface="Times New Roman" pitchFamily="18" charset="0"/>
                <a:cs typeface="Times New Roman" pitchFamily="18" charset="0"/>
              </a:rPr>
              <a:t>dealt on continuous data, standing query</a:t>
            </a:r>
            <a:endParaRPr lang="en-US" sz="2550" dirty="0" smtClean="0">
              <a:latin typeface="Times New Roman" pitchFamily="18" charset="0"/>
              <a:cs typeface="Times New Roman" pitchFamily="18" charset="0"/>
            </a:endParaRPr>
          </a:p>
          <a:p>
            <a:pPr lvl="1">
              <a:buFont typeface="Wingdings" pitchFamily="2" charset="2"/>
              <a:buChar char="§"/>
            </a:pPr>
            <a:r>
              <a:rPr lang="en-US" sz="2550" dirty="0" smtClean="0">
                <a:latin typeface="Times New Roman" pitchFamily="18" charset="0"/>
                <a:cs typeface="Times New Roman" pitchFamily="18" charset="0"/>
              </a:rPr>
              <a:t>Find the contexts where an object is ranked high in a </a:t>
            </a:r>
            <a:r>
              <a:rPr lang="en-US" sz="2550" dirty="0" smtClean="0">
                <a:solidFill>
                  <a:srgbClr val="C00000"/>
                </a:solidFill>
                <a:latin typeface="Times New Roman" pitchFamily="18" charset="0"/>
                <a:cs typeface="Times New Roman" pitchFamily="18" charset="0"/>
              </a:rPr>
              <a:t>single scoring attribute</a:t>
            </a:r>
          </a:p>
          <a:p>
            <a:pPr lvl="2">
              <a:buFont typeface="Wingdings" pitchFamily="2" charset="2"/>
              <a:buChar char="ü"/>
            </a:pPr>
            <a:r>
              <a:rPr lang="en-US" sz="2550" dirty="0" smtClean="0">
                <a:solidFill>
                  <a:srgbClr val="00B050"/>
                </a:solidFill>
                <a:latin typeface="Times New Roman" pitchFamily="18" charset="0"/>
                <a:cs typeface="Times New Roman" pitchFamily="18" charset="0"/>
              </a:rPr>
              <a:t>We considered skyline on </a:t>
            </a:r>
            <a:r>
              <a:rPr lang="en-US" sz="2550" dirty="0" smtClean="0">
                <a:solidFill>
                  <a:srgbClr val="C00000"/>
                </a:solidFill>
                <a:latin typeface="Times New Roman" pitchFamily="18" charset="0"/>
                <a:cs typeface="Times New Roman" pitchFamily="18" charset="0"/>
              </a:rPr>
              <a:t>multiple measure subspaces</a:t>
            </a:r>
          </a:p>
        </p:txBody>
      </p:sp>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9724693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sz="440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Modeling</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graphicFrame>
        <p:nvGraphicFramePr>
          <p:cNvPr id="6" name="Content Placeholder 3"/>
          <p:cNvGraphicFramePr>
            <a:graphicFrameLocks/>
          </p:cNvGraphicFramePr>
          <p:nvPr>
            <p:extLst>
              <p:ext uri="{D42A27DB-BD31-4B8C-83A1-F6EECF244321}">
                <p14:modId xmlns:p14="http://schemas.microsoft.com/office/powerpoint/2010/main" val="1450180259"/>
              </p:ext>
            </p:extLst>
          </p:nvPr>
        </p:nvGraphicFramePr>
        <p:xfrm>
          <a:off x="470847" y="1420184"/>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3</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2</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3</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4</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11</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15</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r>
            </a:tbl>
          </a:graphicData>
        </a:graphic>
      </p:graphicFrame>
      <p:sp>
        <p:nvSpPr>
          <p:cNvPr id="25" name="Text Placeholder 2"/>
          <p:cNvSpPr>
            <a:spLocks noGrp="1"/>
          </p:cNvSpPr>
          <p:nvPr>
            <p:ph type="body" sz="quarter" idx="10"/>
          </p:nvPr>
        </p:nvSpPr>
        <p:spPr>
          <a:xfrm>
            <a:off x="389436" y="4007805"/>
            <a:ext cx="8363938" cy="720197"/>
          </a:xfrm>
        </p:spPr>
        <p:txBody>
          <a:bodyPr/>
          <a:lstStyle/>
          <a:p>
            <a:pPr algn="just"/>
            <a:r>
              <a:rPr lang="en-US" sz="2600" dirty="0" smtClean="0">
                <a:solidFill>
                  <a:schemeClr val="accent3"/>
                </a:solidFill>
                <a:latin typeface="Times New Roman" pitchFamily="18" charset="0"/>
                <a:cs typeface="Times New Roman" pitchFamily="18" charset="0"/>
              </a:rPr>
              <a:t>Tuple Satisfied Constraint </a:t>
            </a:r>
            <a:r>
              <a:rPr lang="en-US" sz="2600" i="1" dirty="0" smtClean="0">
                <a:solidFill>
                  <a:srgbClr val="F58026"/>
                </a:solidFill>
                <a:latin typeface="Monotype Corsiva" pitchFamily="66" charset="0"/>
                <a:cs typeface="Times New Roman" pitchFamily="18" charset="0"/>
              </a:rPr>
              <a:t>C </a:t>
            </a:r>
            <a:r>
              <a:rPr lang="en-US" sz="2600" i="1" baseline="30000" dirty="0" smtClean="0">
                <a:solidFill>
                  <a:srgbClr val="F58026"/>
                </a:solidFill>
                <a:latin typeface="Times New Roman" pitchFamily="18" charset="0"/>
                <a:cs typeface="Times New Roman" pitchFamily="18" charset="0"/>
              </a:rPr>
              <a:t>t </a:t>
            </a:r>
            <a:r>
              <a:rPr lang="en-US" sz="2600" dirty="0" smtClean="0">
                <a:solidFill>
                  <a:schemeClr val="accent3"/>
                </a:solidFill>
                <a:latin typeface="Times New Roman" pitchFamily="18" charset="0"/>
                <a:cs typeface="Times New Roman" pitchFamily="18" charset="0"/>
              </a:rPr>
              <a:t>: </a:t>
            </a:r>
            <a:r>
              <a:rPr lang="en-US" sz="2600" dirty="0" smtClean="0">
                <a:solidFill>
                  <a:schemeClr val="tx1"/>
                </a:solidFill>
                <a:latin typeface="Times New Roman" pitchFamily="18" charset="0"/>
                <a:cs typeface="Times New Roman" pitchFamily="18" charset="0"/>
              </a:rPr>
              <a:t>If ∀</a:t>
            </a:r>
            <a:r>
              <a:rPr lang="en-US" sz="2600" i="1" dirty="0" err="1" smtClean="0">
                <a:solidFill>
                  <a:schemeClr val="tx1"/>
                </a:solidFill>
                <a:latin typeface="Times New Roman" pitchFamily="18" charset="0"/>
                <a:cs typeface="Times New Roman" pitchFamily="18" charset="0"/>
              </a:rPr>
              <a:t>d</a:t>
            </a:r>
            <a:r>
              <a:rPr lang="en-US" sz="2600" i="1" baseline="-25000" dirty="0" err="1" smtClean="0">
                <a:solidFill>
                  <a:schemeClr val="tx1"/>
                </a:solidFill>
                <a:latin typeface="Times New Roman" pitchFamily="18" charset="0"/>
                <a:cs typeface="Times New Roman" pitchFamily="18" charset="0"/>
              </a:rPr>
              <a:t>i</a:t>
            </a:r>
            <a:r>
              <a:rPr lang="en-US" sz="2600" dirty="0" err="1" smtClean="0">
                <a:solidFill>
                  <a:schemeClr val="tx1"/>
                </a:solidFill>
                <a:latin typeface="Times New Roman" pitchFamily="18" charset="0"/>
                <a:cs typeface="Times New Roman" pitchFamily="18" charset="0"/>
              </a:rPr>
              <a:t>∈</a:t>
            </a:r>
            <a:r>
              <a:rPr lang="en-US" sz="2600" i="1" dirty="0" err="1" smtClean="0">
                <a:solidFill>
                  <a:schemeClr val="tx1"/>
                </a:solidFill>
                <a:latin typeface="Monotype Corsiva" pitchFamily="66" charset="0"/>
                <a:cs typeface="Times New Roman" pitchFamily="18" charset="0"/>
              </a:rPr>
              <a:t>D</a:t>
            </a:r>
            <a:r>
              <a:rPr lang="en-US" sz="2600" dirty="0" smtClean="0">
                <a:solidFill>
                  <a:schemeClr val="tx1"/>
                </a:solidFill>
                <a:latin typeface="Times New Roman" pitchFamily="18" charset="0"/>
                <a:cs typeface="Times New Roman" pitchFamily="18" charset="0"/>
              </a:rPr>
              <a:t>, </a:t>
            </a:r>
            <a:r>
              <a:rPr lang="en-US" sz="2600" i="1" dirty="0" err="1" smtClean="0">
                <a:solidFill>
                  <a:schemeClr val="tx1"/>
                </a:solidFill>
                <a:latin typeface="Times New Roman" pitchFamily="18" charset="0"/>
                <a:cs typeface="Times New Roman" pitchFamily="18" charset="0"/>
              </a:rPr>
              <a:t>C.d</a:t>
            </a:r>
            <a:r>
              <a:rPr lang="en-US" sz="2600" i="1" baseline="-25000" dirty="0" err="1" smtClean="0">
                <a:solidFill>
                  <a:schemeClr val="tx1"/>
                </a:solidFill>
                <a:latin typeface="Times New Roman" pitchFamily="18" charset="0"/>
                <a:cs typeface="Times New Roman" pitchFamily="18" charset="0"/>
              </a:rPr>
              <a:t>i</a:t>
            </a:r>
            <a:r>
              <a:rPr lang="en-US" sz="2600" dirty="0" smtClean="0">
                <a:solidFill>
                  <a:schemeClr val="tx1"/>
                </a:solidFill>
                <a:latin typeface="Times New Roman" pitchFamily="18" charset="0"/>
                <a:cs typeface="Times New Roman" pitchFamily="18" charset="0"/>
              </a:rPr>
              <a:t>=∗ or </a:t>
            </a:r>
            <a:r>
              <a:rPr lang="en-US" sz="2600" i="1" dirty="0" err="1" smtClean="0">
                <a:solidFill>
                  <a:schemeClr val="tx1"/>
                </a:solidFill>
                <a:latin typeface="Times New Roman" pitchFamily="18" charset="0"/>
                <a:cs typeface="Times New Roman" pitchFamily="18" charset="0"/>
              </a:rPr>
              <a:t>C.d</a:t>
            </a:r>
            <a:r>
              <a:rPr lang="en-US" sz="2600" i="1" baseline="-25000" dirty="0" err="1" smtClean="0">
                <a:solidFill>
                  <a:schemeClr val="tx1"/>
                </a:solidFill>
                <a:latin typeface="Times New Roman" pitchFamily="18" charset="0"/>
                <a:cs typeface="Times New Roman" pitchFamily="18" charset="0"/>
              </a:rPr>
              <a:t>i</a:t>
            </a:r>
            <a:r>
              <a:rPr lang="en-US" sz="2600" dirty="0" smtClean="0">
                <a:solidFill>
                  <a:schemeClr val="tx1"/>
                </a:solidFill>
                <a:latin typeface="Times New Roman" pitchFamily="18" charset="0"/>
                <a:cs typeface="Times New Roman" pitchFamily="18" charset="0"/>
              </a:rPr>
              <a:t>=</a:t>
            </a:r>
            <a:r>
              <a:rPr lang="en-US" sz="2600" i="1" dirty="0" err="1" smtClean="0">
                <a:solidFill>
                  <a:schemeClr val="tx1"/>
                </a:solidFill>
                <a:latin typeface="Times New Roman" pitchFamily="18" charset="0"/>
                <a:cs typeface="Times New Roman" pitchFamily="18" charset="0"/>
              </a:rPr>
              <a:t>t.d</a:t>
            </a:r>
            <a:r>
              <a:rPr lang="en-US" sz="2600" i="1" baseline="-25000" dirty="0" err="1" smtClean="0">
                <a:solidFill>
                  <a:schemeClr val="tx1"/>
                </a:solidFill>
                <a:latin typeface="Times New Roman" pitchFamily="18" charset="0"/>
                <a:cs typeface="Times New Roman" pitchFamily="18" charset="0"/>
              </a:rPr>
              <a:t>i</a:t>
            </a:r>
            <a:r>
              <a:rPr lang="en-US" sz="2600" dirty="0" smtClean="0">
                <a:solidFill>
                  <a:schemeClr val="tx1"/>
                </a:solidFill>
                <a:latin typeface="Times New Roman" pitchFamily="18" charset="0"/>
                <a:cs typeface="Times New Roman" pitchFamily="18" charset="0"/>
              </a:rPr>
              <a:t>, </a:t>
            </a:r>
            <a:r>
              <a:rPr lang="en-US" sz="2600" i="1" dirty="0" smtClean="0">
                <a:solidFill>
                  <a:schemeClr val="tx1"/>
                </a:solidFill>
                <a:latin typeface="Times New Roman" pitchFamily="18" charset="0"/>
                <a:cs typeface="Times New Roman" pitchFamily="18" charset="0"/>
              </a:rPr>
              <a:t>t</a:t>
            </a:r>
            <a:r>
              <a:rPr lang="en-US" sz="2600" dirty="0" smtClean="0">
                <a:solidFill>
                  <a:schemeClr val="tx1"/>
                </a:solidFill>
                <a:latin typeface="Times New Roman" pitchFamily="18" charset="0"/>
                <a:cs typeface="Times New Roman" pitchFamily="18" charset="0"/>
              </a:rPr>
              <a:t> satisfies</a:t>
            </a:r>
            <a:r>
              <a:rPr lang="en-US" sz="2600" i="1" dirty="0" smtClean="0">
                <a:solidFill>
                  <a:schemeClr val="tx1"/>
                </a:solidFill>
                <a:latin typeface="Times New Roman" pitchFamily="18" charset="0"/>
                <a:cs typeface="Times New Roman" pitchFamily="18" charset="0"/>
              </a:rPr>
              <a:t> C.</a:t>
            </a:r>
            <a:endParaRPr lang="en-US" sz="2600" dirty="0" smtClean="0">
              <a:solidFill>
                <a:schemeClr val="accent3"/>
              </a:solidFill>
              <a:latin typeface="Times New Roman" pitchFamily="18" charset="0"/>
              <a:cs typeface="Times New Roman" pitchFamily="18" charset="0"/>
            </a:endParaRPr>
          </a:p>
        </p:txBody>
      </p:sp>
      <p:sp>
        <p:nvSpPr>
          <p:cNvPr id="28" name="Oval 27"/>
          <p:cNvSpPr/>
          <p:nvPr/>
        </p:nvSpPr>
        <p:spPr>
          <a:xfrm>
            <a:off x="5862723" y="1757531"/>
            <a:ext cx="1523603"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p>
          <a:p>
            <a:pPr algn="ctr"/>
            <a:r>
              <a:rPr lang="en-US" sz="2000" b="1" dirty="0">
                <a:solidFill>
                  <a:schemeClr val="tx1"/>
                </a:solidFill>
                <a:latin typeface="Times New Roman" pitchFamily="18" charset="0"/>
                <a:cs typeface="Times New Roman" pitchFamily="18" charset="0"/>
              </a:rPr>
              <a:t>{</a:t>
            </a: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2</a:t>
            </a: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3</a:t>
            </a: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5</a:t>
            </a:r>
            <a:r>
              <a:rPr lang="en-US" sz="2000" b="1" dirty="0" smtClean="0">
                <a:solidFill>
                  <a:schemeClr val="tx1"/>
                </a:solidFill>
                <a:latin typeface="Times New Roman" pitchFamily="18" charset="0"/>
                <a:cs typeface="Times New Roman" pitchFamily="18" charset="0"/>
              </a:rPr>
              <a:t>}</a:t>
            </a:r>
          </a:p>
        </p:txBody>
      </p:sp>
      <p:sp>
        <p:nvSpPr>
          <p:cNvPr id="29" name="Oval 28"/>
          <p:cNvSpPr/>
          <p:nvPr/>
        </p:nvSpPr>
        <p:spPr>
          <a:xfrm>
            <a:off x="5557525" y="957431"/>
            <a:ext cx="2033900" cy="5143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l-GR" sz="2000" b="1" dirty="0" smtClean="0">
                <a:solidFill>
                  <a:schemeClr val="tx1"/>
                </a:solidFill>
                <a:cs typeface="Mongolian Baiti" pitchFamily="66" charset="0"/>
              </a:rPr>
              <a:t>Τ</a:t>
            </a:r>
            <a:endParaRPr lang="en-US" sz="2000" b="1" dirty="0" smtClean="0">
              <a:solidFill>
                <a:schemeClr val="tx1"/>
              </a:solidFill>
              <a:cs typeface="Mongolian Baiti" pitchFamily="66" charset="0"/>
            </a:endParaRPr>
          </a:p>
          <a:p>
            <a:pPr algn="ctr"/>
            <a:r>
              <a:rPr lang="en-US" sz="2000" b="1" dirty="0">
                <a:solidFill>
                  <a:schemeClr val="tx1"/>
                </a:solidFill>
                <a:latin typeface="Times New Roman" pitchFamily="18" charset="0"/>
                <a:cs typeface="Times New Roman" pitchFamily="18" charset="0"/>
              </a:rPr>
              <a:t>{</a:t>
            </a: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2</a:t>
            </a: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3</a:t>
            </a: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5</a:t>
            </a:r>
            <a:r>
              <a:rPr lang="en-US" sz="2000" b="1" dirty="0" smtClean="0">
                <a:solidFill>
                  <a:schemeClr val="tx1"/>
                </a:solidFill>
                <a:latin typeface="Times New Roman" pitchFamily="18" charset="0"/>
                <a:cs typeface="Times New Roman" pitchFamily="18" charset="0"/>
              </a:rPr>
              <a:t>}</a:t>
            </a:r>
          </a:p>
        </p:txBody>
      </p:sp>
      <p:cxnSp>
        <p:nvCxnSpPr>
          <p:cNvPr id="30" name="Straight Arrow Connector 29"/>
          <p:cNvCxnSpPr>
            <a:stCxn id="62" idx="0"/>
            <a:endCxn id="29" idx="4"/>
          </p:cNvCxnSpPr>
          <p:nvPr/>
        </p:nvCxnSpPr>
        <p:spPr>
          <a:xfrm flipV="1">
            <a:off x="5209772" y="1471781"/>
            <a:ext cx="1364703" cy="28575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31" name="Straight Arrow Connector 30"/>
          <p:cNvCxnSpPr/>
          <p:nvPr/>
        </p:nvCxnSpPr>
        <p:spPr>
          <a:xfrm rot="5400000" flipH="1" flipV="1">
            <a:off x="6481450" y="1614458"/>
            <a:ext cx="28575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32" name="Straight Arrow Connector 31"/>
          <p:cNvCxnSpPr>
            <a:stCxn id="63" idx="0"/>
            <a:endCxn id="29" idx="4"/>
          </p:cNvCxnSpPr>
          <p:nvPr/>
        </p:nvCxnSpPr>
        <p:spPr>
          <a:xfrm flipH="1" flipV="1">
            <a:off x="6574475" y="1471781"/>
            <a:ext cx="1560123" cy="28575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33" name="Rectangle 32"/>
          <p:cNvSpPr/>
          <p:nvPr/>
        </p:nvSpPr>
        <p:spPr>
          <a:xfrm>
            <a:off x="6045205" y="3129131"/>
            <a:ext cx="1188720" cy="400050"/>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2</a:t>
            </a: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5</a:t>
            </a:r>
            <a:r>
              <a:rPr lang="en-US" sz="2000" b="1" dirty="0" smtClean="0">
                <a:solidFill>
                  <a:schemeClr val="tx1"/>
                </a:solidFill>
                <a:latin typeface="Times New Roman" pitchFamily="18" charset="0"/>
                <a:cs typeface="Times New Roman" pitchFamily="18" charset="0"/>
              </a:rPr>
              <a:t>}</a:t>
            </a:r>
          </a:p>
        </p:txBody>
      </p:sp>
      <p:cxnSp>
        <p:nvCxnSpPr>
          <p:cNvPr id="34" name="Straight Arrow Connector 33"/>
          <p:cNvCxnSpPr/>
          <p:nvPr/>
        </p:nvCxnSpPr>
        <p:spPr>
          <a:xfrm>
            <a:off x="6624325" y="2157581"/>
            <a:ext cx="1524000" cy="28575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35" name="Straight Arrow Connector 34"/>
          <p:cNvCxnSpPr/>
          <p:nvPr/>
        </p:nvCxnSpPr>
        <p:spPr>
          <a:xfrm rot="5400000">
            <a:off x="8004704" y="2301202"/>
            <a:ext cx="288036" cy="794"/>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56" name="Straight Arrow Connector 55"/>
          <p:cNvCxnSpPr/>
          <p:nvPr/>
        </p:nvCxnSpPr>
        <p:spPr>
          <a:xfrm rot="10800000" flipV="1">
            <a:off x="5100325" y="2160463"/>
            <a:ext cx="1524794" cy="282869"/>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57" name="Straight Arrow Connector 56"/>
          <p:cNvCxnSpPr>
            <a:endCxn id="65" idx="0"/>
          </p:cNvCxnSpPr>
          <p:nvPr/>
        </p:nvCxnSpPr>
        <p:spPr>
          <a:xfrm rot="10800000" flipV="1">
            <a:off x="6624325" y="2157581"/>
            <a:ext cx="152400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58" name="Straight Arrow Connector 57"/>
          <p:cNvCxnSpPr>
            <a:stCxn id="65" idx="0"/>
          </p:cNvCxnSpPr>
          <p:nvPr/>
        </p:nvCxnSpPr>
        <p:spPr>
          <a:xfrm rot="16200000" flipV="1">
            <a:off x="5690875" y="1567031"/>
            <a:ext cx="34290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59" name="Straight Arrow Connector 58"/>
          <p:cNvCxnSpPr>
            <a:stCxn id="33" idx="0"/>
            <a:endCxn id="65" idx="4"/>
          </p:cNvCxnSpPr>
          <p:nvPr/>
        </p:nvCxnSpPr>
        <p:spPr>
          <a:xfrm rot="16200000" flipV="1">
            <a:off x="6461638" y="2951204"/>
            <a:ext cx="340614" cy="1524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60" name="Straight Arrow Connector 59"/>
          <p:cNvCxnSpPr>
            <a:endCxn id="33" idx="0"/>
          </p:cNvCxnSpPr>
          <p:nvPr/>
        </p:nvCxnSpPr>
        <p:spPr>
          <a:xfrm flipH="1">
            <a:off x="6639566" y="2843381"/>
            <a:ext cx="1138773" cy="28575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61" name="Straight Arrow Connector 60"/>
          <p:cNvCxnSpPr>
            <a:endCxn id="33" idx="0"/>
          </p:cNvCxnSpPr>
          <p:nvPr/>
        </p:nvCxnSpPr>
        <p:spPr>
          <a:xfrm>
            <a:off x="5405125" y="2843381"/>
            <a:ext cx="1234440" cy="28575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sp>
        <p:nvSpPr>
          <p:cNvPr id="62" name="Oval 61"/>
          <p:cNvSpPr/>
          <p:nvPr/>
        </p:nvSpPr>
        <p:spPr>
          <a:xfrm>
            <a:off x="4548249" y="1757531"/>
            <a:ext cx="1323046"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2</a:t>
            </a: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5</a:t>
            </a:r>
            <a:r>
              <a:rPr lang="en-US" sz="2000" b="1" dirty="0" smtClean="0">
                <a:solidFill>
                  <a:schemeClr val="tx1"/>
                </a:solidFill>
                <a:latin typeface="Times New Roman" pitchFamily="18" charset="0"/>
                <a:cs typeface="Times New Roman" pitchFamily="18" charset="0"/>
              </a:rPr>
              <a:t>}</a:t>
            </a:r>
          </a:p>
        </p:txBody>
      </p:sp>
      <p:sp>
        <p:nvSpPr>
          <p:cNvPr id="63" name="Oval 62"/>
          <p:cNvSpPr/>
          <p:nvPr/>
        </p:nvSpPr>
        <p:spPr>
          <a:xfrm>
            <a:off x="7517081" y="1757531"/>
            <a:ext cx="1235033"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a:solidFill>
                  <a:schemeClr val="tx1"/>
                </a:solidFill>
                <a:latin typeface="Times New Roman" pitchFamily="18" charset="0"/>
                <a:cs typeface="Times New Roman" pitchFamily="18" charset="0"/>
              </a:rPr>
              <a:t>{t</a:t>
            </a:r>
            <a:r>
              <a:rPr lang="en-US" sz="2000" b="1" baseline="-25000" dirty="0">
                <a:solidFill>
                  <a:schemeClr val="tx1"/>
                </a:solidFill>
                <a:latin typeface="Times New Roman" pitchFamily="18" charset="0"/>
                <a:cs typeface="Times New Roman" pitchFamily="18" charset="0"/>
              </a:rPr>
              <a:t>2</a:t>
            </a:r>
            <a:r>
              <a:rPr lang="en-US" sz="2000" b="1" dirty="0">
                <a:solidFill>
                  <a:schemeClr val="tx1"/>
                </a:solidFill>
                <a:latin typeface="Times New Roman" pitchFamily="18" charset="0"/>
                <a:cs typeface="Times New Roman" pitchFamily="18" charset="0"/>
              </a:rPr>
              <a:t>,t</a:t>
            </a:r>
            <a:r>
              <a:rPr lang="en-US" sz="2000" b="1" baseline="-25000" dirty="0">
                <a:solidFill>
                  <a:schemeClr val="tx1"/>
                </a:solidFill>
                <a:latin typeface="Times New Roman" pitchFamily="18" charset="0"/>
                <a:cs typeface="Times New Roman" pitchFamily="18" charset="0"/>
              </a:rPr>
              <a:t>4</a:t>
            </a:r>
            <a:r>
              <a:rPr lang="en-US" sz="2000" b="1" dirty="0">
                <a:solidFill>
                  <a:schemeClr val="tx1"/>
                </a:solidFill>
                <a:latin typeface="Times New Roman" pitchFamily="18" charset="0"/>
                <a:cs typeface="Times New Roman" pitchFamily="18" charset="0"/>
              </a:rPr>
              <a:t>,t</a:t>
            </a:r>
            <a:r>
              <a:rPr lang="en-US" sz="2000" b="1" baseline="-25000" dirty="0">
                <a:solidFill>
                  <a:schemeClr val="tx1"/>
                </a:solidFill>
                <a:latin typeface="Times New Roman" pitchFamily="18" charset="0"/>
                <a:cs typeface="Times New Roman" pitchFamily="18" charset="0"/>
              </a:rPr>
              <a:t>5</a:t>
            </a:r>
            <a:r>
              <a:rPr lang="en-US" sz="2000" b="1" dirty="0" smtClean="0">
                <a:solidFill>
                  <a:schemeClr val="tx1"/>
                </a:solidFill>
                <a:latin typeface="Times New Roman" pitchFamily="18" charset="0"/>
                <a:cs typeface="Times New Roman" pitchFamily="18" charset="0"/>
              </a:rPr>
              <a:t>}</a:t>
            </a:r>
          </a:p>
        </p:txBody>
      </p:sp>
      <p:sp>
        <p:nvSpPr>
          <p:cNvPr id="64" name="Oval 63"/>
          <p:cNvSpPr/>
          <p:nvPr/>
        </p:nvSpPr>
        <p:spPr>
          <a:xfrm>
            <a:off x="7517081" y="2500481"/>
            <a:ext cx="1235033"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endParaRPr lang="en-US" sz="2000" b="1" dirty="0" smtClean="0">
              <a:solidFill>
                <a:schemeClr val="tx1"/>
              </a:solidFill>
              <a:latin typeface="Times New Roman" pitchFamily="18" charset="0"/>
              <a:cs typeface="Times New Roman" pitchFamily="18" charset="0"/>
            </a:endParaRPr>
          </a:p>
          <a:p>
            <a:pPr algn="ctr"/>
            <a:r>
              <a:rPr lang="en-US" sz="2000" b="1" dirty="0">
                <a:solidFill>
                  <a:schemeClr val="tx1"/>
                </a:solidFill>
                <a:latin typeface="Times New Roman" pitchFamily="18" charset="0"/>
                <a:cs typeface="Times New Roman" pitchFamily="18" charset="0"/>
              </a:rPr>
              <a:t>{</a:t>
            </a: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2</a:t>
            </a: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5</a:t>
            </a:r>
            <a:r>
              <a:rPr lang="en-US" sz="2000" b="1" dirty="0" smtClean="0">
                <a:solidFill>
                  <a:schemeClr val="tx1"/>
                </a:solidFill>
                <a:latin typeface="Times New Roman" pitchFamily="18" charset="0"/>
                <a:cs typeface="Times New Roman" pitchFamily="18" charset="0"/>
              </a:rPr>
              <a:t>}</a:t>
            </a:r>
          </a:p>
        </p:txBody>
      </p:sp>
      <p:sp>
        <p:nvSpPr>
          <p:cNvPr id="65" name="Oval 64"/>
          <p:cNvSpPr/>
          <p:nvPr/>
        </p:nvSpPr>
        <p:spPr>
          <a:xfrm>
            <a:off x="6167125" y="2500481"/>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2</a:t>
            </a: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5</a:t>
            </a:r>
            <a:r>
              <a:rPr lang="en-US" sz="2000" b="1" dirty="0" smtClean="0">
                <a:solidFill>
                  <a:schemeClr val="tx1"/>
                </a:solidFill>
                <a:latin typeface="Times New Roman" pitchFamily="18" charset="0"/>
                <a:cs typeface="Times New Roman" pitchFamily="18" charset="0"/>
              </a:rPr>
              <a:t>}</a:t>
            </a:r>
          </a:p>
        </p:txBody>
      </p:sp>
      <p:sp>
        <p:nvSpPr>
          <p:cNvPr id="66" name="Oval 65"/>
          <p:cNvSpPr/>
          <p:nvPr/>
        </p:nvSpPr>
        <p:spPr>
          <a:xfrm>
            <a:off x="4643125" y="250048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endParaRPr lang="en-US" sz="2000" b="1" dirty="0" smtClean="0">
              <a:solidFill>
                <a:schemeClr val="tx1"/>
              </a:solidFill>
              <a:latin typeface="Times New Roman" pitchFamily="18" charset="0"/>
              <a:cs typeface="Times New Roman" pitchFamily="18" charset="0"/>
            </a:endParaRP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2</a:t>
            </a: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5</a:t>
            </a:r>
            <a:r>
              <a:rPr lang="en-US" sz="2000" b="1" dirty="0" smtClean="0">
                <a:solidFill>
                  <a:schemeClr val="tx1"/>
                </a:solidFill>
                <a:latin typeface="Times New Roman" pitchFamily="18" charset="0"/>
                <a:cs typeface="Times New Roman" pitchFamily="18" charset="0"/>
              </a:rPr>
              <a:t>}</a:t>
            </a:r>
          </a:p>
        </p:txBody>
      </p:sp>
      <p:cxnSp>
        <p:nvCxnSpPr>
          <p:cNvPr id="67" name="Straight Arrow Connector 66"/>
          <p:cNvCxnSpPr/>
          <p:nvPr/>
        </p:nvCxnSpPr>
        <p:spPr>
          <a:xfrm rot="5400000" flipH="1" flipV="1">
            <a:off x="4956704" y="2301202"/>
            <a:ext cx="288036" cy="794"/>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sp>
        <p:nvSpPr>
          <p:cNvPr id="26" name="Rectangular Callout 25"/>
          <p:cNvSpPr/>
          <p:nvPr/>
        </p:nvSpPr>
        <p:spPr bwMode="auto">
          <a:xfrm>
            <a:off x="3485357" y="3448050"/>
            <a:ext cx="2214919" cy="349938"/>
          </a:xfrm>
          <a:prstGeom prst="wedgeRectCallout">
            <a:avLst>
              <a:gd name="adj1" fmla="val 77059"/>
              <a:gd name="adj2" fmla="val -93595"/>
            </a:avLst>
          </a:prstGeom>
          <a:solidFill>
            <a:srgbClr val="0064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sz="1800" i="1" dirty="0" smtClean="0">
                <a:latin typeface="Times New Roman" pitchFamily="18" charset="0"/>
                <a:cs typeface="Times New Roman" pitchFamily="18" charset="0"/>
              </a:rPr>
              <a:t>d</a:t>
            </a:r>
            <a:r>
              <a:rPr lang="en-US" sz="1800" i="1" baseline="-25000" dirty="0" smtClean="0">
                <a:latin typeface="Times New Roman" pitchFamily="18" charset="0"/>
                <a:cs typeface="Times New Roman" pitchFamily="18" charset="0"/>
              </a:rPr>
              <a:t>1</a:t>
            </a:r>
            <a:r>
              <a:rPr lang="en-US" sz="1800" dirty="0" smtClean="0">
                <a:latin typeface="Times New Roman" pitchFamily="18" charset="0"/>
                <a:cs typeface="Times New Roman" pitchFamily="18" charset="0"/>
              </a:rPr>
              <a:t>=</a:t>
            </a:r>
            <a:r>
              <a:rPr lang="en-US" sz="1800" i="1" dirty="0" smtClean="0">
                <a:latin typeface="Times New Roman" pitchFamily="18" charset="0"/>
                <a:cs typeface="Times New Roman" pitchFamily="18" charset="0"/>
              </a:rPr>
              <a:t>a</a:t>
            </a:r>
            <a:r>
              <a:rPr lang="en-US" sz="1800" i="1" baseline="-25000" dirty="0" smtClean="0">
                <a:latin typeface="Times New Roman" pitchFamily="18" charset="0"/>
                <a:cs typeface="Times New Roman" pitchFamily="18" charset="0"/>
              </a:rPr>
              <a:t>1 </a:t>
            </a:r>
            <a:r>
              <a:rPr lang="en-US" sz="1800" dirty="0" smtClean="0">
                <a:latin typeface="Times New Roman" pitchFamily="18" charset="0"/>
                <a:cs typeface="Times New Roman" pitchFamily="18" charset="0"/>
              </a:rPr>
              <a:t>∧ </a:t>
            </a:r>
            <a:r>
              <a:rPr lang="en-US" sz="1800" i="1" dirty="0" smtClean="0">
                <a:latin typeface="Times New Roman" pitchFamily="18" charset="0"/>
                <a:cs typeface="Times New Roman" pitchFamily="18" charset="0"/>
              </a:rPr>
              <a:t>d</a:t>
            </a:r>
            <a:r>
              <a:rPr lang="en-US" sz="1800" i="1" baseline="-25000" dirty="0" smtClean="0">
                <a:latin typeface="Times New Roman" pitchFamily="18" charset="0"/>
                <a:cs typeface="Times New Roman" pitchFamily="18" charset="0"/>
              </a:rPr>
              <a:t>2</a:t>
            </a:r>
            <a:r>
              <a:rPr lang="en-US" sz="1800" dirty="0" smtClean="0">
                <a:latin typeface="Times New Roman" pitchFamily="18" charset="0"/>
                <a:cs typeface="Times New Roman" pitchFamily="18" charset="0"/>
              </a:rPr>
              <a:t>=</a:t>
            </a:r>
            <a:r>
              <a:rPr lang="en-US" sz="1800" i="1" dirty="0" smtClean="0">
                <a:latin typeface="Times New Roman" pitchFamily="18" charset="0"/>
                <a:cs typeface="Times New Roman" pitchFamily="18" charset="0"/>
              </a:rPr>
              <a:t>b</a:t>
            </a:r>
            <a:r>
              <a:rPr lang="en-US" sz="1800" i="1" baseline="-25000" dirty="0" smtClean="0">
                <a:latin typeface="Times New Roman" pitchFamily="18" charset="0"/>
                <a:cs typeface="Times New Roman" pitchFamily="18" charset="0"/>
              </a:rPr>
              <a:t>1 </a:t>
            </a:r>
            <a:r>
              <a:rPr lang="en-US" sz="1800" dirty="0" smtClean="0">
                <a:latin typeface="Times New Roman" pitchFamily="18" charset="0"/>
                <a:cs typeface="Times New Roman" pitchFamily="18" charset="0"/>
              </a:rPr>
              <a:t>∧ </a:t>
            </a:r>
            <a:r>
              <a:rPr lang="en-US" sz="1800" i="1" dirty="0" smtClean="0">
                <a:latin typeface="Times New Roman" pitchFamily="18" charset="0"/>
                <a:cs typeface="Times New Roman" pitchFamily="18" charset="0"/>
              </a:rPr>
              <a:t>d</a:t>
            </a:r>
            <a:r>
              <a:rPr lang="en-US" sz="1800" i="1" baseline="-25000" dirty="0" smtClean="0">
                <a:latin typeface="Times New Roman" pitchFamily="18" charset="0"/>
                <a:cs typeface="Times New Roman" pitchFamily="18" charset="0"/>
              </a:rPr>
              <a:t>3</a:t>
            </a:r>
            <a:r>
              <a:rPr lang="en-US" sz="1800" dirty="0" smtClean="0">
                <a:latin typeface="Times New Roman" pitchFamily="18" charset="0"/>
                <a:cs typeface="Times New Roman" pitchFamily="18" charset="0"/>
              </a:rPr>
              <a:t>=</a:t>
            </a:r>
            <a:r>
              <a:rPr lang="en-US" sz="1800" i="1" dirty="0" smtClean="0">
                <a:latin typeface="Times New Roman" pitchFamily="18" charset="0"/>
                <a:cs typeface="Times New Roman" pitchFamily="18" charset="0"/>
              </a:rPr>
              <a:t>c</a:t>
            </a:r>
            <a:r>
              <a:rPr lang="en-US" sz="1800" i="1" baseline="-25000" dirty="0" smtClean="0">
                <a:latin typeface="Times New Roman" pitchFamily="18" charset="0"/>
                <a:cs typeface="Times New Roman" pitchFamily="18" charset="0"/>
              </a:rPr>
              <a:t>1</a:t>
            </a:r>
            <a:endParaRPr lang="en-US" sz="1750" spc="-50" dirty="0" smtClean="0">
              <a:solidFill>
                <a:schemeClr val="bg1"/>
              </a:solidFill>
              <a:latin typeface="Times New Roman" pitchFamily="18" charset="0"/>
              <a:ea typeface="Segoe UI" pitchFamily="34" charset="0"/>
              <a:cs typeface="Times New Roman" pitchFamily="18" charset="0"/>
            </a:endParaRPr>
          </a:p>
        </p:txBody>
      </p:sp>
      <p:sp>
        <p:nvSpPr>
          <p:cNvPr id="27" name="Text Placeholder 2"/>
          <p:cNvSpPr txBox="1">
            <a:spLocks/>
          </p:cNvSpPr>
          <p:nvPr/>
        </p:nvSpPr>
        <p:spPr>
          <a:xfrm>
            <a:off x="5909825" y="3656791"/>
            <a:ext cx="1605400" cy="360099"/>
          </a:xfrm>
          <a:prstGeom prst="rect">
            <a:avLst/>
          </a:prstGeom>
        </p:spPr>
        <p:txBody>
          <a:bodyPr vert="horz" wrap="square" lIns="0" tIns="0" rIns="0" bIns="0" rtlCol="0">
            <a:spAutoFit/>
          </a:bodyPr>
          <a:lstStyle/>
          <a:p>
            <a:pPr marL="0" marR="0" lvl="0" indent="0" algn="just" defTabSz="686047" rtl="0" eaLnBrk="1" fontAlgn="auto" latinLnBrk="0" hangingPunct="1">
              <a:lnSpc>
                <a:spcPct val="90000"/>
              </a:lnSpc>
              <a:spcBef>
                <a:spcPts val="0"/>
              </a:spcBef>
              <a:spcAft>
                <a:spcPts val="675"/>
              </a:spcAft>
              <a:buClrTx/>
              <a:buSzPct val="90000"/>
              <a:buFont typeface="Arial" pitchFamily="34" charset="0"/>
              <a:buNone/>
              <a:tabLst/>
              <a:defRPr/>
            </a:pPr>
            <a:r>
              <a:rPr kumimoji="0" lang="en-US" sz="2600" b="0" u="none" strike="noStrike" kern="1200" cap="none" spc="-100" normalizeH="0" baseline="0" noProof="0" dirty="0" smtClean="0">
                <a:ln>
                  <a:noFill/>
                </a:ln>
                <a:effectLst/>
                <a:uLnTx/>
                <a:uFillTx/>
                <a:latin typeface="Times New Roman" pitchFamily="18" charset="0"/>
                <a:cs typeface="Times New Roman" pitchFamily="18" charset="0"/>
              </a:rPr>
              <a:t>Lattice of </a:t>
            </a:r>
            <a:r>
              <a:rPr kumimoji="0" lang="en-US" sz="2600" b="0" i="1" u="none" strike="noStrike" kern="1200" cap="none" spc="-100" normalizeH="0" baseline="0" noProof="0" dirty="0" smtClean="0">
                <a:ln>
                  <a:noFill/>
                </a:ln>
                <a:effectLst/>
                <a:uLnTx/>
                <a:uFillTx/>
                <a:latin typeface="Monotype Corsiva" pitchFamily="66" charset="0"/>
                <a:ea typeface="+mn-ea"/>
                <a:cs typeface="Times New Roman" pitchFamily="18" charset="0"/>
              </a:rPr>
              <a:t>C </a:t>
            </a:r>
            <a:r>
              <a:rPr kumimoji="0" lang="en-US" sz="2600" b="0" i="1" u="none" strike="noStrike" kern="1200" cap="none" spc="-100" normalizeH="0" baseline="30000" noProof="0" dirty="0" smtClean="0">
                <a:ln>
                  <a:noFill/>
                </a:ln>
                <a:effectLst/>
                <a:uLnTx/>
                <a:uFillTx/>
                <a:latin typeface="Times New Roman" pitchFamily="18" charset="0"/>
                <a:ea typeface="+mn-ea"/>
                <a:cs typeface="Times New Roman" pitchFamily="18" charset="0"/>
              </a:rPr>
              <a:t>t</a:t>
            </a:r>
            <a:r>
              <a:rPr kumimoji="0" lang="en-US" sz="1600" b="0" i="1" u="none" strike="noStrike" kern="1200" cap="none" spc="-100" normalizeH="0" baseline="30000" noProof="0" dirty="0" smtClean="0">
                <a:ln>
                  <a:noFill/>
                </a:ln>
                <a:effectLst/>
                <a:uLnTx/>
                <a:uFillTx/>
                <a:latin typeface="Times New Roman" pitchFamily="18" charset="0"/>
                <a:ea typeface="+mn-ea"/>
                <a:cs typeface="Times New Roman" pitchFamily="18" charset="0"/>
              </a:rPr>
              <a:t>5</a:t>
            </a:r>
            <a:endParaRPr kumimoji="0" lang="en-US" sz="1600" b="0" i="0" u="none" strike="noStrike" kern="1200" cap="none" spc="-100" normalizeH="0" baseline="0" noProof="0" dirty="0" smtClean="0">
              <a:ln>
                <a:noFill/>
              </a:ln>
              <a:effectLst/>
              <a:uLnTx/>
              <a:uFillTx/>
              <a:latin typeface="Times New Roman" pitchFamily="18" charset="0"/>
              <a:ea typeface="+mn-ea"/>
              <a:cs typeface="Times New Roman" pitchFamily="18" charset="0"/>
            </a:endParaRPr>
          </a:p>
        </p:txBody>
      </p:sp>
      <p:sp>
        <p:nvSpPr>
          <p:cNvPr id="36" name="TextBox 35"/>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6571953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15425"/>
          </a:xfrm>
        </p:spPr>
        <p:txBody>
          <a:bodyPr/>
          <a:lstStyle/>
          <a:p>
            <a:pPr>
              <a:tabLst>
                <a:tab pos="5543550" algn="l"/>
              </a:tabLst>
            </a:pPr>
            <a:r>
              <a:rPr lang="en-US" sz="4400" dirty="0" err="1" smtClean="0"/>
              <a:t>FactWatcher</a:t>
            </a:r>
            <a:endParaRPr lang="en-US" sz="4400" dirty="0"/>
          </a:p>
        </p:txBody>
      </p:sp>
      <p:sp>
        <p:nvSpPr>
          <p:cNvPr id="4" name="Right Arrow 3"/>
          <p:cNvSpPr/>
          <p:nvPr/>
        </p:nvSpPr>
        <p:spPr bwMode="auto">
          <a:xfrm>
            <a:off x="2919803" y="1904673"/>
            <a:ext cx="744839" cy="342247"/>
          </a:xfrm>
          <a:prstGeom prst="rightArrow">
            <a:avLst/>
          </a:prstGeom>
          <a:solidFill>
            <a:schemeClr val="accent3"/>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solidFill>
                <a:schemeClr val="accent3"/>
              </a:solidFill>
              <a:latin typeface="Segoe UI" pitchFamily="34" charset="0"/>
              <a:ea typeface="Segoe UI" pitchFamily="34" charset="0"/>
              <a:cs typeface="Segoe UI" pitchFamily="34" charset="0"/>
            </a:endParaRPr>
          </a:p>
        </p:txBody>
      </p:sp>
      <p:sp>
        <p:nvSpPr>
          <p:cNvPr id="5" name="Right Arrow 4"/>
          <p:cNvSpPr/>
          <p:nvPr/>
        </p:nvSpPr>
        <p:spPr bwMode="auto">
          <a:xfrm rot="8100000">
            <a:off x="3540464" y="2765552"/>
            <a:ext cx="745766" cy="373757"/>
          </a:xfrm>
          <a:prstGeom prst="rightArrow">
            <a:avLst/>
          </a:prstGeom>
          <a:solidFill>
            <a:schemeClr val="accent3"/>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solidFill>
                <a:schemeClr val="accent3"/>
              </a:solidFill>
              <a:latin typeface="Segoe UI" pitchFamily="34" charset="0"/>
              <a:ea typeface="Segoe UI" pitchFamily="34" charset="0"/>
              <a:cs typeface="Segoe UI" pitchFamily="34" charset="0"/>
            </a:endParaRPr>
          </a:p>
        </p:txBody>
      </p:sp>
      <p:sp>
        <p:nvSpPr>
          <p:cNvPr id="6" name="Title 1"/>
          <p:cNvSpPr txBox="1">
            <a:spLocks/>
          </p:cNvSpPr>
          <p:nvPr/>
        </p:nvSpPr>
        <p:spPr>
          <a:xfrm>
            <a:off x="2208598" y="1006999"/>
            <a:ext cx="1969083" cy="830997"/>
          </a:xfrm>
          <a:prstGeom prst="rect">
            <a:avLst/>
          </a:prstGeom>
        </p:spPr>
        <p:txBody>
          <a:bodyPr vert="horz" wrap="square" lIns="0" tIns="0" rIns="0" bIns="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lgn="just"/>
            <a:r>
              <a:rPr lang="en-US" sz="2000" dirty="0" smtClean="0">
                <a:solidFill>
                  <a:schemeClr val="tx1"/>
                </a:solidFill>
                <a:latin typeface="Garamond" panose="02020404030301010803" pitchFamily="18" charset="0"/>
                <a:cs typeface="Times New Roman" pitchFamily="18" charset="0"/>
              </a:rPr>
              <a:t>Tuple </a:t>
            </a:r>
            <a:r>
              <a:rPr lang="en-US" sz="2000" i="1" dirty="0" smtClean="0">
                <a:solidFill>
                  <a:schemeClr val="tx1"/>
                </a:solidFill>
                <a:latin typeface="Garamond" panose="02020404030301010803" pitchFamily="18" charset="0"/>
                <a:cs typeface="Times New Roman" pitchFamily="18" charset="0"/>
              </a:rPr>
              <a:t>t</a:t>
            </a:r>
            <a:r>
              <a:rPr lang="en-US" sz="2000" dirty="0" smtClean="0">
                <a:solidFill>
                  <a:schemeClr val="tx1"/>
                </a:solidFill>
                <a:latin typeface="Garamond" panose="02020404030301010803" pitchFamily="18" charset="0"/>
                <a:cs typeface="Times New Roman" pitchFamily="18" charset="0"/>
              </a:rPr>
              <a:t> for new real world event appended to database</a:t>
            </a:r>
            <a:endParaRPr lang="en-US" sz="2000" dirty="0">
              <a:solidFill>
                <a:schemeClr val="tx1"/>
              </a:solidFill>
              <a:latin typeface="Garamond" panose="02020404030301010803" pitchFamily="18" charset="0"/>
              <a:cs typeface="Times New Roman" pitchFamily="18" charset="0"/>
            </a:endParaRPr>
          </a:p>
        </p:txBody>
      </p:sp>
      <p:sp>
        <p:nvSpPr>
          <p:cNvPr id="7" name="Title 1"/>
          <p:cNvSpPr txBox="1">
            <a:spLocks/>
          </p:cNvSpPr>
          <p:nvPr/>
        </p:nvSpPr>
        <p:spPr>
          <a:xfrm>
            <a:off x="4371330" y="2794245"/>
            <a:ext cx="3943995" cy="553998"/>
          </a:xfrm>
          <a:prstGeom prst="rect">
            <a:avLst/>
          </a:prstGeom>
        </p:spPr>
        <p:txBody>
          <a:bodyPr vert="horz" wrap="square" lIns="0" tIns="0" rIns="0" bIns="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lgn="just"/>
            <a:r>
              <a:rPr lang="en-US" sz="2000" dirty="0" smtClean="0">
                <a:solidFill>
                  <a:schemeClr val="tx1"/>
                </a:solidFill>
                <a:latin typeface="Garamond" panose="02020404030301010803" pitchFamily="18" charset="0"/>
                <a:cs typeface="Times New Roman" pitchFamily="18" charset="0"/>
              </a:rPr>
              <a:t>Find constraint-measure </a:t>
            </a:r>
            <a:r>
              <a:rPr lang="en-US" sz="2000" dirty="0">
                <a:solidFill>
                  <a:schemeClr val="tx1"/>
                </a:solidFill>
                <a:latin typeface="Garamond" panose="02020404030301010803" pitchFamily="18" charset="0"/>
                <a:cs typeface="Times New Roman" pitchFamily="18" charset="0"/>
              </a:rPr>
              <a:t>pair (</a:t>
            </a:r>
            <a:r>
              <a:rPr lang="en-US" sz="2000" i="1" dirty="0">
                <a:solidFill>
                  <a:schemeClr val="tx1"/>
                </a:solidFill>
                <a:latin typeface="Garamond" panose="02020404030301010803" pitchFamily="18" charset="0"/>
                <a:cs typeface="Times New Roman" pitchFamily="18" charset="0"/>
              </a:rPr>
              <a:t>C</a:t>
            </a:r>
            <a:r>
              <a:rPr lang="en-US" sz="2000" dirty="0" smtClean="0">
                <a:solidFill>
                  <a:schemeClr val="tx1"/>
                </a:solidFill>
                <a:latin typeface="Garamond" panose="02020404030301010803" pitchFamily="18" charset="0"/>
                <a:cs typeface="Times New Roman" pitchFamily="18" charset="0"/>
              </a:rPr>
              <a:t>, </a:t>
            </a:r>
            <a:r>
              <a:rPr lang="en-US" sz="2000" i="1" dirty="0" smtClean="0">
                <a:solidFill>
                  <a:schemeClr val="tx1"/>
                </a:solidFill>
                <a:latin typeface="Garamond" panose="02020404030301010803" pitchFamily="18" charset="0"/>
                <a:cs typeface="Times New Roman" pitchFamily="18" charset="0"/>
              </a:rPr>
              <a:t>M</a:t>
            </a:r>
            <a:r>
              <a:rPr lang="en-US" sz="2000" dirty="0">
                <a:solidFill>
                  <a:schemeClr val="tx1"/>
                </a:solidFill>
                <a:latin typeface="Garamond" panose="02020404030301010803" pitchFamily="18" charset="0"/>
                <a:cs typeface="Times New Roman" pitchFamily="18" charset="0"/>
              </a:rPr>
              <a:t>) such that </a:t>
            </a:r>
            <a:r>
              <a:rPr lang="en-US" sz="2000" i="1" dirty="0">
                <a:solidFill>
                  <a:schemeClr val="tx1"/>
                </a:solidFill>
                <a:latin typeface="Garamond" panose="02020404030301010803" pitchFamily="18" charset="0"/>
                <a:cs typeface="Times New Roman" pitchFamily="18" charset="0"/>
              </a:rPr>
              <a:t>t</a:t>
            </a:r>
            <a:r>
              <a:rPr lang="en-US" sz="2000" dirty="0">
                <a:solidFill>
                  <a:schemeClr val="tx1"/>
                </a:solidFill>
                <a:latin typeface="Garamond" panose="02020404030301010803" pitchFamily="18" charset="0"/>
                <a:cs typeface="Times New Roman" pitchFamily="18" charset="0"/>
              </a:rPr>
              <a:t> </a:t>
            </a:r>
            <a:r>
              <a:rPr lang="en-US" sz="2000" dirty="0" smtClean="0">
                <a:solidFill>
                  <a:schemeClr val="tx1"/>
                </a:solidFill>
                <a:latin typeface="Garamond" panose="02020404030301010803" pitchFamily="18" charset="0"/>
                <a:cs typeface="Times New Roman" pitchFamily="18" charset="0"/>
              </a:rPr>
              <a:t> is </a:t>
            </a:r>
            <a:r>
              <a:rPr lang="en-US" sz="2000" dirty="0">
                <a:solidFill>
                  <a:schemeClr val="tx1"/>
                </a:solidFill>
                <a:latin typeface="Garamond" panose="02020404030301010803" pitchFamily="18" charset="0"/>
                <a:cs typeface="Times New Roman" pitchFamily="18" charset="0"/>
              </a:rPr>
              <a:t>in the contextual </a:t>
            </a:r>
            <a:r>
              <a:rPr lang="en-US" sz="2000" dirty="0" smtClean="0">
                <a:solidFill>
                  <a:schemeClr val="tx1"/>
                </a:solidFill>
                <a:latin typeface="Garamond" panose="02020404030301010803" pitchFamily="18" charset="0"/>
                <a:cs typeface="Times New Roman" pitchFamily="18" charset="0"/>
              </a:rPr>
              <a:t>skyline</a:t>
            </a:r>
            <a:endParaRPr lang="en-US" sz="2000" dirty="0">
              <a:solidFill>
                <a:schemeClr val="tx1"/>
              </a:solidFill>
              <a:latin typeface="Garamond" panose="02020404030301010803" pitchFamily="18" charset="0"/>
              <a:cs typeface="Times New Roman"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529876260"/>
              </p:ext>
            </p:extLst>
          </p:nvPr>
        </p:nvGraphicFramePr>
        <p:xfrm>
          <a:off x="72648" y="2508728"/>
          <a:ext cx="3412214" cy="2286000"/>
        </p:xfrm>
        <a:graphic>
          <a:graphicData uri="http://schemas.openxmlformats.org/drawingml/2006/table">
            <a:tbl>
              <a:tblPr firstRow="1" bandRow="1">
                <a:tableStyleId>{5C22544A-7EE6-4342-B048-85BDC9FD1C3A}</a:tableStyleId>
              </a:tblPr>
              <a:tblGrid>
                <a:gridCol w="1930353"/>
                <a:gridCol w="1481861"/>
              </a:tblGrid>
              <a:tr h="151995">
                <a:tc>
                  <a:txBody>
                    <a:bodyPr/>
                    <a:lstStyle/>
                    <a:p>
                      <a:r>
                        <a:rPr lang="en-US" sz="2000" dirty="0" smtClean="0">
                          <a:solidFill>
                            <a:schemeClr val="tx1"/>
                          </a:solidFill>
                          <a:latin typeface="Times New Roman" pitchFamily="18" charset="0"/>
                          <a:cs typeface="Times New Roman" pitchFamily="18" charset="0"/>
                        </a:rPr>
                        <a:t>Constraint</a:t>
                      </a:r>
                      <a:endParaRPr lang="en-US" sz="2000"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smtClean="0">
                          <a:solidFill>
                            <a:schemeClr val="tx1"/>
                          </a:solidFill>
                          <a:latin typeface="Times New Roman" pitchFamily="18" charset="0"/>
                          <a:cs typeface="Times New Roman" pitchFamily="18" charset="0"/>
                        </a:rPr>
                        <a:t>Measure</a:t>
                      </a:r>
                      <a:endParaRPr lang="en-US" sz="2000"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99085">
                <a:tc>
                  <a:txBody>
                    <a:bodyPr/>
                    <a:lstStyle/>
                    <a:p>
                      <a:r>
                        <a:rPr lang="en-US" sz="2000" dirty="0" smtClean="0">
                          <a:solidFill>
                            <a:srgbClr val="00B050"/>
                          </a:solidFill>
                          <a:latin typeface="Times New Roman" pitchFamily="18" charset="0"/>
                          <a:cs typeface="Times New Roman" pitchFamily="18" charset="0"/>
                        </a:rPr>
                        <a:t>month</a:t>
                      </a:r>
                      <a:r>
                        <a:rPr lang="en-US" sz="2000" i="1" dirty="0" smtClean="0">
                          <a:solidFill>
                            <a:srgbClr val="00B050"/>
                          </a:solidFill>
                          <a:latin typeface="Times New Roman" pitchFamily="18" charset="0"/>
                          <a:cs typeface="Times New Roman" pitchFamily="18" charset="0"/>
                        </a:rPr>
                        <a:t>=Feb</a:t>
                      </a:r>
                      <a:endParaRPr lang="en-US" sz="2000" dirty="0">
                        <a:solidFill>
                          <a:srgbClr val="00B05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smtClean="0">
                          <a:solidFill>
                            <a:schemeClr val="accent6"/>
                          </a:solidFill>
                          <a:latin typeface="Times New Roman" pitchFamily="18" charset="0"/>
                          <a:cs typeface="Times New Roman" pitchFamily="18" charset="0"/>
                        </a:rPr>
                        <a:t>pts, </a:t>
                      </a:r>
                      <a:r>
                        <a:rPr lang="en-US" sz="2000" dirty="0" err="1" smtClean="0">
                          <a:solidFill>
                            <a:schemeClr val="accent6"/>
                          </a:solidFill>
                          <a:latin typeface="Times New Roman" pitchFamily="18" charset="0"/>
                          <a:cs typeface="Times New Roman" pitchFamily="18" charset="0"/>
                        </a:rPr>
                        <a:t>ast</a:t>
                      </a:r>
                      <a:r>
                        <a:rPr lang="en-US" sz="2000" dirty="0" smtClean="0">
                          <a:solidFill>
                            <a:schemeClr val="accent6"/>
                          </a:solidFill>
                          <a:latin typeface="Times New Roman" pitchFamily="18" charset="0"/>
                          <a:cs typeface="Times New Roman" pitchFamily="18" charset="0"/>
                        </a:rPr>
                        <a:t>, </a:t>
                      </a:r>
                      <a:r>
                        <a:rPr lang="en-US" sz="2000" dirty="0" err="1" smtClean="0">
                          <a:solidFill>
                            <a:schemeClr val="accent6"/>
                          </a:solidFill>
                          <a:latin typeface="Times New Roman" pitchFamily="18" charset="0"/>
                          <a:cs typeface="Times New Roman" pitchFamily="18" charset="0"/>
                        </a:rPr>
                        <a:t>reb</a:t>
                      </a:r>
                      <a:endParaRPr lang="en-US" sz="2000" dirty="0">
                        <a:solidFill>
                          <a:schemeClr val="accent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93370">
                <a:tc>
                  <a:txBody>
                    <a:bodyPr/>
                    <a:lstStyle/>
                    <a:p>
                      <a:r>
                        <a:rPr lang="en-US" sz="2000" dirty="0" err="1" smtClean="0">
                          <a:latin typeface="Times New Roman" pitchFamily="18" charset="0"/>
                          <a:cs typeface="Times New Roman" pitchFamily="18" charset="0"/>
                        </a:rPr>
                        <a:t>opp_team</a:t>
                      </a:r>
                      <a:r>
                        <a:rPr lang="en-US" sz="2000" dirty="0" smtClean="0">
                          <a:latin typeface="Times New Roman" pitchFamily="18" charset="0"/>
                          <a:cs typeface="Times New Roman" pitchFamily="18" charset="0"/>
                        </a:rPr>
                        <a:t>=</a:t>
                      </a:r>
                      <a:r>
                        <a:rPr lang="en-US" sz="2000" i="1" dirty="0" smtClean="0">
                          <a:latin typeface="Times New Roman" pitchFamily="18" charset="0"/>
                          <a:cs typeface="Times New Roman" pitchFamily="18" charset="0"/>
                        </a:rPr>
                        <a:t>Nets</a:t>
                      </a:r>
                      <a:endParaRPr lang="en-US" sz="20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err="1" smtClean="0">
                          <a:latin typeface="Times New Roman" pitchFamily="18" charset="0"/>
                          <a:cs typeface="Times New Roman" pitchFamily="18" charset="0"/>
                        </a:rPr>
                        <a:t>ast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reb</a:t>
                      </a:r>
                      <a:endParaRPr lang="en-US" sz="20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01980">
                <a:tc>
                  <a:txBody>
                    <a:bodyPr/>
                    <a:lstStyle/>
                    <a:p>
                      <a:r>
                        <a:rPr lang="en-US" sz="2000" dirty="0" smtClean="0">
                          <a:latin typeface="Times New Roman" pitchFamily="18" charset="0"/>
                          <a:cs typeface="Times New Roman" pitchFamily="18" charset="0"/>
                        </a:rPr>
                        <a:t>team</a:t>
                      </a:r>
                      <a:r>
                        <a:rPr lang="en-US" sz="2000" i="1" dirty="0" smtClean="0">
                          <a:latin typeface="Times New Roman" pitchFamily="18" charset="0"/>
                          <a:cs typeface="Times New Roman" pitchFamily="18" charset="0"/>
                        </a:rPr>
                        <a:t>=Celtics </a:t>
                      </a:r>
                      <a:r>
                        <a:rPr lang="en-US" sz="2000" i="0" dirty="0" smtClean="0">
                          <a:latin typeface="Times New Roman" pitchFamily="18" charset="0"/>
                          <a:cs typeface="Times New Roman" pitchFamily="18" charset="0"/>
                        </a:rPr>
                        <a:t>&amp;</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opp_team</a:t>
                      </a:r>
                      <a:r>
                        <a:rPr lang="en-US" sz="2000" dirty="0" smtClean="0">
                          <a:latin typeface="Times New Roman" pitchFamily="18" charset="0"/>
                          <a:cs typeface="Times New Roman" pitchFamily="18" charset="0"/>
                        </a:rPr>
                        <a:t>=</a:t>
                      </a:r>
                      <a:r>
                        <a:rPr lang="en-US" sz="2000" i="1" dirty="0" smtClean="0">
                          <a:latin typeface="Times New Roman" pitchFamily="18" charset="0"/>
                          <a:cs typeface="Times New Roman" pitchFamily="18" charset="0"/>
                        </a:rPr>
                        <a:t>Nets</a:t>
                      </a:r>
                      <a:endParaRPr lang="en-US" sz="20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686047" rtl="0" eaLnBrk="1" fontAlgn="auto" latinLnBrk="0" hangingPunct="1">
                        <a:lnSpc>
                          <a:spcPct val="100000"/>
                        </a:lnSpc>
                        <a:spcBef>
                          <a:spcPts val="0"/>
                        </a:spcBef>
                        <a:spcAft>
                          <a:spcPts val="0"/>
                        </a:spcAft>
                        <a:buClrTx/>
                        <a:buSzTx/>
                        <a:buFontTx/>
                        <a:buNone/>
                        <a:tabLst/>
                        <a:defRPr/>
                      </a:pPr>
                      <a:r>
                        <a:rPr lang="en-US" sz="2000" dirty="0" err="1" smtClean="0">
                          <a:latin typeface="Times New Roman" pitchFamily="18" charset="0"/>
                          <a:cs typeface="Times New Roman" pitchFamily="18" charset="0"/>
                        </a:rPr>
                        <a:t>ast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reb</a:t>
                      </a:r>
                      <a:endParaRPr lang="en-US" sz="2000" dirty="0" smtClean="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39065">
                <a:tc>
                  <a:txBody>
                    <a:bodyPr/>
                    <a:lstStyle/>
                    <a:p>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686047" rtl="0" eaLnBrk="1" fontAlgn="auto" latinLnBrk="0" hangingPunct="1">
                        <a:lnSpc>
                          <a:spcPct val="100000"/>
                        </a:lnSpc>
                        <a:spcBef>
                          <a:spcPts val="0"/>
                        </a:spcBef>
                        <a:spcAft>
                          <a:spcPts val="0"/>
                        </a:spcAft>
                        <a:buClrTx/>
                        <a:buSzTx/>
                        <a:buFontTx/>
                        <a:buNone/>
                        <a:tabLst/>
                        <a:defRPr/>
                      </a:pPr>
                      <a:r>
                        <a:rPr lang="en-US" sz="2000" dirty="0" smtClean="0">
                          <a:latin typeface="Times New Roman" pitchFamily="18" charset="0"/>
                          <a:cs typeface="Times New Roman"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9" name="Rectangle 8"/>
          <p:cNvSpPr/>
          <p:nvPr/>
        </p:nvSpPr>
        <p:spPr bwMode="auto">
          <a:xfrm>
            <a:off x="5648325" y="3581400"/>
            <a:ext cx="3331885" cy="1463598"/>
          </a:xfrm>
          <a:prstGeom prst="rect">
            <a:avLst/>
          </a:prstGeom>
          <a:solidFill>
            <a:schemeClr val="bg1"/>
          </a:solidFill>
          <a:ln w="22225">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just">
              <a:lnSpc>
                <a:spcPct val="90000"/>
              </a:lnSpc>
              <a:spcBef>
                <a:spcPct val="0"/>
              </a:spcBef>
              <a:tabLst>
                <a:tab pos="6400800" algn="l"/>
              </a:tabLst>
            </a:pPr>
            <a:r>
              <a:rPr lang="en-US" sz="2000" spc="-100" dirty="0">
                <a:ln w="3175">
                  <a:noFill/>
                </a:ln>
                <a:solidFill>
                  <a:schemeClr val="tx1"/>
                </a:solidFill>
                <a:latin typeface="Garamond" panose="02020404030301010803" pitchFamily="18" charset="0"/>
                <a:cs typeface="Times New Roman" pitchFamily="18" charset="0"/>
              </a:rPr>
              <a:t>Wesley had </a:t>
            </a:r>
            <a:r>
              <a:rPr lang="en-US" sz="2000" spc="-100" dirty="0">
                <a:ln w="3175">
                  <a:noFill/>
                </a:ln>
                <a:solidFill>
                  <a:schemeClr val="accent6"/>
                </a:solidFill>
                <a:latin typeface="Garamond" panose="02020404030301010803" pitchFamily="18" charset="0"/>
                <a:cs typeface="Times New Roman" pitchFamily="18" charset="0"/>
              </a:rPr>
              <a:t>12 points, 13 assists and 5 rebounds </a:t>
            </a:r>
            <a:r>
              <a:rPr lang="en-US" sz="2000" spc="-100" dirty="0">
                <a:ln w="3175">
                  <a:noFill/>
                </a:ln>
                <a:solidFill>
                  <a:schemeClr val="tx1"/>
                </a:solidFill>
                <a:latin typeface="Garamond" panose="02020404030301010803" pitchFamily="18" charset="0"/>
                <a:cs typeface="Times New Roman" pitchFamily="18" charset="0"/>
              </a:rPr>
              <a:t>on February 25, 1996 to become the first player with a 12/13/5 (points/assists/rebounds) in </a:t>
            </a:r>
            <a:r>
              <a:rPr lang="en-US" sz="2000" spc="-100" dirty="0">
                <a:ln w="3175">
                  <a:noFill/>
                </a:ln>
                <a:solidFill>
                  <a:srgbClr val="00B050"/>
                </a:solidFill>
                <a:latin typeface="Garamond" panose="02020404030301010803" pitchFamily="18" charset="0"/>
                <a:cs typeface="Times New Roman" pitchFamily="18" charset="0"/>
              </a:rPr>
              <a:t>February</a:t>
            </a:r>
            <a:r>
              <a:rPr lang="en-US" sz="2000" spc="-100" dirty="0">
                <a:ln w="3175">
                  <a:noFill/>
                </a:ln>
                <a:solidFill>
                  <a:schemeClr val="tx1"/>
                </a:solidFill>
                <a:latin typeface="Garamond" panose="02020404030301010803" pitchFamily="18" charset="0"/>
                <a:cs typeface="Times New Roman" pitchFamily="18" charset="0"/>
              </a:rPr>
              <a:t>. </a:t>
            </a:r>
          </a:p>
        </p:txBody>
      </p:sp>
      <p:sp>
        <p:nvSpPr>
          <p:cNvPr id="10" name="Right Arrow 9"/>
          <p:cNvSpPr/>
          <p:nvPr/>
        </p:nvSpPr>
        <p:spPr bwMode="auto">
          <a:xfrm>
            <a:off x="4309158" y="4348160"/>
            <a:ext cx="719137" cy="390525"/>
          </a:xfrm>
          <a:prstGeom prst="rightArrow">
            <a:avLst/>
          </a:prstGeom>
          <a:solidFill>
            <a:schemeClr val="accent3"/>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solidFill>
                <a:schemeClr val="accent3"/>
              </a:solidFill>
              <a:latin typeface="Segoe UI" pitchFamily="34" charset="0"/>
              <a:ea typeface="Segoe UI" pitchFamily="34" charset="0"/>
              <a:cs typeface="Segoe UI" pitchFamily="34" charset="0"/>
            </a:endParaRPr>
          </a:p>
        </p:txBody>
      </p:sp>
      <p:sp>
        <p:nvSpPr>
          <p:cNvPr id="11" name="Title 1"/>
          <p:cNvSpPr txBox="1">
            <a:spLocks/>
          </p:cNvSpPr>
          <p:nvPr/>
        </p:nvSpPr>
        <p:spPr>
          <a:xfrm>
            <a:off x="3579706" y="4022302"/>
            <a:ext cx="2152649" cy="279757"/>
          </a:xfrm>
          <a:prstGeom prst="rect">
            <a:avLst/>
          </a:prstGeom>
        </p:spPr>
        <p:txBody>
          <a:bodyPr vert="horz" wrap="square" lIns="0" tIns="0" rIns="0" bIns="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lgn="just"/>
            <a:r>
              <a:rPr lang="en-US" sz="2000" dirty="0" smtClean="0">
                <a:solidFill>
                  <a:schemeClr val="tx1"/>
                </a:solidFill>
                <a:latin typeface="Garamond" panose="02020404030301010803" pitchFamily="18" charset="0"/>
                <a:cs typeface="Times New Roman" pitchFamily="18" charset="0"/>
              </a:rPr>
              <a:t>Generate factual claim</a:t>
            </a:r>
            <a:endParaRPr lang="en-US" sz="2000" dirty="0">
              <a:solidFill>
                <a:schemeClr val="tx1"/>
              </a:solidFill>
              <a:latin typeface="Garamond" panose="02020404030301010803" pitchFamily="18" charset="0"/>
              <a:cs typeface="Times New Roman" pitchFamily="18" charset="0"/>
            </a:endParaRPr>
          </a:p>
        </p:txBody>
      </p:sp>
      <p:pic>
        <p:nvPicPr>
          <p:cNvPr id="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9158" y="809996"/>
            <a:ext cx="4751916" cy="1763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bwMode="auto">
          <a:xfrm>
            <a:off x="4244357" y="2274572"/>
            <a:ext cx="4856568" cy="305884"/>
          </a:xfrm>
          <a:prstGeom prst="rect">
            <a:avLst/>
          </a:prstGeom>
          <a:solidFill>
            <a:schemeClr val="accent6">
              <a:alpha val="0"/>
            </a:schemeClr>
          </a:solid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solidFill>
                <a:srgbClr val="C00000"/>
              </a:solidFill>
              <a:latin typeface="Segoe UI" pitchFamily="34" charset="0"/>
              <a:ea typeface="Segoe UI" pitchFamily="34" charset="0"/>
              <a:cs typeface="Segoe UI" pitchFamily="34" charset="0"/>
            </a:endParaRPr>
          </a:p>
        </p:txBody>
      </p:sp>
      <p:pic>
        <p:nvPicPr>
          <p:cNvPr id="14" name="Picture 2" descr="http://upload.wikimedia.org/wikipedia/commons/thumb/9/96/Basketball_World_Cup_2014.jpg/220px-Basketball_World_Cup_201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48" y="888303"/>
            <a:ext cx="2095500" cy="1514475"/>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235229" y="4835723"/>
            <a:ext cx="2593531" cy="276999"/>
          </a:xfrm>
          <a:prstGeom prst="rect">
            <a:avLst/>
          </a:prstGeom>
        </p:spPr>
        <p:txBody>
          <a:bodyPr wrap="none">
            <a:spAutoFit/>
          </a:bodyPr>
          <a:lstStyle/>
          <a:p>
            <a:r>
              <a:rPr lang="en-US" sz="1200" dirty="0">
                <a:latin typeface="Garamond" panose="02020404030301010803" pitchFamily="18" charset="0"/>
              </a:rPr>
              <a:t>http://en.wikipedia.org/wiki/Basketball</a:t>
            </a:r>
          </a:p>
        </p:txBody>
      </p:sp>
      <p:sp>
        <p:nvSpPr>
          <p:cNvPr id="16" name="TextBox 15"/>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41901369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sz="440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Modeling</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74" name="Oval 73"/>
          <p:cNvSpPr/>
          <p:nvPr/>
        </p:nvSpPr>
        <p:spPr>
          <a:xfrm>
            <a:off x="6274000" y="2465048"/>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0070C0"/>
                </a:solidFill>
                <a:latin typeface="Times New Roman" pitchFamily="18" charset="0"/>
                <a:cs typeface="Times New Roman" pitchFamily="18" charset="0"/>
              </a:rPr>
              <a:t>a</a:t>
            </a:r>
            <a:r>
              <a:rPr lang="en-US" sz="2400" b="1" baseline="-25000" dirty="0" smtClean="0">
                <a:solidFill>
                  <a:srgbClr val="0070C0"/>
                </a:solidFill>
                <a:latin typeface="Times New Roman" pitchFamily="18" charset="0"/>
                <a:cs typeface="Times New Roman" pitchFamily="18" charset="0"/>
              </a:rPr>
              <a:t>1</a:t>
            </a:r>
            <a:r>
              <a:rPr lang="en-US" sz="2400" b="1" dirty="0" smtClean="0">
                <a:solidFill>
                  <a:srgbClr val="0070C0"/>
                </a:solidFill>
                <a:latin typeface="Times New Roman" pitchFamily="18" charset="0"/>
                <a:cs typeface="Times New Roman" pitchFamily="18" charset="0"/>
              </a:rPr>
              <a:t>,c</a:t>
            </a:r>
            <a:r>
              <a:rPr lang="en-US" sz="2400" b="1" baseline="-25000" dirty="0" smtClean="0">
                <a:solidFill>
                  <a:srgbClr val="0070C0"/>
                </a:solidFill>
                <a:latin typeface="Times New Roman" pitchFamily="18" charset="0"/>
                <a:cs typeface="Times New Roman" pitchFamily="18" charset="0"/>
              </a:rPr>
              <a:t>1</a:t>
            </a:r>
            <a:endParaRPr lang="en-US" sz="2400" b="1" dirty="0" smtClean="0">
              <a:solidFill>
                <a:srgbClr val="0070C0"/>
              </a:solidFill>
              <a:latin typeface="Times New Roman" pitchFamily="18" charset="0"/>
              <a:cs typeface="Times New Roman" pitchFamily="18" charset="0"/>
            </a:endParaRPr>
          </a:p>
        </p:txBody>
      </p:sp>
      <p:sp>
        <p:nvSpPr>
          <p:cNvPr id="75" name="Oval 74"/>
          <p:cNvSpPr/>
          <p:nvPr/>
        </p:nvSpPr>
        <p:spPr>
          <a:xfrm>
            <a:off x="7798000" y="2465048"/>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0064B1"/>
                </a:solidFill>
                <a:latin typeface="Times New Roman" pitchFamily="18" charset="0"/>
                <a:cs typeface="Times New Roman" pitchFamily="18" charset="0"/>
              </a:rPr>
              <a:t>b</a:t>
            </a:r>
            <a:r>
              <a:rPr lang="en-US" sz="2400" b="1" baseline="-25000" dirty="0" smtClean="0">
                <a:solidFill>
                  <a:srgbClr val="0064B1"/>
                </a:solidFill>
                <a:latin typeface="Times New Roman" pitchFamily="18" charset="0"/>
                <a:cs typeface="Times New Roman" pitchFamily="18" charset="0"/>
              </a:rPr>
              <a:t>1</a:t>
            </a:r>
            <a:r>
              <a:rPr lang="en-US" sz="2400" b="1" dirty="0" smtClean="0">
                <a:solidFill>
                  <a:srgbClr val="0064B1"/>
                </a:solidFill>
                <a:latin typeface="Times New Roman" pitchFamily="18" charset="0"/>
                <a:cs typeface="Times New Roman" pitchFamily="18" charset="0"/>
              </a:rPr>
              <a:t>,c</a:t>
            </a:r>
            <a:r>
              <a:rPr lang="en-US" sz="2400" b="1" baseline="-25000" dirty="0" smtClean="0">
                <a:solidFill>
                  <a:srgbClr val="0064B1"/>
                </a:solidFill>
                <a:latin typeface="Times New Roman" pitchFamily="18" charset="0"/>
                <a:cs typeface="Times New Roman" pitchFamily="18" charset="0"/>
              </a:rPr>
              <a:t>1</a:t>
            </a:r>
            <a:endParaRPr lang="en-US" sz="2400" b="1" dirty="0" smtClean="0">
              <a:solidFill>
                <a:srgbClr val="0064B1"/>
              </a:solidFill>
              <a:latin typeface="Times New Roman" pitchFamily="18" charset="0"/>
              <a:cs typeface="Times New Roman" pitchFamily="18" charset="0"/>
            </a:endParaRPr>
          </a:p>
        </p:txBody>
      </p:sp>
      <p:sp>
        <p:nvSpPr>
          <p:cNvPr id="76" name="Oval 75"/>
          <p:cNvSpPr/>
          <p:nvPr/>
        </p:nvSpPr>
        <p:spPr>
          <a:xfrm>
            <a:off x="4750000" y="2465048"/>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0070C0"/>
                </a:solidFill>
                <a:latin typeface="Times New Roman" pitchFamily="18" charset="0"/>
                <a:cs typeface="Times New Roman" pitchFamily="18" charset="0"/>
              </a:rPr>
              <a:t>a</a:t>
            </a:r>
            <a:r>
              <a:rPr lang="en-US" sz="2400" b="1" baseline="-25000" dirty="0" smtClean="0">
                <a:solidFill>
                  <a:srgbClr val="0070C0"/>
                </a:solidFill>
                <a:latin typeface="Times New Roman" pitchFamily="18" charset="0"/>
                <a:cs typeface="Times New Roman" pitchFamily="18" charset="0"/>
              </a:rPr>
              <a:t>1</a:t>
            </a:r>
            <a:r>
              <a:rPr lang="en-US" sz="2400" b="1" dirty="0" smtClean="0">
                <a:solidFill>
                  <a:srgbClr val="0070C0"/>
                </a:solidFill>
                <a:latin typeface="Times New Roman" pitchFamily="18" charset="0"/>
                <a:cs typeface="Times New Roman" pitchFamily="18" charset="0"/>
              </a:rPr>
              <a:t>,b</a:t>
            </a:r>
            <a:r>
              <a:rPr lang="en-US" sz="2400" b="1" baseline="-25000" dirty="0" smtClean="0">
                <a:solidFill>
                  <a:srgbClr val="0070C0"/>
                </a:solidFill>
                <a:latin typeface="Times New Roman" pitchFamily="18" charset="0"/>
                <a:cs typeface="Times New Roman" pitchFamily="18" charset="0"/>
              </a:rPr>
              <a:t>1</a:t>
            </a:r>
            <a:endParaRPr lang="en-US" sz="2400" b="1" dirty="0" smtClean="0">
              <a:solidFill>
                <a:srgbClr val="0070C0"/>
              </a:solidFill>
              <a:latin typeface="Times New Roman" pitchFamily="18" charset="0"/>
              <a:cs typeface="Times New Roman" pitchFamily="18" charset="0"/>
            </a:endParaRPr>
          </a:p>
        </p:txBody>
      </p:sp>
      <p:sp>
        <p:nvSpPr>
          <p:cNvPr id="77" name="Oval 76"/>
          <p:cNvSpPr/>
          <p:nvPr/>
        </p:nvSpPr>
        <p:spPr>
          <a:xfrm>
            <a:off x="6274000" y="1781534"/>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0064B1"/>
                </a:solidFill>
                <a:latin typeface="Times New Roman" pitchFamily="18" charset="0"/>
                <a:cs typeface="Times New Roman" pitchFamily="18" charset="0"/>
              </a:rPr>
              <a:t>b</a:t>
            </a:r>
            <a:r>
              <a:rPr lang="en-US" sz="2400" b="1" baseline="-25000" dirty="0" smtClean="0">
                <a:solidFill>
                  <a:srgbClr val="0064B1"/>
                </a:solidFill>
                <a:latin typeface="Times New Roman" pitchFamily="18" charset="0"/>
                <a:cs typeface="Times New Roman" pitchFamily="18" charset="0"/>
              </a:rPr>
              <a:t>1</a:t>
            </a:r>
            <a:endParaRPr lang="en-US" sz="2400" b="1" dirty="0" smtClean="0">
              <a:solidFill>
                <a:srgbClr val="0064B1"/>
              </a:solidFill>
              <a:latin typeface="Times New Roman" pitchFamily="18" charset="0"/>
              <a:cs typeface="Times New Roman" pitchFamily="18" charset="0"/>
            </a:endParaRPr>
          </a:p>
        </p:txBody>
      </p:sp>
      <p:sp>
        <p:nvSpPr>
          <p:cNvPr id="78" name="Oval 77"/>
          <p:cNvSpPr/>
          <p:nvPr/>
        </p:nvSpPr>
        <p:spPr>
          <a:xfrm>
            <a:off x="7798000" y="1781534"/>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0064B1"/>
                </a:solidFill>
                <a:latin typeface="Times New Roman" pitchFamily="18" charset="0"/>
                <a:cs typeface="Times New Roman" pitchFamily="18" charset="0"/>
              </a:rPr>
              <a:t>c</a:t>
            </a:r>
            <a:r>
              <a:rPr lang="en-US" sz="2400" b="1" baseline="-25000" dirty="0" smtClean="0">
                <a:solidFill>
                  <a:srgbClr val="0064B1"/>
                </a:solidFill>
                <a:latin typeface="Times New Roman" pitchFamily="18" charset="0"/>
                <a:cs typeface="Times New Roman" pitchFamily="18" charset="0"/>
              </a:rPr>
              <a:t>1</a:t>
            </a:r>
            <a:endParaRPr lang="en-US" sz="2400" b="1" dirty="0" smtClean="0">
              <a:solidFill>
                <a:srgbClr val="0064B1"/>
              </a:solidFill>
              <a:latin typeface="Times New Roman" pitchFamily="18" charset="0"/>
              <a:cs typeface="Times New Roman" pitchFamily="18" charset="0"/>
            </a:endParaRPr>
          </a:p>
        </p:txBody>
      </p:sp>
      <p:sp>
        <p:nvSpPr>
          <p:cNvPr id="79" name="Oval 78"/>
          <p:cNvSpPr/>
          <p:nvPr/>
        </p:nvSpPr>
        <p:spPr>
          <a:xfrm>
            <a:off x="4750000" y="1781534"/>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0070C0"/>
                </a:solidFill>
                <a:latin typeface="Times New Roman" pitchFamily="18" charset="0"/>
                <a:cs typeface="Times New Roman" pitchFamily="18" charset="0"/>
              </a:rPr>
              <a:t>a</a:t>
            </a:r>
            <a:r>
              <a:rPr lang="en-US" sz="2400" b="1" baseline="-25000" dirty="0" smtClean="0">
                <a:solidFill>
                  <a:srgbClr val="0070C0"/>
                </a:solidFill>
                <a:latin typeface="Times New Roman" pitchFamily="18" charset="0"/>
                <a:cs typeface="Times New Roman" pitchFamily="18" charset="0"/>
              </a:rPr>
              <a:t>1</a:t>
            </a:r>
            <a:endParaRPr lang="en-US" sz="2400" b="1" dirty="0" smtClean="0">
              <a:solidFill>
                <a:srgbClr val="0070C0"/>
              </a:solidFill>
              <a:latin typeface="Times New Roman" pitchFamily="18" charset="0"/>
              <a:cs typeface="Times New Roman" pitchFamily="18" charset="0"/>
            </a:endParaRPr>
          </a:p>
        </p:txBody>
      </p:sp>
      <p:sp>
        <p:nvSpPr>
          <p:cNvPr id="80" name="Oval 79"/>
          <p:cNvSpPr/>
          <p:nvPr/>
        </p:nvSpPr>
        <p:spPr>
          <a:xfrm>
            <a:off x="6274000" y="1038584"/>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l-GR" sz="2400" b="1" dirty="0" smtClean="0">
                <a:solidFill>
                  <a:srgbClr val="0064B1"/>
                </a:solidFill>
                <a:cs typeface="Mongolian Baiti" pitchFamily="66" charset="0"/>
              </a:rPr>
              <a:t>Τ</a:t>
            </a:r>
            <a:endParaRPr lang="en-US" sz="2400" b="1" dirty="0" smtClean="0">
              <a:solidFill>
                <a:srgbClr val="0064B1"/>
              </a:solidFill>
              <a:cs typeface="Mongolian Baiti" pitchFamily="66" charset="0"/>
            </a:endParaRPr>
          </a:p>
        </p:txBody>
      </p:sp>
      <p:cxnSp>
        <p:nvCxnSpPr>
          <p:cNvPr id="81" name="Straight Arrow Connector 80"/>
          <p:cNvCxnSpPr>
            <a:stCxn id="79" idx="0"/>
            <a:endCxn id="80" idx="4"/>
          </p:cNvCxnSpPr>
          <p:nvPr/>
        </p:nvCxnSpPr>
        <p:spPr>
          <a:xfrm rot="5400000" flipH="1" flipV="1">
            <a:off x="5740600" y="790934"/>
            <a:ext cx="457200" cy="1524000"/>
          </a:xfrm>
          <a:prstGeom prst="straightConnector1">
            <a:avLst/>
          </a:prstGeom>
          <a:ln w="22225">
            <a:solidFill>
              <a:srgbClr val="0070C0"/>
            </a:solidFill>
            <a:prstDash val="sysDash"/>
            <a:miter lim="800000"/>
            <a:tailEnd type="none"/>
          </a:ln>
        </p:spPr>
        <p:style>
          <a:lnRef idx="2">
            <a:schemeClr val="dk1"/>
          </a:lnRef>
          <a:fillRef idx="1">
            <a:schemeClr val="lt1"/>
          </a:fillRef>
          <a:effectRef idx="0">
            <a:schemeClr val="dk1"/>
          </a:effectRef>
          <a:fontRef idx="minor">
            <a:schemeClr val="dk1"/>
          </a:fontRef>
        </p:style>
      </p:cxnSp>
      <p:cxnSp>
        <p:nvCxnSpPr>
          <p:cNvPr id="82" name="Straight Arrow Connector 81"/>
          <p:cNvCxnSpPr>
            <a:stCxn id="77" idx="0"/>
            <a:endCxn id="80" idx="4"/>
          </p:cNvCxnSpPr>
          <p:nvPr/>
        </p:nvCxnSpPr>
        <p:spPr>
          <a:xfrm rot="5400000" flipH="1" flipV="1">
            <a:off x="6502600" y="1552735"/>
            <a:ext cx="457200" cy="1588"/>
          </a:xfrm>
          <a:prstGeom prst="straightConnector1">
            <a:avLst/>
          </a:prstGeom>
          <a:ln w="22225">
            <a:solidFill>
              <a:srgbClr val="0064B1"/>
            </a:solidFill>
            <a:prstDash val="sysDash"/>
            <a:tailEnd type="none"/>
          </a:ln>
        </p:spPr>
        <p:style>
          <a:lnRef idx="2">
            <a:schemeClr val="dk1"/>
          </a:lnRef>
          <a:fillRef idx="1">
            <a:schemeClr val="lt1"/>
          </a:fillRef>
          <a:effectRef idx="0">
            <a:schemeClr val="dk1"/>
          </a:effectRef>
          <a:fontRef idx="minor">
            <a:schemeClr val="dk1"/>
          </a:fontRef>
        </p:style>
      </p:cxnSp>
      <p:cxnSp>
        <p:nvCxnSpPr>
          <p:cNvPr id="83" name="Straight Arrow Connector 82"/>
          <p:cNvCxnSpPr>
            <a:stCxn id="78" idx="0"/>
            <a:endCxn id="80" idx="4"/>
          </p:cNvCxnSpPr>
          <p:nvPr/>
        </p:nvCxnSpPr>
        <p:spPr>
          <a:xfrm rot="16200000" flipV="1">
            <a:off x="7264600" y="790934"/>
            <a:ext cx="457200" cy="1524000"/>
          </a:xfrm>
          <a:prstGeom prst="straightConnector1">
            <a:avLst/>
          </a:prstGeom>
          <a:ln w="22225">
            <a:solidFill>
              <a:srgbClr val="0064B1"/>
            </a:solidFill>
            <a:prstDash val="sysDash"/>
            <a:tailEnd type="none"/>
          </a:ln>
        </p:spPr>
        <p:style>
          <a:lnRef idx="2">
            <a:schemeClr val="dk1"/>
          </a:lnRef>
          <a:fillRef idx="1">
            <a:schemeClr val="lt1"/>
          </a:fillRef>
          <a:effectRef idx="0">
            <a:schemeClr val="dk1"/>
          </a:effectRef>
          <a:fontRef idx="minor">
            <a:schemeClr val="dk1"/>
          </a:fontRef>
        </p:style>
      </p:cxnSp>
      <p:sp>
        <p:nvSpPr>
          <p:cNvPr id="84" name="Rectangle 83"/>
          <p:cNvSpPr/>
          <p:nvPr/>
        </p:nvSpPr>
        <p:spPr>
          <a:xfrm>
            <a:off x="6152080" y="3150848"/>
            <a:ext cx="1188720" cy="288036"/>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400" b="1" dirty="0" smtClean="0">
                <a:solidFill>
                  <a:srgbClr val="0070C0"/>
                </a:solidFill>
                <a:latin typeface="Times New Roman" pitchFamily="18" charset="0"/>
                <a:cs typeface="Times New Roman" pitchFamily="18" charset="0"/>
              </a:rPr>
              <a:t>a</a:t>
            </a:r>
            <a:r>
              <a:rPr lang="en-US" sz="2400" b="1" baseline="-25000" dirty="0" smtClean="0">
                <a:solidFill>
                  <a:srgbClr val="0070C0"/>
                </a:solidFill>
                <a:latin typeface="Times New Roman" pitchFamily="18" charset="0"/>
                <a:cs typeface="Times New Roman" pitchFamily="18" charset="0"/>
              </a:rPr>
              <a:t>1</a:t>
            </a:r>
            <a:r>
              <a:rPr lang="en-US" sz="2400" b="1" dirty="0" smtClean="0">
                <a:solidFill>
                  <a:srgbClr val="0070C0"/>
                </a:solidFill>
                <a:latin typeface="Times New Roman" pitchFamily="18" charset="0"/>
                <a:cs typeface="Times New Roman" pitchFamily="18" charset="0"/>
              </a:rPr>
              <a:t>,b</a:t>
            </a:r>
            <a:r>
              <a:rPr lang="en-US" sz="2400" b="1" baseline="-25000" dirty="0" smtClean="0">
                <a:solidFill>
                  <a:srgbClr val="0070C0"/>
                </a:solidFill>
                <a:latin typeface="Times New Roman" pitchFamily="18" charset="0"/>
                <a:cs typeface="Times New Roman" pitchFamily="18" charset="0"/>
              </a:rPr>
              <a:t>1</a:t>
            </a:r>
            <a:r>
              <a:rPr lang="en-US" sz="2400" b="1" dirty="0" smtClean="0">
                <a:solidFill>
                  <a:srgbClr val="0070C0"/>
                </a:solidFill>
                <a:latin typeface="Times New Roman" pitchFamily="18" charset="0"/>
                <a:cs typeface="Times New Roman" pitchFamily="18" charset="0"/>
              </a:rPr>
              <a:t>,c</a:t>
            </a:r>
            <a:r>
              <a:rPr lang="en-US" sz="2400" b="1" baseline="-25000" dirty="0" smtClean="0">
                <a:solidFill>
                  <a:srgbClr val="0070C0"/>
                </a:solidFill>
                <a:latin typeface="Times New Roman" pitchFamily="18" charset="0"/>
                <a:cs typeface="Times New Roman" pitchFamily="18" charset="0"/>
              </a:rPr>
              <a:t>1</a:t>
            </a:r>
          </a:p>
        </p:txBody>
      </p:sp>
      <p:cxnSp>
        <p:nvCxnSpPr>
          <p:cNvPr id="85" name="Straight Arrow Connector 84"/>
          <p:cNvCxnSpPr>
            <a:stCxn id="77" idx="4"/>
            <a:endCxn id="75" idx="0"/>
          </p:cNvCxnSpPr>
          <p:nvPr/>
        </p:nvCxnSpPr>
        <p:spPr>
          <a:xfrm rot="16200000" flipH="1">
            <a:off x="7295461" y="1505309"/>
            <a:ext cx="395478" cy="1524000"/>
          </a:xfrm>
          <a:prstGeom prst="straightConnector1">
            <a:avLst/>
          </a:prstGeom>
          <a:ln w="22225">
            <a:solidFill>
              <a:srgbClr val="0064B1"/>
            </a:solidFill>
            <a:prstDash val="sysDash"/>
            <a:tailEnd type="none"/>
          </a:ln>
        </p:spPr>
        <p:style>
          <a:lnRef idx="2">
            <a:schemeClr val="dk1"/>
          </a:lnRef>
          <a:fillRef idx="1">
            <a:schemeClr val="lt1"/>
          </a:fillRef>
          <a:effectRef idx="0">
            <a:schemeClr val="dk1"/>
          </a:effectRef>
          <a:fontRef idx="minor">
            <a:schemeClr val="dk1"/>
          </a:fontRef>
        </p:style>
      </p:cxnSp>
      <p:cxnSp>
        <p:nvCxnSpPr>
          <p:cNvPr id="86" name="Straight Arrow Connector 85"/>
          <p:cNvCxnSpPr>
            <a:stCxn id="78" idx="4"/>
            <a:endCxn id="75" idx="0"/>
          </p:cNvCxnSpPr>
          <p:nvPr/>
        </p:nvCxnSpPr>
        <p:spPr>
          <a:xfrm rot="5400000">
            <a:off x="8057461" y="2267110"/>
            <a:ext cx="395478" cy="1588"/>
          </a:xfrm>
          <a:prstGeom prst="straightConnector1">
            <a:avLst/>
          </a:prstGeom>
          <a:ln w="22225">
            <a:solidFill>
              <a:srgbClr val="0064B1"/>
            </a:solidFill>
            <a:prstDash val="sysDash"/>
            <a:tailEnd type="none"/>
          </a:ln>
        </p:spPr>
        <p:style>
          <a:lnRef idx="2">
            <a:schemeClr val="dk1"/>
          </a:lnRef>
          <a:fillRef idx="1">
            <a:schemeClr val="lt1"/>
          </a:fillRef>
          <a:effectRef idx="0">
            <a:schemeClr val="dk1"/>
          </a:effectRef>
          <a:fontRef idx="minor">
            <a:schemeClr val="dk1"/>
          </a:fontRef>
        </p:style>
      </p:cxnSp>
      <p:cxnSp>
        <p:nvCxnSpPr>
          <p:cNvPr id="87" name="Straight Arrow Connector 86"/>
          <p:cNvCxnSpPr>
            <a:endCxn id="76" idx="0"/>
          </p:cNvCxnSpPr>
          <p:nvPr/>
        </p:nvCxnSpPr>
        <p:spPr>
          <a:xfrm rot="10800000" flipV="1">
            <a:off x="5207200" y="2070165"/>
            <a:ext cx="1524794" cy="394883"/>
          </a:xfrm>
          <a:prstGeom prst="straightConnector1">
            <a:avLst/>
          </a:prstGeom>
          <a:ln w="22225">
            <a:solidFill>
              <a:srgbClr val="0070C0"/>
            </a:solidFill>
            <a:prstDash val="sysDash"/>
            <a:tailEnd type="none"/>
          </a:ln>
        </p:spPr>
        <p:style>
          <a:lnRef idx="2">
            <a:schemeClr val="dk1"/>
          </a:lnRef>
          <a:fillRef idx="1">
            <a:schemeClr val="lt1"/>
          </a:fillRef>
          <a:effectRef idx="0">
            <a:schemeClr val="dk1"/>
          </a:effectRef>
          <a:fontRef idx="minor">
            <a:schemeClr val="dk1"/>
          </a:fontRef>
        </p:style>
      </p:cxnSp>
      <p:cxnSp>
        <p:nvCxnSpPr>
          <p:cNvPr id="88" name="Straight Arrow Connector 87"/>
          <p:cNvCxnSpPr>
            <a:stCxn id="78" idx="4"/>
            <a:endCxn id="74" idx="0"/>
          </p:cNvCxnSpPr>
          <p:nvPr/>
        </p:nvCxnSpPr>
        <p:spPr>
          <a:xfrm rot="5400000">
            <a:off x="7295461" y="1505309"/>
            <a:ext cx="395478" cy="1524000"/>
          </a:xfrm>
          <a:prstGeom prst="straightConnector1">
            <a:avLst/>
          </a:prstGeom>
          <a:ln w="22225">
            <a:solidFill>
              <a:srgbClr val="0070C0"/>
            </a:solidFill>
            <a:prstDash val="sysDash"/>
            <a:round/>
            <a:tailEnd type="none"/>
          </a:ln>
        </p:spPr>
        <p:style>
          <a:lnRef idx="2">
            <a:schemeClr val="dk1"/>
          </a:lnRef>
          <a:fillRef idx="1">
            <a:schemeClr val="lt1"/>
          </a:fillRef>
          <a:effectRef idx="0">
            <a:schemeClr val="dk1"/>
          </a:effectRef>
          <a:fontRef idx="minor">
            <a:schemeClr val="dk1"/>
          </a:fontRef>
        </p:style>
      </p:cxnSp>
      <p:cxnSp>
        <p:nvCxnSpPr>
          <p:cNvPr id="89" name="Straight Arrow Connector 88"/>
          <p:cNvCxnSpPr>
            <a:stCxn id="74" idx="0"/>
            <a:endCxn id="79" idx="4"/>
          </p:cNvCxnSpPr>
          <p:nvPr/>
        </p:nvCxnSpPr>
        <p:spPr>
          <a:xfrm rot="16200000" flipV="1">
            <a:off x="5771461" y="1505309"/>
            <a:ext cx="395478" cy="1524000"/>
          </a:xfrm>
          <a:prstGeom prst="straightConnector1">
            <a:avLst/>
          </a:prstGeom>
          <a:ln w="22225">
            <a:solidFill>
              <a:srgbClr val="0070C0"/>
            </a:solidFill>
            <a:prstDash val="sysDash"/>
            <a:tailEnd type="none"/>
          </a:ln>
        </p:spPr>
        <p:style>
          <a:lnRef idx="2">
            <a:schemeClr val="dk1"/>
          </a:lnRef>
          <a:fillRef idx="1">
            <a:schemeClr val="lt1"/>
          </a:fillRef>
          <a:effectRef idx="0">
            <a:schemeClr val="dk1"/>
          </a:effectRef>
          <a:fontRef idx="minor">
            <a:schemeClr val="dk1"/>
          </a:fontRef>
        </p:style>
      </p:cxnSp>
      <p:cxnSp>
        <p:nvCxnSpPr>
          <p:cNvPr id="90" name="Straight Arrow Connector 89"/>
          <p:cNvCxnSpPr>
            <a:stCxn id="76" idx="0"/>
            <a:endCxn id="79" idx="4"/>
          </p:cNvCxnSpPr>
          <p:nvPr/>
        </p:nvCxnSpPr>
        <p:spPr>
          <a:xfrm rot="5400000" flipH="1" flipV="1">
            <a:off x="5009461" y="2267110"/>
            <a:ext cx="395478" cy="1588"/>
          </a:xfrm>
          <a:prstGeom prst="straightConnector1">
            <a:avLst/>
          </a:prstGeom>
          <a:ln w="22225">
            <a:solidFill>
              <a:srgbClr val="0070C0"/>
            </a:solidFill>
            <a:prstDash val="sysDash"/>
            <a:tailEnd type="none"/>
          </a:ln>
        </p:spPr>
        <p:style>
          <a:lnRef idx="2">
            <a:schemeClr val="dk1"/>
          </a:lnRef>
          <a:fillRef idx="1">
            <a:schemeClr val="lt1"/>
          </a:fillRef>
          <a:effectRef idx="0">
            <a:schemeClr val="dk1"/>
          </a:effectRef>
          <a:fontRef idx="minor">
            <a:schemeClr val="dk1"/>
          </a:fontRef>
        </p:style>
      </p:cxnSp>
      <p:cxnSp>
        <p:nvCxnSpPr>
          <p:cNvPr id="91" name="Straight Arrow Connector 90"/>
          <p:cNvCxnSpPr>
            <a:stCxn id="84" idx="0"/>
            <a:endCxn id="74" idx="4"/>
          </p:cNvCxnSpPr>
          <p:nvPr/>
        </p:nvCxnSpPr>
        <p:spPr>
          <a:xfrm rot="16200000" flipV="1">
            <a:off x="6539938" y="2944346"/>
            <a:ext cx="397764" cy="15240"/>
          </a:xfrm>
          <a:prstGeom prst="straightConnector1">
            <a:avLst/>
          </a:prstGeom>
          <a:ln w="22225">
            <a:solidFill>
              <a:srgbClr val="0070C0"/>
            </a:solidFill>
            <a:prstDash val="sysDash"/>
            <a:tailEnd type="none"/>
          </a:ln>
        </p:spPr>
        <p:style>
          <a:lnRef idx="2">
            <a:schemeClr val="dk1"/>
          </a:lnRef>
          <a:fillRef idx="1">
            <a:schemeClr val="lt1"/>
          </a:fillRef>
          <a:effectRef idx="0">
            <a:schemeClr val="dk1"/>
          </a:effectRef>
          <a:fontRef idx="minor">
            <a:schemeClr val="dk1"/>
          </a:fontRef>
        </p:style>
      </p:cxnSp>
      <p:cxnSp>
        <p:nvCxnSpPr>
          <p:cNvPr id="92" name="Straight Arrow Connector 91"/>
          <p:cNvCxnSpPr>
            <a:stCxn id="75" idx="4"/>
            <a:endCxn id="84" idx="0"/>
          </p:cNvCxnSpPr>
          <p:nvPr/>
        </p:nvCxnSpPr>
        <p:spPr>
          <a:xfrm rot="5400000">
            <a:off x="7301938" y="2197586"/>
            <a:ext cx="397764" cy="1508760"/>
          </a:xfrm>
          <a:prstGeom prst="straightConnector1">
            <a:avLst/>
          </a:prstGeom>
          <a:ln w="22225">
            <a:solidFill>
              <a:srgbClr val="0070C0"/>
            </a:solidFill>
            <a:prstDash val="sysDash"/>
            <a:tailEnd type="none"/>
          </a:ln>
        </p:spPr>
        <p:style>
          <a:lnRef idx="2">
            <a:schemeClr val="dk1"/>
          </a:lnRef>
          <a:fillRef idx="1">
            <a:schemeClr val="lt1"/>
          </a:fillRef>
          <a:effectRef idx="0">
            <a:schemeClr val="dk1"/>
          </a:effectRef>
          <a:fontRef idx="minor">
            <a:schemeClr val="dk1"/>
          </a:fontRef>
        </p:style>
      </p:cxnSp>
      <p:cxnSp>
        <p:nvCxnSpPr>
          <p:cNvPr id="93" name="Straight Arrow Connector 92"/>
          <p:cNvCxnSpPr>
            <a:stCxn id="76" idx="4"/>
            <a:endCxn id="84" idx="0"/>
          </p:cNvCxnSpPr>
          <p:nvPr/>
        </p:nvCxnSpPr>
        <p:spPr>
          <a:xfrm rot="16200000" flipH="1">
            <a:off x="5777938" y="2182346"/>
            <a:ext cx="397764" cy="1539240"/>
          </a:xfrm>
          <a:prstGeom prst="straightConnector1">
            <a:avLst/>
          </a:prstGeom>
          <a:ln w="22225">
            <a:solidFill>
              <a:srgbClr val="0070C0"/>
            </a:solidFill>
            <a:prstDash val="sysDash"/>
            <a:tailEnd type="none"/>
          </a:ln>
        </p:spPr>
        <p:style>
          <a:lnRef idx="2">
            <a:schemeClr val="dk1"/>
          </a:lnRef>
          <a:fillRef idx="1">
            <a:schemeClr val="lt1"/>
          </a:fillRef>
          <a:effectRef idx="0">
            <a:schemeClr val="dk1"/>
          </a:effectRef>
          <a:fontRef idx="minor">
            <a:schemeClr val="dk1"/>
          </a:fontRef>
        </p:style>
      </p:cxnSp>
      <p:sp>
        <p:nvSpPr>
          <p:cNvPr id="94" name="Rectangle 93"/>
          <p:cNvSpPr/>
          <p:nvPr/>
        </p:nvSpPr>
        <p:spPr>
          <a:xfrm>
            <a:off x="7188400" y="3153134"/>
            <a:ext cx="1188720" cy="288036"/>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400" b="1" dirty="0" smtClean="0">
                <a:solidFill>
                  <a:srgbClr val="C00000"/>
                </a:solidFill>
                <a:latin typeface="Times New Roman" pitchFamily="18" charset="0"/>
                <a:cs typeface="Times New Roman" pitchFamily="18" charset="0"/>
              </a:rPr>
              <a:t>a</a:t>
            </a:r>
            <a:r>
              <a:rPr lang="en-US" sz="2400" b="1" baseline="-25000" dirty="0" smtClean="0">
                <a:solidFill>
                  <a:srgbClr val="C00000"/>
                </a:solidFill>
                <a:latin typeface="Times New Roman" pitchFamily="18" charset="0"/>
                <a:cs typeface="Times New Roman" pitchFamily="18" charset="0"/>
              </a:rPr>
              <a:t>2</a:t>
            </a:r>
            <a:r>
              <a:rPr lang="en-US" sz="2400" b="1" dirty="0" smtClean="0">
                <a:solidFill>
                  <a:srgbClr val="C00000"/>
                </a:solidFill>
                <a:latin typeface="Times New Roman" pitchFamily="18" charset="0"/>
                <a:cs typeface="Times New Roman" pitchFamily="18" charset="0"/>
              </a:rPr>
              <a:t>,b</a:t>
            </a:r>
            <a:r>
              <a:rPr lang="en-US" sz="2400" b="1" baseline="-25000" dirty="0" smtClean="0">
                <a:solidFill>
                  <a:srgbClr val="C00000"/>
                </a:solidFill>
                <a:latin typeface="Times New Roman" pitchFamily="18" charset="0"/>
                <a:cs typeface="Times New Roman" pitchFamily="18" charset="0"/>
              </a:rPr>
              <a:t>1</a:t>
            </a:r>
            <a:r>
              <a:rPr lang="en-US" sz="2400" b="1" dirty="0" smtClean="0">
                <a:solidFill>
                  <a:srgbClr val="C00000"/>
                </a:solidFill>
                <a:latin typeface="Times New Roman" pitchFamily="18" charset="0"/>
                <a:cs typeface="Times New Roman" pitchFamily="18" charset="0"/>
              </a:rPr>
              <a:t>,c</a:t>
            </a:r>
            <a:r>
              <a:rPr lang="en-US" sz="2400" b="1" baseline="-25000" dirty="0" smtClean="0">
                <a:solidFill>
                  <a:srgbClr val="C00000"/>
                </a:solidFill>
                <a:latin typeface="Times New Roman" pitchFamily="18" charset="0"/>
                <a:cs typeface="Times New Roman" pitchFamily="18" charset="0"/>
              </a:rPr>
              <a:t>1</a:t>
            </a:r>
          </a:p>
        </p:txBody>
      </p:sp>
      <p:sp>
        <p:nvSpPr>
          <p:cNvPr id="95" name="Oval 94"/>
          <p:cNvSpPr/>
          <p:nvPr/>
        </p:nvSpPr>
        <p:spPr>
          <a:xfrm>
            <a:off x="5435800" y="2467334"/>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a</a:t>
            </a:r>
            <a:r>
              <a:rPr lang="en-US" sz="2400" b="1" baseline="-25000" dirty="0" smtClean="0">
                <a:solidFill>
                  <a:srgbClr val="C00000"/>
                </a:solidFill>
                <a:latin typeface="Times New Roman" pitchFamily="18" charset="0"/>
                <a:cs typeface="Times New Roman" pitchFamily="18" charset="0"/>
              </a:rPr>
              <a:t>2</a:t>
            </a:r>
            <a:r>
              <a:rPr lang="en-US" sz="2400" b="1" dirty="0" smtClean="0">
                <a:solidFill>
                  <a:srgbClr val="C00000"/>
                </a:solidFill>
                <a:latin typeface="Times New Roman" pitchFamily="18" charset="0"/>
                <a:cs typeface="Times New Roman" pitchFamily="18" charset="0"/>
              </a:rPr>
              <a:t>,b</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96" name="Oval 95"/>
          <p:cNvSpPr/>
          <p:nvPr/>
        </p:nvSpPr>
        <p:spPr>
          <a:xfrm>
            <a:off x="6959800" y="2467334"/>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a</a:t>
            </a:r>
            <a:r>
              <a:rPr lang="en-US" sz="2400" b="1" baseline="-25000" dirty="0" smtClean="0">
                <a:solidFill>
                  <a:srgbClr val="C00000"/>
                </a:solidFill>
                <a:latin typeface="Times New Roman" pitchFamily="18" charset="0"/>
                <a:cs typeface="Times New Roman" pitchFamily="18" charset="0"/>
              </a:rPr>
              <a:t>2</a:t>
            </a:r>
            <a:r>
              <a:rPr lang="en-US" sz="2400" b="1" dirty="0" smtClean="0">
                <a:solidFill>
                  <a:srgbClr val="C00000"/>
                </a:solidFill>
                <a:latin typeface="Times New Roman" pitchFamily="18" charset="0"/>
                <a:cs typeface="Times New Roman" pitchFamily="18" charset="0"/>
              </a:rPr>
              <a:t>,c</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cxnSp>
        <p:nvCxnSpPr>
          <p:cNvPr id="97" name="Straight Arrow Connector 96"/>
          <p:cNvCxnSpPr>
            <a:endCxn id="95" idx="4"/>
          </p:cNvCxnSpPr>
          <p:nvPr/>
        </p:nvCxnSpPr>
        <p:spPr>
          <a:xfrm rot="10800000">
            <a:off x="5893000" y="2755370"/>
            <a:ext cx="1524000" cy="397764"/>
          </a:xfrm>
          <a:prstGeom prst="straightConnector1">
            <a:avLst/>
          </a:prstGeom>
          <a:ln w="22225">
            <a:solidFill>
              <a:srgbClr val="C00000"/>
            </a:solidFill>
            <a:prstDash val="lgDash"/>
            <a:tailEnd type="none"/>
          </a:ln>
        </p:spPr>
        <p:style>
          <a:lnRef idx="2">
            <a:schemeClr val="dk1"/>
          </a:lnRef>
          <a:fillRef idx="1">
            <a:schemeClr val="lt1"/>
          </a:fillRef>
          <a:effectRef idx="0">
            <a:schemeClr val="dk1"/>
          </a:effectRef>
          <a:fontRef idx="minor">
            <a:schemeClr val="dk1"/>
          </a:fontRef>
        </p:style>
      </p:cxnSp>
      <p:cxnSp>
        <p:nvCxnSpPr>
          <p:cNvPr id="98" name="Straight Arrow Connector 97"/>
          <p:cNvCxnSpPr/>
          <p:nvPr/>
        </p:nvCxnSpPr>
        <p:spPr>
          <a:xfrm rot="16200000" flipV="1">
            <a:off x="7225738" y="2944346"/>
            <a:ext cx="397764" cy="15240"/>
          </a:xfrm>
          <a:prstGeom prst="straightConnector1">
            <a:avLst/>
          </a:prstGeom>
          <a:ln w="22225">
            <a:solidFill>
              <a:srgbClr val="C00000"/>
            </a:solidFill>
            <a:prstDash val="lgDash"/>
            <a:tailEnd type="none"/>
          </a:ln>
        </p:spPr>
        <p:style>
          <a:lnRef idx="2">
            <a:schemeClr val="dk1"/>
          </a:lnRef>
          <a:fillRef idx="1">
            <a:schemeClr val="lt1"/>
          </a:fillRef>
          <a:effectRef idx="0">
            <a:schemeClr val="dk1"/>
          </a:effectRef>
          <a:fontRef idx="minor">
            <a:schemeClr val="dk1"/>
          </a:fontRef>
        </p:style>
      </p:cxnSp>
      <p:cxnSp>
        <p:nvCxnSpPr>
          <p:cNvPr id="99" name="Straight Arrow Connector 98"/>
          <p:cNvCxnSpPr>
            <a:stCxn id="100" idx="4"/>
            <a:endCxn id="95" idx="0"/>
          </p:cNvCxnSpPr>
          <p:nvPr/>
        </p:nvCxnSpPr>
        <p:spPr>
          <a:xfrm rot="5400000">
            <a:off x="5694118" y="2268253"/>
            <a:ext cx="397764" cy="1588"/>
          </a:xfrm>
          <a:prstGeom prst="straightConnector1">
            <a:avLst/>
          </a:prstGeom>
          <a:ln w="22225">
            <a:solidFill>
              <a:srgbClr val="C00000"/>
            </a:solidFill>
            <a:prstDash val="lgDash"/>
            <a:tailEnd type="none"/>
          </a:ln>
        </p:spPr>
        <p:style>
          <a:lnRef idx="2">
            <a:schemeClr val="dk1"/>
          </a:lnRef>
          <a:fillRef idx="1">
            <a:schemeClr val="lt1"/>
          </a:fillRef>
          <a:effectRef idx="0">
            <a:schemeClr val="dk1"/>
          </a:effectRef>
          <a:fontRef idx="minor">
            <a:schemeClr val="dk1"/>
          </a:fontRef>
        </p:style>
      </p:cxnSp>
      <p:sp>
        <p:nvSpPr>
          <p:cNvPr id="100" name="Oval 99"/>
          <p:cNvSpPr/>
          <p:nvPr/>
        </p:nvSpPr>
        <p:spPr>
          <a:xfrm>
            <a:off x="5435800" y="1781534"/>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a</a:t>
            </a:r>
            <a:r>
              <a:rPr lang="en-US" sz="2400" b="1" baseline="-25000" dirty="0" smtClean="0">
                <a:solidFill>
                  <a:srgbClr val="C00000"/>
                </a:solidFill>
                <a:latin typeface="Times New Roman" pitchFamily="18" charset="0"/>
                <a:cs typeface="Times New Roman" pitchFamily="18" charset="0"/>
              </a:rPr>
              <a:t>2</a:t>
            </a:r>
            <a:endParaRPr lang="en-US" sz="2400" b="1" dirty="0" smtClean="0">
              <a:solidFill>
                <a:srgbClr val="C00000"/>
              </a:solidFill>
              <a:latin typeface="Times New Roman" pitchFamily="18" charset="0"/>
              <a:cs typeface="Times New Roman" pitchFamily="18" charset="0"/>
            </a:endParaRPr>
          </a:p>
        </p:txBody>
      </p:sp>
      <p:cxnSp>
        <p:nvCxnSpPr>
          <p:cNvPr id="101" name="Straight Arrow Connector 100"/>
          <p:cNvCxnSpPr>
            <a:stCxn id="78" idx="4"/>
            <a:endCxn id="96" idx="0"/>
          </p:cNvCxnSpPr>
          <p:nvPr/>
        </p:nvCxnSpPr>
        <p:spPr>
          <a:xfrm rot="5400000">
            <a:off x="7637218" y="1849352"/>
            <a:ext cx="397764" cy="838200"/>
          </a:xfrm>
          <a:prstGeom prst="straightConnector1">
            <a:avLst/>
          </a:prstGeom>
          <a:ln w="22225">
            <a:solidFill>
              <a:srgbClr val="C00000"/>
            </a:solidFill>
            <a:prstDash val="lgDash"/>
            <a:tailEnd type="none"/>
          </a:ln>
        </p:spPr>
        <p:style>
          <a:lnRef idx="2">
            <a:schemeClr val="dk1"/>
          </a:lnRef>
          <a:fillRef idx="1">
            <a:schemeClr val="lt1"/>
          </a:fillRef>
          <a:effectRef idx="0">
            <a:schemeClr val="dk1"/>
          </a:effectRef>
          <a:fontRef idx="minor">
            <a:schemeClr val="dk1"/>
          </a:fontRef>
        </p:style>
      </p:cxnSp>
      <p:cxnSp>
        <p:nvCxnSpPr>
          <p:cNvPr id="102" name="Straight Arrow Connector 101"/>
          <p:cNvCxnSpPr>
            <a:stCxn id="100" idx="4"/>
            <a:endCxn id="96" idx="0"/>
          </p:cNvCxnSpPr>
          <p:nvPr/>
        </p:nvCxnSpPr>
        <p:spPr>
          <a:xfrm rot="16200000" flipH="1">
            <a:off x="6456118" y="1506452"/>
            <a:ext cx="397764" cy="1524000"/>
          </a:xfrm>
          <a:prstGeom prst="straightConnector1">
            <a:avLst/>
          </a:prstGeom>
          <a:ln w="22225">
            <a:solidFill>
              <a:srgbClr val="C00000"/>
            </a:solidFill>
            <a:prstDash val="lgDash"/>
            <a:tailEnd type="none"/>
          </a:ln>
        </p:spPr>
        <p:style>
          <a:lnRef idx="2">
            <a:schemeClr val="dk1"/>
          </a:lnRef>
          <a:fillRef idx="1">
            <a:schemeClr val="lt1"/>
          </a:fillRef>
          <a:effectRef idx="0">
            <a:schemeClr val="dk1"/>
          </a:effectRef>
          <a:fontRef idx="minor">
            <a:schemeClr val="dk1"/>
          </a:fontRef>
        </p:style>
      </p:cxnSp>
      <p:cxnSp>
        <p:nvCxnSpPr>
          <p:cNvPr id="103" name="Straight Arrow Connector 102"/>
          <p:cNvCxnSpPr>
            <a:stCxn id="80" idx="4"/>
            <a:endCxn id="100" idx="0"/>
          </p:cNvCxnSpPr>
          <p:nvPr/>
        </p:nvCxnSpPr>
        <p:spPr>
          <a:xfrm rot="5400000">
            <a:off x="6083500" y="1133834"/>
            <a:ext cx="457200" cy="838200"/>
          </a:xfrm>
          <a:prstGeom prst="straightConnector1">
            <a:avLst/>
          </a:prstGeom>
          <a:ln w="22225">
            <a:solidFill>
              <a:srgbClr val="C00000"/>
            </a:solidFill>
            <a:prstDash val="lgDash"/>
            <a:tailEnd type="none"/>
          </a:ln>
        </p:spPr>
        <p:style>
          <a:lnRef idx="2">
            <a:schemeClr val="dk1"/>
          </a:lnRef>
          <a:fillRef idx="1">
            <a:schemeClr val="lt1"/>
          </a:fillRef>
          <a:effectRef idx="0">
            <a:schemeClr val="dk1"/>
          </a:effectRef>
          <a:fontRef idx="minor">
            <a:schemeClr val="dk1"/>
          </a:fontRef>
        </p:style>
      </p:cxnSp>
      <p:cxnSp>
        <p:nvCxnSpPr>
          <p:cNvPr id="104" name="Straight Arrow Connector 103"/>
          <p:cNvCxnSpPr>
            <a:endCxn id="75" idx="4"/>
          </p:cNvCxnSpPr>
          <p:nvPr/>
        </p:nvCxnSpPr>
        <p:spPr>
          <a:xfrm flipV="1">
            <a:off x="7417002" y="2753084"/>
            <a:ext cx="838198" cy="400050"/>
          </a:xfrm>
          <a:prstGeom prst="straightConnector1">
            <a:avLst/>
          </a:prstGeom>
          <a:ln w="22225">
            <a:solidFill>
              <a:srgbClr val="C00000"/>
            </a:solidFill>
            <a:prstDash val="lgDash"/>
            <a:tailEnd type="none"/>
          </a:ln>
        </p:spPr>
        <p:style>
          <a:lnRef idx="2">
            <a:schemeClr val="dk1"/>
          </a:lnRef>
          <a:fillRef idx="1">
            <a:schemeClr val="lt1"/>
          </a:fillRef>
          <a:effectRef idx="0">
            <a:schemeClr val="dk1"/>
          </a:effectRef>
          <a:fontRef idx="minor">
            <a:schemeClr val="dk1"/>
          </a:fontRef>
        </p:style>
      </p:cxnSp>
      <p:graphicFrame>
        <p:nvGraphicFramePr>
          <p:cNvPr id="37" name="Content Placeholder 3"/>
          <p:cNvGraphicFramePr>
            <a:graphicFrameLocks/>
          </p:cNvGraphicFramePr>
          <p:nvPr>
            <p:extLst>
              <p:ext uri="{D42A27DB-BD31-4B8C-83A1-F6EECF244321}">
                <p14:modId xmlns:p14="http://schemas.microsoft.com/office/powerpoint/2010/main" val="3575266931"/>
              </p:ext>
            </p:extLst>
          </p:nvPr>
        </p:nvGraphicFramePr>
        <p:xfrm>
          <a:off x="470847" y="1420184"/>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3</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2</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3</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b="1" i="1" dirty="0" smtClean="0">
                          <a:solidFill>
                            <a:srgbClr val="C00000"/>
                          </a:solidFill>
                          <a:latin typeface="Times New Roman" pitchFamily="18" charset="0"/>
                          <a:cs typeface="Times New Roman" pitchFamily="18" charset="0"/>
                        </a:rPr>
                        <a:t>t</a:t>
                      </a:r>
                      <a:r>
                        <a:rPr lang="en-US" sz="1300" b="1" i="1" baseline="-25000" dirty="0" smtClean="0">
                          <a:solidFill>
                            <a:srgbClr val="C00000"/>
                          </a:solidFill>
                          <a:latin typeface="Times New Roman" pitchFamily="18" charset="0"/>
                          <a:cs typeface="Times New Roman" pitchFamily="18" charset="0"/>
                        </a:rPr>
                        <a:t>4</a:t>
                      </a:r>
                      <a:endParaRPr lang="en-US" sz="1300" b="1" i="1" baseline="-25000" dirty="0">
                        <a:solidFill>
                          <a:srgbClr val="C00000"/>
                        </a:solidFill>
                        <a:latin typeface="Times New Roman" pitchFamily="18" charset="0"/>
                        <a:cs typeface="Times New Roman" pitchFamily="18" charset="0"/>
                      </a:endParaRPr>
                    </a:p>
                  </a:txBody>
                  <a:tcPr marL="78166" marR="78166" marT="34290" marB="34290"/>
                </a:tc>
                <a:tc>
                  <a:txBody>
                    <a:bodyPr/>
                    <a:lstStyle/>
                    <a:p>
                      <a:pPr algn="ctr"/>
                      <a:r>
                        <a:rPr lang="en-US" sz="1300" b="1" i="1" dirty="0" smtClean="0">
                          <a:solidFill>
                            <a:srgbClr val="C00000"/>
                          </a:solidFill>
                          <a:latin typeface="Times New Roman" pitchFamily="18" charset="0"/>
                          <a:cs typeface="Times New Roman" pitchFamily="18" charset="0"/>
                        </a:rPr>
                        <a:t>a</a:t>
                      </a:r>
                      <a:r>
                        <a:rPr lang="en-US" sz="1300" b="1" i="1" baseline="-25000" dirty="0" smtClean="0">
                          <a:solidFill>
                            <a:srgbClr val="C00000"/>
                          </a:solidFill>
                          <a:latin typeface="Times New Roman" pitchFamily="18" charset="0"/>
                          <a:cs typeface="Times New Roman" pitchFamily="18" charset="0"/>
                        </a:rPr>
                        <a:t>2</a:t>
                      </a:r>
                      <a:endParaRPr lang="en-US" sz="1300" b="1" i="1" baseline="-25000" dirty="0">
                        <a:solidFill>
                          <a:srgbClr val="C00000"/>
                        </a:solidFill>
                        <a:latin typeface="Times New Roman" pitchFamily="18" charset="0"/>
                        <a:cs typeface="Times New Roman" pitchFamily="18" charset="0"/>
                      </a:endParaRPr>
                    </a:p>
                  </a:txBody>
                  <a:tcPr marL="78166" marR="78166" marT="34290" marB="34290"/>
                </a:tc>
                <a:tc>
                  <a:txBody>
                    <a:bodyPr/>
                    <a:lstStyle/>
                    <a:p>
                      <a:pPr algn="ctr"/>
                      <a:r>
                        <a:rPr lang="en-US" sz="1300" b="1" i="1" baseline="0" smtClean="0">
                          <a:solidFill>
                            <a:srgbClr val="C00000"/>
                          </a:solidFill>
                          <a:latin typeface="Times New Roman" pitchFamily="18" charset="0"/>
                          <a:cs typeface="Times New Roman" pitchFamily="18" charset="0"/>
                        </a:rPr>
                        <a:t>b</a:t>
                      </a:r>
                      <a:r>
                        <a:rPr lang="en-US" sz="1300" b="1" i="1" baseline="-25000" smtClean="0">
                          <a:solidFill>
                            <a:srgbClr val="C00000"/>
                          </a:solidFill>
                          <a:latin typeface="Times New Roman" pitchFamily="18" charset="0"/>
                          <a:cs typeface="Times New Roman" pitchFamily="18" charset="0"/>
                        </a:rPr>
                        <a:t>1</a:t>
                      </a:r>
                      <a:endParaRPr lang="en-US" sz="1300" b="1" i="1" baseline="-25000" dirty="0">
                        <a:solidFill>
                          <a:srgbClr val="C00000"/>
                        </a:solidFill>
                        <a:latin typeface="Times New Roman" pitchFamily="18" charset="0"/>
                        <a:cs typeface="Times New Roman" pitchFamily="18" charset="0"/>
                      </a:endParaRPr>
                    </a:p>
                  </a:txBody>
                  <a:tcPr marL="78166" marR="78166" marT="34290" marB="34290"/>
                </a:tc>
                <a:tc>
                  <a:txBody>
                    <a:bodyPr/>
                    <a:lstStyle/>
                    <a:p>
                      <a:pPr algn="ctr"/>
                      <a:r>
                        <a:rPr lang="en-US" sz="1300" b="1" i="1" baseline="0" smtClean="0">
                          <a:solidFill>
                            <a:srgbClr val="C00000"/>
                          </a:solidFill>
                          <a:latin typeface="Times New Roman" pitchFamily="18" charset="0"/>
                          <a:cs typeface="Times New Roman" pitchFamily="18" charset="0"/>
                        </a:rPr>
                        <a:t>c</a:t>
                      </a:r>
                      <a:r>
                        <a:rPr lang="en-US" sz="1300" b="1" i="1" baseline="-25000" smtClean="0">
                          <a:solidFill>
                            <a:srgbClr val="C00000"/>
                          </a:solidFill>
                          <a:latin typeface="Times New Roman" pitchFamily="18" charset="0"/>
                          <a:cs typeface="Times New Roman" pitchFamily="18" charset="0"/>
                        </a:rPr>
                        <a:t>1</a:t>
                      </a:r>
                      <a:endParaRPr lang="en-US" sz="1300" b="1" i="1" baseline="-25000" dirty="0">
                        <a:solidFill>
                          <a:srgbClr val="C00000"/>
                        </a:solidFill>
                        <a:latin typeface="Times New Roman" pitchFamily="18" charset="0"/>
                        <a:cs typeface="Times New Roman" pitchFamily="18" charset="0"/>
                      </a:endParaRPr>
                    </a:p>
                  </a:txBody>
                  <a:tcPr marL="78166" marR="78166" marT="34290" marB="34290"/>
                </a:tc>
                <a:tc>
                  <a:txBody>
                    <a:bodyPr/>
                    <a:lstStyle/>
                    <a:p>
                      <a:pPr algn="ctr"/>
                      <a:r>
                        <a:rPr lang="en-US" sz="1300" b="1" dirty="0" smtClean="0">
                          <a:solidFill>
                            <a:srgbClr val="C00000"/>
                          </a:solidFill>
                          <a:latin typeface="Times New Roman" pitchFamily="18" charset="0"/>
                          <a:cs typeface="Times New Roman" pitchFamily="18" charset="0"/>
                        </a:rPr>
                        <a:t>20</a:t>
                      </a:r>
                      <a:endParaRPr lang="en-US" sz="1300" b="1" dirty="0">
                        <a:solidFill>
                          <a:srgbClr val="C00000"/>
                        </a:solidFill>
                        <a:latin typeface="Times New Roman" pitchFamily="18" charset="0"/>
                        <a:cs typeface="Times New Roman" pitchFamily="18" charset="0"/>
                      </a:endParaRPr>
                    </a:p>
                  </a:txBody>
                  <a:tcPr marL="78166" marR="78166" marT="34290" marB="34290"/>
                </a:tc>
                <a:tc>
                  <a:txBody>
                    <a:bodyPr/>
                    <a:lstStyle/>
                    <a:p>
                      <a:pPr algn="ctr"/>
                      <a:r>
                        <a:rPr lang="en-US" sz="1300" b="1" dirty="0" smtClean="0">
                          <a:solidFill>
                            <a:srgbClr val="C00000"/>
                          </a:solidFill>
                          <a:latin typeface="Times New Roman" pitchFamily="18" charset="0"/>
                          <a:cs typeface="Times New Roman" pitchFamily="18" charset="0"/>
                        </a:rPr>
                        <a:t>20</a:t>
                      </a:r>
                      <a:endParaRPr lang="en-US" sz="1300" b="1" dirty="0">
                        <a:solidFill>
                          <a:srgbClr val="C00000"/>
                        </a:solidFill>
                        <a:latin typeface="Times New Roman" pitchFamily="18" charset="0"/>
                        <a:cs typeface="Times New Roman" pitchFamily="18" charset="0"/>
                      </a:endParaRPr>
                    </a:p>
                  </a:txBody>
                  <a:tcPr marL="78166" marR="78166" marT="34290" marB="34290"/>
                </a:tc>
              </a:tr>
              <a:tr h="278130">
                <a:tc>
                  <a:txBody>
                    <a:bodyPr/>
                    <a:lstStyle/>
                    <a:p>
                      <a:pPr algn="ctr"/>
                      <a:r>
                        <a:rPr lang="en-US" sz="1300" b="1" i="1" dirty="0" smtClean="0">
                          <a:solidFill>
                            <a:srgbClr val="0070C0"/>
                          </a:solidFill>
                          <a:latin typeface="Times New Roman" pitchFamily="18" charset="0"/>
                          <a:cs typeface="Times New Roman" pitchFamily="18" charset="0"/>
                        </a:rPr>
                        <a:t>t</a:t>
                      </a:r>
                      <a:r>
                        <a:rPr lang="en-US" sz="1300" b="1" i="1" baseline="-25000" dirty="0" smtClean="0">
                          <a:solidFill>
                            <a:srgbClr val="0070C0"/>
                          </a:solidFill>
                          <a:latin typeface="Times New Roman" pitchFamily="18" charset="0"/>
                          <a:cs typeface="Times New Roman" pitchFamily="18" charset="0"/>
                        </a:rPr>
                        <a:t>5</a:t>
                      </a:r>
                      <a:endParaRPr lang="en-US" sz="1300" b="1" i="1" baseline="-25000" dirty="0">
                        <a:solidFill>
                          <a:srgbClr val="0070C0"/>
                        </a:solidFill>
                        <a:latin typeface="Times New Roman" pitchFamily="18" charset="0"/>
                        <a:cs typeface="Times New Roman" pitchFamily="18" charset="0"/>
                      </a:endParaRPr>
                    </a:p>
                  </a:txBody>
                  <a:tcPr marL="78166" marR="78166" marT="34290" marB="34290">
                    <a:noFill/>
                  </a:tcPr>
                </a:tc>
                <a:tc>
                  <a:txBody>
                    <a:bodyPr/>
                    <a:lstStyle/>
                    <a:p>
                      <a:pPr algn="ctr"/>
                      <a:r>
                        <a:rPr lang="en-US" sz="1300" b="1" i="1" dirty="0" smtClean="0">
                          <a:solidFill>
                            <a:srgbClr val="0070C0"/>
                          </a:solidFill>
                          <a:latin typeface="Times New Roman" pitchFamily="18" charset="0"/>
                          <a:cs typeface="Times New Roman" pitchFamily="18" charset="0"/>
                        </a:rPr>
                        <a:t>a</a:t>
                      </a:r>
                      <a:r>
                        <a:rPr lang="en-US" sz="1300" b="1" i="1" baseline="-25000" dirty="0" smtClean="0">
                          <a:solidFill>
                            <a:srgbClr val="0070C0"/>
                          </a:solidFill>
                          <a:latin typeface="Times New Roman" pitchFamily="18" charset="0"/>
                          <a:cs typeface="Times New Roman" pitchFamily="18" charset="0"/>
                        </a:rPr>
                        <a:t>1</a:t>
                      </a:r>
                      <a:endParaRPr lang="en-US" sz="1300" b="1" i="1" baseline="-25000" dirty="0">
                        <a:solidFill>
                          <a:srgbClr val="0070C0"/>
                        </a:solidFill>
                        <a:latin typeface="Times New Roman" pitchFamily="18" charset="0"/>
                        <a:cs typeface="Times New Roman" pitchFamily="18" charset="0"/>
                      </a:endParaRPr>
                    </a:p>
                  </a:txBody>
                  <a:tcPr marL="78166" marR="78166" marT="34290" marB="34290">
                    <a:noFill/>
                  </a:tcPr>
                </a:tc>
                <a:tc>
                  <a:txBody>
                    <a:bodyPr/>
                    <a:lstStyle/>
                    <a:p>
                      <a:pPr algn="ctr"/>
                      <a:r>
                        <a:rPr lang="en-US" sz="1300" b="1" i="1" baseline="0" dirty="0" smtClean="0">
                          <a:solidFill>
                            <a:srgbClr val="0070C0"/>
                          </a:solidFill>
                          <a:latin typeface="Times New Roman" pitchFamily="18" charset="0"/>
                          <a:cs typeface="Times New Roman" pitchFamily="18" charset="0"/>
                        </a:rPr>
                        <a:t>b</a:t>
                      </a:r>
                      <a:r>
                        <a:rPr lang="en-US" sz="1300" b="1" i="1" baseline="-25000" dirty="0" smtClean="0">
                          <a:solidFill>
                            <a:srgbClr val="0070C0"/>
                          </a:solidFill>
                          <a:latin typeface="Times New Roman" pitchFamily="18" charset="0"/>
                          <a:cs typeface="Times New Roman" pitchFamily="18" charset="0"/>
                        </a:rPr>
                        <a:t>1</a:t>
                      </a:r>
                      <a:endParaRPr lang="en-US" sz="1300" b="1" i="1" baseline="-25000" dirty="0">
                        <a:solidFill>
                          <a:srgbClr val="0070C0"/>
                        </a:solidFill>
                        <a:latin typeface="Times New Roman" pitchFamily="18" charset="0"/>
                        <a:cs typeface="Times New Roman" pitchFamily="18" charset="0"/>
                      </a:endParaRPr>
                    </a:p>
                  </a:txBody>
                  <a:tcPr marL="78166" marR="78166" marT="34290" marB="34290">
                    <a:noFill/>
                  </a:tcPr>
                </a:tc>
                <a:tc>
                  <a:txBody>
                    <a:bodyPr/>
                    <a:lstStyle/>
                    <a:p>
                      <a:pPr algn="ctr"/>
                      <a:r>
                        <a:rPr lang="en-US" sz="1300" b="1" i="1" baseline="0" dirty="0" smtClean="0">
                          <a:solidFill>
                            <a:srgbClr val="0070C0"/>
                          </a:solidFill>
                          <a:latin typeface="Times New Roman" pitchFamily="18" charset="0"/>
                          <a:cs typeface="Times New Roman" pitchFamily="18" charset="0"/>
                        </a:rPr>
                        <a:t>c</a:t>
                      </a:r>
                      <a:r>
                        <a:rPr lang="en-US" sz="1300" b="1" i="1" baseline="-25000" dirty="0" smtClean="0">
                          <a:solidFill>
                            <a:srgbClr val="0070C0"/>
                          </a:solidFill>
                          <a:latin typeface="Times New Roman" pitchFamily="18" charset="0"/>
                          <a:cs typeface="Times New Roman" pitchFamily="18" charset="0"/>
                        </a:rPr>
                        <a:t>1</a:t>
                      </a:r>
                      <a:endParaRPr lang="en-US" sz="1300" b="1" i="1" baseline="-25000" dirty="0">
                        <a:solidFill>
                          <a:srgbClr val="0070C0"/>
                        </a:solidFill>
                        <a:latin typeface="Times New Roman" pitchFamily="18" charset="0"/>
                        <a:cs typeface="Times New Roman" pitchFamily="18" charset="0"/>
                      </a:endParaRPr>
                    </a:p>
                  </a:txBody>
                  <a:tcPr marL="78166" marR="78166" marT="34290" marB="34290">
                    <a:noFill/>
                  </a:tcPr>
                </a:tc>
                <a:tc>
                  <a:txBody>
                    <a:bodyPr/>
                    <a:lstStyle/>
                    <a:p>
                      <a:pPr algn="ctr"/>
                      <a:r>
                        <a:rPr lang="en-US" sz="1300" b="1" dirty="0" smtClean="0">
                          <a:solidFill>
                            <a:srgbClr val="0070C0"/>
                          </a:solidFill>
                          <a:latin typeface="Times New Roman" pitchFamily="18" charset="0"/>
                          <a:cs typeface="Times New Roman" pitchFamily="18" charset="0"/>
                        </a:rPr>
                        <a:t>11</a:t>
                      </a:r>
                      <a:endParaRPr lang="en-US" sz="1300" b="1" dirty="0">
                        <a:solidFill>
                          <a:srgbClr val="0070C0"/>
                        </a:solidFill>
                        <a:latin typeface="Times New Roman" pitchFamily="18" charset="0"/>
                        <a:cs typeface="Times New Roman" pitchFamily="18" charset="0"/>
                      </a:endParaRPr>
                    </a:p>
                  </a:txBody>
                  <a:tcPr marL="78166" marR="78166" marT="34290" marB="34290">
                    <a:noFill/>
                  </a:tcPr>
                </a:tc>
                <a:tc>
                  <a:txBody>
                    <a:bodyPr/>
                    <a:lstStyle/>
                    <a:p>
                      <a:pPr algn="ctr"/>
                      <a:r>
                        <a:rPr lang="en-US" sz="1300" b="1" dirty="0" smtClean="0">
                          <a:solidFill>
                            <a:srgbClr val="0070C0"/>
                          </a:solidFill>
                          <a:latin typeface="Times New Roman" pitchFamily="18" charset="0"/>
                          <a:cs typeface="Times New Roman" pitchFamily="18" charset="0"/>
                        </a:rPr>
                        <a:t>15</a:t>
                      </a:r>
                      <a:endParaRPr lang="en-US" sz="1300" b="1" dirty="0">
                        <a:solidFill>
                          <a:srgbClr val="0070C0"/>
                        </a:solidFill>
                        <a:latin typeface="Times New Roman" pitchFamily="18" charset="0"/>
                        <a:cs typeface="Times New Roman" pitchFamily="18" charset="0"/>
                      </a:endParaRPr>
                    </a:p>
                  </a:txBody>
                  <a:tcPr marL="78166" marR="78166" marT="34290" marB="34290">
                    <a:noFill/>
                  </a:tcPr>
                </a:tc>
              </a:tr>
            </a:tbl>
          </a:graphicData>
        </a:graphic>
      </p:graphicFrame>
      <p:sp>
        <p:nvSpPr>
          <p:cNvPr id="38" name="Rectangular Callout 37"/>
          <p:cNvSpPr/>
          <p:nvPr/>
        </p:nvSpPr>
        <p:spPr bwMode="auto">
          <a:xfrm>
            <a:off x="4462818" y="3542086"/>
            <a:ext cx="1689262" cy="439364"/>
          </a:xfrm>
          <a:prstGeom prst="wedgeRectCallout">
            <a:avLst>
              <a:gd name="adj1" fmla="val 40873"/>
              <a:gd name="adj2" fmla="val -180638"/>
            </a:avLst>
          </a:prstGeom>
          <a:solidFill>
            <a:srgbClr val="0064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lvl="0" algn="ctr">
              <a:lnSpc>
                <a:spcPct val="90000"/>
              </a:lnSpc>
              <a:spcAft>
                <a:spcPts val="675"/>
              </a:spcAft>
              <a:buSzPct val="90000"/>
              <a:defRPr/>
            </a:pPr>
            <a:r>
              <a:rPr lang="en-US" sz="2600" spc="-100" dirty="0">
                <a:solidFill>
                  <a:schemeClr val="bg1"/>
                </a:solidFill>
                <a:latin typeface="Times New Roman" pitchFamily="18" charset="0"/>
                <a:cs typeface="Times New Roman" pitchFamily="18" charset="0"/>
              </a:rPr>
              <a:t>Lattice of </a:t>
            </a:r>
            <a:r>
              <a:rPr lang="en-US" sz="2600" i="1" spc="-100" dirty="0">
                <a:solidFill>
                  <a:schemeClr val="bg1"/>
                </a:solidFill>
                <a:latin typeface="Monotype Corsiva" pitchFamily="66" charset="0"/>
                <a:cs typeface="Times New Roman" pitchFamily="18" charset="0"/>
              </a:rPr>
              <a:t>C </a:t>
            </a:r>
            <a:r>
              <a:rPr lang="en-US" sz="2600" i="1" spc="-100" baseline="30000" dirty="0">
                <a:solidFill>
                  <a:schemeClr val="bg1"/>
                </a:solidFill>
                <a:latin typeface="Times New Roman" pitchFamily="18" charset="0"/>
                <a:cs typeface="Times New Roman" pitchFamily="18" charset="0"/>
              </a:rPr>
              <a:t>t</a:t>
            </a:r>
            <a:r>
              <a:rPr lang="en-US" sz="1600" i="1" spc="-100" baseline="30000" dirty="0">
                <a:solidFill>
                  <a:schemeClr val="bg1"/>
                </a:solidFill>
                <a:latin typeface="Times New Roman" pitchFamily="18" charset="0"/>
                <a:cs typeface="Times New Roman" pitchFamily="18" charset="0"/>
              </a:rPr>
              <a:t>5</a:t>
            </a:r>
            <a:endParaRPr lang="en-US" sz="1600" spc="-100" dirty="0">
              <a:solidFill>
                <a:schemeClr val="bg1"/>
              </a:solidFill>
              <a:latin typeface="Times New Roman" pitchFamily="18" charset="0"/>
              <a:cs typeface="Times New Roman" pitchFamily="18" charset="0"/>
            </a:endParaRPr>
          </a:p>
        </p:txBody>
      </p:sp>
      <p:sp>
        <p:nvSpPr>
          <p:cNvPr id="40" name="Rectangular Callout 39"/>
          <p:cNvSpPr/>
          <p:nvPr/>
        </p:nvSpPr>
        <p:spPr bwMode="auto">
          <a:xfrm>
            <a:off x="4584738" y="752475"/>
            <a:ext cx="1689262" cy="491075"/>
          </a:xfrm>
          <a:prstGeom prst="wedgeRectCallout">
            <a:avLst>
              <a:gd name="adj1" fmla="val 43465"/>
              <a:gd name="adj2" fmla="val 117717"/>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lvl="0" algn="ctr">
              <a:lnSpc>
                <a:spcPct val="90000"/>
              </a:lnSpc>
              <a:spcAft>
                <a:spcPts val="675"/>
              </a:spcAft>
              <a:buSzPct val="90000"/>
              <a:defRPr/>
            </a:pPr>
            <a:r>
              <a:rPr lang="en-US" sz="2600" spc="-100" dirty="0">
                <a:solidFill>
                  <a:schemeClr val="bg1"/>
                </a:solidFill>
                <a:latin typeface="Times New Roman" pitchFamily="18" charset="0"/>
                <a:cs typeface="Times New Roman" pitchFamily="18" charset="0"/>
              </a:rPr>
              <a:t>Lattice of </a:t>
            </a:r>
            <a:r>
              <a:rPr lang="en-US" sz="2600" i="1" spc="-100" dirty="0">
                <a:solidFill>
                  <a:schemeClr val="bg1"/>
                </a:solidFill>
                <a:latin typeface="Monotype Corsiva" pitchFamily="66" charset="0"/>
                <a:cs typeface="Times New Roman" pitchFamily="18" charset="0"/>
              </a:rPr>
              <a:t>C </a:t>
            </a:r>
            <a:r>
              <a:rPr lang="en-US" sz="2600" i="1" spc="-100" baseline="30000" dirty="0" smtClean="0">
                <a:solidFill>
                  <a:schemeClr val="bg1"/>
                </a:solidFill>
                <a:latin typeface="Times New Roman" pitchFamily="18" charset="0"/>
                <a:cs typeface="Times New Roman" pitchFamily="18" charset="0"/>
              </a:rPr>
              <a:t>t</a:t>
            </a:r>
            <a:r>
              <a:rPr lang="en-US" sz="1600" i="1" spc="-100" baseline="30000" dirty="0" smtClean="0">
                <a:solidFill>
                  <a:schemeClr val="bg1"/>
                </a:solidFill>
                <a:latin typeface="Times New Roman" pitchFamily="18" charset="0"/>
                <a:cs typeface="Times New Roman" pitchFamily="18" charset="0"/>
              </a:rPr>
              <a:t>4</a:t>
            </a:r>
            <a:endParaRPr lang="en-US" sz="1600" spc="-100" dirty="0">
              <a:solidFill>
                <a:schemeClr val="bg1"/>
              </a:solidFill>
              <a:latin typeface="Times New Roman" pitchFamily="18" charset="0"/>
              <a:cs typeface="Times New Roman" pitchFamily="18" charset="0"/>
            </a:endParaRPr>
          </a:p>
        </p:txBody>
      </p:sp>
      <p:sp>
        <p:nvSpPr>
          <p:cNvPr id="39" name="TextBox 38"/>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2860790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 calcmode="lin" valueType="num">
                                      <p:cBhvr additive="base">
                                        <p:cTn id="7" dur="500" fill="hold"/>
                                        <p:tgtEl>
                                          <p:spTgt spid="103"/>
                                        </p:tgtEl>
                                        <p:attrNameLst>
                                          <p:attrName>ppt_x</p:attrName>
                                        </p:attrNameLst>
                                      </p:cBhvr>
                                      <p:tavLst>
                                        <p:tav tm="0">
                                          <p:val>
                                            <p:strVal val="1+#ppt_w/2"/>
                                          </p:val>
                                        </p:tav>
                                        <p:tav tm="100000">
                                          <p:val>
                                            <p:strVal val="#ppt_x"/>
                                          </p:val>
                                        </p:tav>
                                      </p:tavLst>
                                    </p:anim>
                                    <p:anim calcmode="lin" valueType="num">
                                      <p:cBhvr additive="base">
                                        <p:cTn id="8" dur="500" fill="hold"/>
                                        <p:tgtEl>
                                          <p:spTgt spid="10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00"/>
                                        </p:tgtEl>
                                        <p:attrNameLst>
                                          <p:attrName>style.visibility</p:attrName>
                                        </p:attrNameLst>
                                      </p:cBhvr>
                                      <p:to>
                                        <p:strVal val="visible"/>
                                      </p:to>
                                    </p:set>
                                    <p:anim calcmode="lin" valueType="num">
                                      <p:cBhvr additive="base">
                                        <p:cTn id="11" dur="500" fill="hold"/>
                                        <p:tgtEl>
                                          <p:spTgt spid="100"/>
                                        </p:tgtEl>
                                        <p:attrNameLst>
                                          <p:attrName>ppt_x</p:attrName>
                                        </p:attrNameLst>
                                      </p:cBhvr>
                                      <p:tavLst>
                                        <p:tav tm="0">
                                          <p:val>
                                            <p:strVal val="1+#ppt_w/2"/>
                                          </p:val>
                                        </p:tav>
                                        <p:tav tm="100000">
                                          <p:val>
                                            <p:strVal val="#ppt_x"/>
                                          </p:val>
                                        </p:tav>
                                      </p:tavLst>
                                    </p:anim>
                                    <p:anim calcmode="lin" valueType="num">
                                      <p:cBhvr additive="base">
                                        <p:cTn id="12" dur="500" fill="hold"/>
                                        <p:tgtEl>
                                          <p:spTgt spid="10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99"/>
                                        </p:tgtEl>
                                        <p:attrNameLst>
                                          <p:attrName>style.visibility</p:attrName>
                                        </p:attrNameLst>
                                      </p:cBhvr>
                                      <p:to>
                                        <p:strVal val="visible"/>
                                      </p:to>
                                    </p:set>
                                    <p:anim calcmode="lin" valueType="num">
                                      <p:cBhvr additive="base">
                                        <p:cTn id="15" dur="500" fill="hold"/>
                                        <p:tgtEl>
                                          <p:spTgt spid="99"/>
                                        </p:tgtEl>
                                        <p:attrNameLst>
                                          <p:attrName>ppt_x</p:attrName>
                                        </p:attrNameLst>
                                      </p:cBhvr>
                                      <p:tavLst>
                                        <p:tav tm="0">
                                          <p:val>
                                            <p:strVal val="1+#ppt_w/2"/>
                                          </p:val>
                                        </p:tav>
                                        <p:tav tm="100000">
                                          <p:val>
                                            <p:strVal val="#ppt_x"/>
                                          </p:val>
                                        </p:tav>
                                      </p:tavLst>
                                    </p:anim>
                                    <p:anim calcmode="lin" valueType="num">
                                      <p:cBhvr additive="base">
                                        <p:cTn id="16" dur="500" fill="hold"/>
                                        <p:tgtEl>
                                          <p:spTgt spid="99"/>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102"/>
                                        </p:tgtEl>
                                        <p:attrNameLst>
                                          <p:attrName>style.visibility</p:attrName>
                                        </p:attrNameLst>
                                      </p:cBhvr>
                                      <p:to>
                                        <p:strVal val="visible"/>
                                      </p:to>
                                    </p:set>
                                    <p:anim calcmode="lin" valueType="num">
                                      <p:cBhvr additive="base">
                                        <p:cTn id="19" dur="500" fill="hold"/>
                                        <p:tgtEl>
                                          <p:spTgt spid="102"/>
                                        </p:tgtEl>
                                        <p:attrNameLst>
                                          <p:attrName>ppt_x</p:attrName>
                                        </p:attrNameLst>
                                      </p:cBhvr>
                                      <p:tavLst>
                                        <p:tav tm="0">
                                          <p:val>
                                            <p:strVal val="1+#ppt_w/2"/>
                                          </p:val>
                                        </p:tav>
                                        <p:tav tm="100000">
                                          <p:val>
                                            <p:strVal val="#ppt_x"/>
                                          </p:val>
                                        </p:tav>
                                      </p:tavLst>
                                    </p:anim>
                                    <p:anim calcmode="lin" valueType="num">
                                      <p:cBhvr additive="base">
                                        <p:cTn id="20" dur="500" fill="hold"/>
                                        <p:tgtEl>
                                          <p:spTgt spid="102"/>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101"/>
                                        </p:tgtEl>
                                        <p:attrNameLst>
                                          <p:attrName>style.visibility</p:attrName>
                                        </p:attrNameLst>
                                      </p:cBhvr>
                                      <p:to>
                                        <p:strVal val="visible"/>
                                      </p:to>
                                    </p:set>
                                    <p:anim calcmode="lin" valueType="num">
                                      <p:cBhvr additive="base">
                                        <p:cTn id="23" dur="500" fill="hold"/>
                                        <p:tgtEl>
                                          <p:spTgt spid="101"/>
                                        </p:tgtEl>
                                        <p:attrNameLst>
                                          <p:attrName>ppt_x</p:attrName>
                                        </p:attrNameLst>
                                      </p:cBhvr>
                                      <p:tavLst>
                                        <p:tav tm="0">
                                          <p:val>
                                            <p:strVal val="1+#ppt_w/2"/>
                                          </p:val>
                                        </p:tav>
                                        <p:tav tm="100000">
                                          <p:val>
                                            <p:strVal val="#ppt_x"/>
                                          </p:val>
                                        </p:tav>
                                      </p:tavLst>
                                    </p:anim>
                                    <p:anim calcmode="lin" valueType="num">
                                      <p:cBhvr additive="base">
                                        <p:cTn id="24" dur="500" fill="hold"/>
                                        <p:tgtEl>
                                          <p:spTgt spid="101"/>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98"/>
                                        </p:tgtEl>
                                        <p:attrNameLst>
                                          <p:attrName>style.visibility</p:attrName>
                                        </p:attrNameLst>
                                      </p:cBhvr>
                                      <p:to>
                                        <p:strVal val="visible"/>
                                      </p:to>
                                    </p:set>
                                    <p:anim calcmode="lin" valueType="num">
                                      <p:cBhvr additive="base">
                                        <p:cTn id="27" dur="500" fill="hold"/>
                                        <p:tgtEl>
                                          <p:spTgt spid="98"/>
                                        </p:tgtEl>
                                        <p:attrNameLst>
                                          <p:attrName>ppt_x</p:attrName>
                                        </p:attrNameLst>
                                      </p:cBhvr>
                                      <p:tavLst>
                                        <p:tav tm="0">
                                          <p:val>
                                            <p:strVal val="1+#ppt_w/2"/>
                                          </p:val>
                                        </p:tav>
                                        <p:tav tm="100000">
                                          <p:val>
                                            <p:strVal val="#ppt_x"/>
                                          </p:val>
                                        </p:tav>
                                      </p:tavLst>
                                    </p:anim>
                                    <p:anim calcmode="lin" valueType="num">
                                      <p:cBhvr additive="base">
                                        <p:cTn id="28" dur="500" fill="hold"/>
                                        <p:tgtEl>
                                          <p:spTgt spid="98"/>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104"/>
                                        </p:tgtEl>
                                        <p:attrNameLst>
                                          <p:attrName>style.visibility</p:attrName>
                                        </p:attrNameLst>
                                      </p:cBhvr>
                                      <p:to>
                                        <p:strVal val="visible"/>
                                      </p:to>
                                    </p:set>
                                    <p:anim calcmode="lin" valueType="num">
                                      <p:cBhvr additive="base">
                                        <p:cTn id="31" dur="500" fill="hold"/>
                                        <p:tgtEl>
                                          <p:spTgt spid="104"/>
                                        </p:tgtEl>
                                        <p:attrNameLst>
                                          <p:attrName>ppt_x</p:attrName>
                                        </p:attrNameLst>
                                      </p:cBhvr>
                                      <p:tavLst>
                                        <p:tav tm="0">
                                          <p:val>
                                            <p:strVal val="1+#ppt_w/2"/>
                                          </p:val>
                                        </p:tav>
                                        <p:tav tm="100000">
                                          <p:val>
                                            <p:strVal val="#ppt_x"/>
                                          </p:val>
                                        </p:tav>
                                      </p:tavLst>
                                    </p:anim>
                                    <p:anim calcmode="lin" valueType="num">
                                      <p:cBhvr additive="base">
                                        <p:cTn id="32" dur="500" fill="hold"/>
                                        <p:tgtEl>
                                          <p:spTgt spid="104"/>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97"/>
                                        </p:tgtEl>
                                        <p:attrNameLst>
                                          <p:attrName>style.visibility</p:attrName>
                                        </p:attrNameLst>
                                      </p:cBhvr>
                                      <p:to>
                                        <p:strVal val="visible"/>
                                      </p:to>
                                    </p:set>
                                    <p:anim calcmode="lin" valueType="num">
                                      <p:cBhvr additive="base">
                                        <p:cTn id="35" dur="500" fill="hold"/>
                                        <p:tgtEl>
                                          <p:spTgt spid="97"/>
                                        </p:tgtEl>
                                        <p:attrNameLst>
                                          <p:attrName>ppt_x</p:attrName>
                                        </p:attrNameLst>
                                      </p:cBhvr>
                                      <p:tavLst>
                                        <p:tav tm="0">
                                          <p:val>
                                            <p:strVal val="1+#ppt_w/2"/>
                                          </p:val>
                                        </p:tav>
                                        <p:tav tm="100000">
                                          <p:val>
                                            <p:strVal val="#ppt_x"/>
                                          </p:val>
                                        </p:tav>
                                      </p:tavLst>
                                    </p:anim>
                                    <p:anim calcmode="lin" valueType="num">
                                      <p:cBhvr additive="base">
                                        <p:cTn id="36" dur="500" fill="hold"/>
                                        <p:tgtEl>
                                          <p:spTgt spid="97"/>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96"/>
                                        </p:tgtEl>
                                        <p:attrNameLst>
                                          <p:attrName>style.visibility</p:attrName>
                                        </p:attrNameLst>
                                      </p:cBhvr>
                                      <p:to>
                                        <p:strVal val="visible"/>
                                      </p:to>
                                    </p:set>
                                    <p:anim calcmode="lin" valueType="num">
                                      <p:cBhvr additive="base">
                                        <p:cTn id="39" dur="500" fill="hold"/>
                                        <p:tgtEl>
                                          <p:spTgt spid="96"/>
                                        </p:tgtEl>
                                        <p:attrNameLst>
                                          <p:attrName>ppt_x</p:attrName>
                                        </p:attrNameLst>
                                      </p:cBhvr>
                                      <p:tavLst>
                                        <p:tav tm="0">
                                          <p:val>
                                            <p:strVal val="1+#ppt_w/2"/>
                                          </p:val>
                                        </p:tav>
                                        <p:tav tm="100000">
                                          <p:val>
                                            <p:strVal val="#ppt_x"/>
                                          </p:val>
                                        </p:tav>
                                      </p:tavLst>
                                    </p:anim>
                                    <p:anim calcmode="lin" valueType="num">
                                      <p:cBhvr additive="base">
                                        <p:cTn id="40" dur="500" fill="hold"/>
                                        <p:tgtEl>
                                          <p:spTgt spid="96"/>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95"/>
                                        </p:tgtEl>
                                        <p:attrNameLst>
                                          <p:attrName>style.visibility</p:attrName>
                                        </p:attrNameLst>
                                      </p:cBhvr>
                                      <p:to>
                                        <p:strVal val="visible"/>
                                      </p:to>
                                    </p:set>
                                    <p:anim calcmode="lin" valueType="num">
                                      <p:cBhvr additive="base">
                                        <p:cTn id="43" dur="500" fill="hold"/>
                                        <p:tgtEl>
                                          <p:spTgt spid="95"/>
                                        </p:tgtEl>
                                        <p:attrNameLst>
                                          <p:attrName>ppt_x</p:attrName>
                                        </p:attrNameLst>
                                      </p:cBhvr>
                                      <p:tavLst>
                                        <p:tav tm="0">
                                          <p:val>
                                            <p:strVal val="1+#ppt_w/2"/>
                                          </p:val>
                                        </p:tav>
                                        <p:tav tm="100000">
                                          <p:val>
                                            <p:strVal val="#ppt_x"/>
                                          </p:val>
                                        </p:tav>
                                      </p:tavLst>
                                    </p:anim>
                                    <p:anim calcmode="lin" valueType="num">
                                      <p:cBhvr additive="base">
                                        <p:cTn id="44" dur="500" fill="hold"/>
                                        <p:tgtEl>
                                          <p:spTgt spid="95"/>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94"/>
                                        </p:tgtEl>
                                        <p:attrNameLst>
                                          <p:attrName>style.visibility</p:attrName>
                                        </p:attrNameLst>
                                      </p:cBhvr>
                                      <p:to>
                                        <p:strVal val="visible"/>
                                      </p:to>
                                    </p:set>
                                    <p:anim calcmode="lin" valueType="num">
                                      <p:cBhvr additive="base">
                                        <p:cTn id="47" dur="500" fill="hold"/>
                                        <p:tgtEl>
                                          <p:spTgt spid="94"/>
                                        </p:tgtEl>
                                        <p:attrNameLst>
                                          <p:attrName>ppt_x</p:attrName>
                                        </p:attrNameLst>
                                      </p:cBhvr>
                                      <p:tavLst>
                                        <p:tav tm="0">
                                          <p:val>
                                            <p:strVal val="1+#ppt_w/2"/>
                                          </p:val>
                                        </p:tav>
                                        <p:tav tm="100000">
                                          <p:val>
                                            <p:strVal val="#ppt_x"/>
                                          </p:val>
                                        </p:tav>
                                      </p:tavLst>
                                    </p:anim>
                                    <p:anim calcmode="lin" valueType="num">
                                      <p:cBhvr additive="base">
                                        <p:cTn id="48" dur="500" fill="hold"/>
                                        <p:tgtEl>
                                          <p:spTgt spid="94"/>
                                        </p:tgtEl>
                                        <p:attrNameLst>
                                          <p:attrName>ppt_y</p:attrName>
                                        </p:attrNameLst>
                                      </p:cBhvr>
                                      <p:tavLst>
                                        <p:tav tm="0">
                                          <p:val>
                                            <p:strVal val="#ppt_y"/>
                                          </p:val>
                                        </p:tav>
                                        <p:tav tm="100000">
                                          <p:val>
                                            <p:strVal val="#ppt_y"/>
                                          </p:val>
                                        </p:tav>
                                      </p:tavLst>
                                    </p:anim>
                                  </p:childTnLst>
                                </p:cTn>
                              </p:par>
                            </p:childTnLst>
                          </p:cTn>
                        </p:par>
                        <p:par>
                          <p:cTn id="49" fill="hold">
                            <p:stCondLst>
                              <p:cond delay="500"/>
                            </p:stCondLst>
                            <p:childTnLst>
                              <p:par>
                                <p:cTn id="50" presetID="7" presetClass="emph" presetSubtype="2" fill="hold" nodeType="afterEffect">
                                  <p:stCondLst>
                                    <p:cond delay="0"/>
                                  </p:stCondLst>
                                  <p:childTnLst>
                                    <p:animClr clrSpc="rgb" dir="cw">
                                      <p:cBhvr>
                                        <p:cTn id="51" dur="2000" fill="hold"/>
                                        <p:tgtEl>
                                          <p:spTgt spid="83"/>
                                        </p:tgtEl>
                                        <p:attrNameLst>
                                          <p:attrName>stroke.color</p:attrName>
                                        </p:attrNameLst>
                                      </p:cBhvr>
                                      <p:to>
                                        <a:srgbClr val="C00000"/>
                                      </p:to>
                                    </p:animClr>
                                    <p:set>
                                      <p:cBhvr>
                                        <p:cTn id="52" dur="2000" fill="hold"/>
                                        <p:tgtEl>
                                          <p:spTgt spid="83"/>
                                        </p:tgtEl>
                                        <p:attrNameLst>
                                          <p:attrName>stroke.on</p:attrName>
                                        </p:attrNameLst>
                                      </p:cBhvr>
                                      <p:to>
                                        <p:strVal val="true"/>
                                      </p:to>
                                    </p:set>
                                  </p:childTnLst>
                                </p:cTn>
                              </p:par>
                              <p:par>
                                <p:cTn id="53" presetID="7" presetClass="emph" presetSubtype="2" fill="hold" nodeType="withEffect">
                                  <p:stCondLst>
                                    <p:cond delay="0"/>
                                  </p:stCondLst>
                                  <p:childTnLst>
                                    <p:animClr clrSpc="rgb" dir="cw">
                                      <p:cBhvr>
                                        <p:cTn id="54" dur="2000" fill="hold"/>
                                        <p:tgtEl>
                                          <p:spTgt spid="82"/>
                                        </p:tgtEl>
                                        <p:attrNameLst>
                                          <p:attrName>stroke.color</p:attrName>
                                        </p:attrNameLst>
                                      </p:cBhvr>
                                      <p:to>
                                        <a:srgbClr val="C00000"/>
                                      </p:to>
                                    </p:animClr>
                                    <p:set>
                                      <p:cBhvr>
                                        <p:cTn id="55" dur="2000" fill="hold"/>
                                        <p:tgtEl>
                                          <p:spTgt spid="82"/>
                                        </p:tgtEl>
                                        <p:attrNameLst>
                                          <p:attrName>stroke.on</p:attrName>
                                        </p:attrNameLst>
                                      </p:cBhvr>
                                      <p:to>
                                        <p:strVal val="true"/>
                                      </p:to>
                                    </p:set>
                                  </p:childTnLst>
                                </p:cTn>
                              </p:par>
                              <p:par>
                                <p:cTn id="56" presetID="7" presetClass="emph" presetSubtype="2" fill="hold" nodeType="withEffect">
                                  <p:stCondLst>
                                    <p:cond delay="0"/>
                                  </p:stCondLst>
                                  <p:childTnLst>
                                    <p:animClr clrSpc="rgb" dir="cw">
                                      <p:cBhvr>
                                        <p:cTn id="57" dur="2000" fill="hold"/>
                                        <p:tgtEl>
                                          <p:spTgt spid="85"/>
                                        </p:tgtEl>
                                        <p:attrNameLst>
                                          <p:attrName>stroke.color</p:attrName>
                                        </p:attrNameLst>
                                      </p:cBhvr>
                                      <p:to>
                                        <a:srgbClr val="C00000"/>
                                      </p:to>
                                    </p:animClr>
                                    <p:set>
                                      <p:cBhvr>
                                        <p:cTn id="58" dur="2000" fill="hold"/>
                                        <p:tgtEl>
                                          <p:spTgt spid="85"/>
                                        </p:tgtEl>
                                        <p:attrNameLst>
                                          <p:attrName>stroke.on</p:attrName>
                                        </p:attrNameLst>
                                      </p:cBhvr>
                                      <p:to>
                                        <p:strVal val="true"/>
                                      </p:to>
                                    </p:set>
                                  </p:childTnLst>
                                </p:cTn>
                              </p:par>
                              <p:par>
                                <p:cTn id="59" presetID="7" presetClass="emph" presetSubtype="2" fill="hold" nodeType="withEffect">
                                  <p:stCondLst>
                                    <p:cond delay="0"/>
                                  </p:stCondLst>
                                  <p:childTnLst>
                                    <p:animClr clrSpc="rgb" dir="cw">
                                      <p:cBhvr>
                                        <p:cTn id="60" dur="2000" fill="hold"/>
                                        <p:tgtEl>
                                          <p:spTgt spid="86"/>
                                        </p:tgtEl>
                                        <p:attrNameLst>
                                          <p:attrName>stroke.color</p:attrName>
                                        </p:attrNameLst>
                                      </p:cBhvr>
                                      <p:to>
                                        <a:srgbClr val="C00000"/>
                                      </p:to>
                                    </p:animClr>
                                    <p:set>
                                      <p:cBhvr>
                                        <p:cTn id="61" dur="2000" fill="hold"/>
                                        <p:tgtEl>
                                          <p:spTgt spid="86"/>
                                        </p:tgtEl>
                                        <p:attrNameLst>
                                          <p:attrName>stroke.on</p:attrName>
                                        </p:attrNameLst>
                                      </p:cBhvr>
                                      <p:to>
                                        <p:strVal val="true"/>
                                      </p:to>
                                    </p:set>
                                  </p:childTnLst>
                                </p:cTn>
                              </p:par>
                              <p:par>
                                <p:cTn id="62" presetID="3" presetClass="emph" presetSubtype="2" fill="hold" nodeType="withEffect">
                                  <p:stCondLst>
                                    <p:cond delay="0"/>
                                  </p:stCondLst>
                                  <p:childTnLst>
                                    <p:animClr clrSpc="rgb" dir="cw">
                                      <p:cBhvr override="childStyle">
                                        <p:cTn id="63" dur="2000" fill="hold"/>
                                        <p:tgtEl>
                                          <p:spTgt spid="80">
                                            <p:txEl>
                                              <p:pRg st="0" end="0"/>
                                            </p:txEl>
                                          </p:spTgt>
                                        </p:tgtEl>
                                        <p:attrNameLst>
                                          <p:attrName>style.color</p:attrName>
                                        </p:attrNameLst>
                                      </p:cBhvr>
                                      <p:to>
                                        <a:srgbClr val="C00000"/>
                                      </p:to>
                                    </p:animClr>
                                  </p:childTnLst>
                                </p:cTn>
                              </p:par>
                              <p:par>
                                <p:cTn id="64" presetID="3" presetClass="emph" presetSubtype="2" fill="hold" nodeType="withEffect">
                                  <p:stCondLst>
                                    <p:cond delay="0"/>
                                  </p:stCondLst>
                                  <p:childTnLst>
                                    <p:animClr clrSpc="rgb" dir="cw">
                                      <p:cBhvr override="childStyle">
                                        <p:cTn id="65" dur="2000" fill="hold"/>
                                        <p:tgtEl>
                                          <p:spTgt spid="77">
                                            <p:txEl>
                                              <p:pRg st="0" end="0"/>
                                            </p:txEl>
                                          </p:spTgt>
                                        </p:tgtEl>
                                        <p:attrNameLst>
                                          <p:attrName>style.color</p:attrName>
                                        </p:attrNameLst>
                                      </p:cBhvr>
                                      <p:to>
                                        <a:srgbClr val="C00000"/>
                                      </p:to>
                                    </p:animClr>
                                  </p:childTnLst>
                                </p:cTn>
                              </p:par>
                              <p:par>
                                <p:cTn id="66" presetID="3" presetClass="emph" presetSubtype="2" fill="hold" nodeType="withEffect">
                                  <p:stCondLst>
                                    <p:cond delay="0"/>
                                  </p:stCondLst>
                                  <p:childTnLst>
                                    <p:animClr clrSpc="rgb" dir="cw">
                                      <p:cBhvr override="childStyle">
                                        <p:cTn id="67" dur="2000" fill="hold"/>
                                        <p:tgtEl>
                                          <p:spTgt spid="78">
                                            <p:txEl>
                                              <p:pRg st="0" end="0"/>
                                            </p:txEl>
                                          </p:spTgt>
                                        </p:tgtEl>
                                        <p:attrNameLst>
                                          <p:attrName>style.color</p:attrName>
                                        </p:attrNameLst>
                                      </p:cBhvr>
                                      <p:to>
                                        <a:srgbClr val="C00000"/>
                                      </p:to>
                                    </p:animClr>
                                  </p:childTnLst>
                                </p:cTn>
                              </p:par>
                              <p:par>
                                <p:cTn id="68" presetID="3" presetClass="emph" presetSubtype="2" fill="hold" nodeType="withEffect">
                                  <p:stCondLst>
                                    <p:cond delay="0"/>
                                  </p:stCondLst>
                                  <p:childTnLst>
                                    <p:animClr clrSpc="rgb" dir="cw">
                                      <p:cBhvr override="childStyle">
                                        <p:cTn id="69" dur="2000" fill="hold"/>
                                        <p:tgtEl>
                                          <p:spTgt spid="75">
                                            <p:txEl>
                                              <p:pRg st="0" end="0"/>
                                            </p:txEl>
                                          </p:spTgt>
                                        </p:tgtEl>
                                        <p:attrNameLst>
                                          <p:attrName>style.color</p:attrName>
                                        </p:attrNameLst>
                                      </p:cBhvr>
                                      <p:to>
                                        <a:srgbClr val="C00000"/>
                                      </p:to>
                                    </p:animClr>
                                  </p:childTnLst>
                                </p:cTn>
                              </p:par>
                              <p:par>
                                <p:cTn id="70" presetID="3" presetClass="emph" presetSubtype="2" fill="hold" nodeType="withEffect">
                                  <p:stCondLst>
                                    <p:cond delay="0"/>
                                  </p:stCondLst>
                                  <p:childTnLst>
                                    <p:animClr clrSpc="rgb" dir="cw">
                                      <p:cBhvr override="childStyle">
                                        <p:cTn id="71" dur="2000" fill="hold"/>
                                        <p:tgtEl>
                                          <p:spTgt spid="74">
                                            <p:txEl>
                                              <p:pRg st="0" end="0"/>
                                            </p:txEl>
                                          </p:spTgt>
                                        </p:tgtEl>
                                        <p:attrNameLst>
                                          <p:attrName>style.color</p:attrName>
                                        </p:attrNameLst>
                                      </p:cBhvr>
                                      <p:to>
                                        <a:srgbClr val="C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sz="440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Modeling</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74" name="Oval 73"/>
          <p:cNvSpPr/>
          <p:nvPr/>
        </p:nvSpPr>
        <p:spPr>
          <a:xfrm>
            <a:off x="6274000" y="2465048"/>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0070C0"/>
                </a:solidFill>
                <a:latin typeface="Times New Roman" pitchFamily="18" charset="0"/>
                <a:cs typeface="Times New Roman" pitchFamily="18" charset="0"/>
              </a:rPr>
              <a:t>a</a:t>
            </a:r>
            <a:r>
              <a:rPr lang="en-US" sz="2400" b="1" baseline="-25000" dirty="0" smtClean="0">
                <a:solidFill>
                  <a:srgbClr val="0070C0"/>
                </a:solidFill>
                <a:latin typeface="Times New Roman" pitchFamily="18" charset="0"/>
                <a:cs typeface="Times New Roman" pitchFamily="18" charset="0"/>
              </a:rPr>
              <a:t>1</a:t>
            </a:r>
            <a:r>
              <a:rPr lang="en-US" sz="2400" b="1" dirty="0" smtClean="0">
                <a:solidFill>
                  <a:srgbClr val="0070C0"/>
                </a:solidFill>
                <a:latin typeface="Times New Roman" pitchFamily="18" charset="0"/>
                <a:cs typeface="Times New Roman" pitchFamily="18" charset="0"/>
              </a:rPr>
              <a:t>,c</a:t>
            </a:r>
            <a:r>
              <a:rPr lang="en-US" sz="2400" b="1" baseline="-25000" dirty="0" smtClean="0">
                <a:solidFill>
                  <a:srgbClr val="0070C0"/>
                </a:solidFill>
                <a:latin typeface="Times New Roman" pitchFamily="18" charset="0"/>
                <a:cs typeface="Times New Roman" pitchFamily="18" charset="0"/>
              </a:rPr>
              <a:t>1</a:t>
            </a:r>
            <a:endParaRPr lang="en-US" sz="2400" b="1" dirty="0" smtClean="0">
              <a:solidFill>
                <a:srgbClr val="0070C0"/>
              </a:solidFill>
              <a:latin typeface="Times New Roman" pitchFamily="18" charset="0"/>
              <a:cs typeface="Times New Roman" pitchFamily="18" charset="0"/>
            </a:endParaRPr>
          </a:p>
        </p:txBody>
      </p:sp>
      <p:sp>
        <p:nvSpPr>
          <p:cNvPr id="75" name="Oval 74"/>
          <p:cNvSpPr/>
          <p:nvPr/>
        </p:nvSpPr>
        <p:spPr>
          <a:xfrm>
            <a:off x="7798000" y="2465048"/>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b</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,c</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76" name="Oval 75"/>
          <p:cNvSpPr/>
          <p:nvPr/>
        </p:nvSpPr>
        <p:spPr>
          <a:xfrm>
            <a:off x="4750000" y="2465048"/>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0070C0"/>
                </a:solidFill>
                <a:latin typeface="Times New Roman" pitchFamily="18" charset="0"/>
                <a:cs typeface="Times New Roman" pitchFamily="18" charset="0"/>
              </a:rPr>
              <a:t>a</a:t>
            </a:r>
            <a:r>
              <a:rPr lang="en-US" sz="2400" b="1" baseline="-25000" dirty="0" smtClean="0">
                <a:solidFill>
                  <a:srgbClr val="0070C0"/>
                </a:solidFill>
                <a:latin typeface="Times New Roman" pitchFamily="18" charset="0"/>
                <a:cs typeface="Times New Roman" pitchFamily="18" charset="0"/>
              </a:rPr>
              <a:t>1</a:t>
            </a:r>
            <a:r>
              <a:rPr lang="en-US" sz="2400" b="1" dirty="0" smtClean="0">
                <a:solidFill>
                  <a:srgbClr val="0070C0"/>
                </a:solidFill>
                <a:latin typeface="Times New Roman" pitchFamily="18" charset="0"/>
                <a:cs typeface="Times New Roman" pitchFamily="18" charset="0"/>
              </a:rPr>
              <a:t>,b</a:t>
            </a:r>
            <a:r>
              <a:rPr lang="en-US" sz="2400" b="1" baseline="-25000" dirty="0" smtClean="0">
                <a:solidFill>
                  <a:srgbClr val="0070C0"/>
                </a:solidFill>
                <a:latin typeface="Times New Roman" pitchFamily="18" charset="0"/>
                <a:cs typeface="Times New Roman" pitchFamily="18" charset="0"/>
              </a:rPr>
              <a:t>1</a:t>
            </a:r>
            <a:endParaRPr lang="en-US" sz="2400" b="1" dirty="0" smtClean="0">
              <a:solidFill>
                <a:srgbClr val="0070C0"/>
              </a:solidFill>
              <a:latin typeface="Times New Roman" pitchFamily="18" charset="0"/>
              <a:cs typeface="Times New Roman" pitchFamily="18" charset="0"/>
            </a:endParaRPr>
          </a:p>
        </p:txBody>
      </p:sp>
      <p:sp>
        <p:nvSpPr>
          <p:cNvPr id="77" name="Oval 76"/>
          <p:cNvSpPr/>
          <p:nvPr/>
        </p:nvSpPr>
        <p:spPr>
          <a:xfrm>
            <a:off x="6274000" y="1781534"/>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b</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78" name="Oval 77"/>
          <p:cNvSpPr/>
          <p:nvPr/>
        </p:nvSpPr>
        <p:spPr>
          <a:xfrm>
            <a:off x="7798000" y="1781534"/>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c</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79" name="Oval 78"/>
          <p:cNvSpPr/>
          <p:nvPr/>
        </p:nvSpPr>
        <p:spPr>
          <a:xfrm>
            <a:off x="4750000" y="1781534"/>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0070C0"/>
                </a:solidFill>
                <a:latin typeface="Times New Roman" pitchFamily="18" charset="0"/>
                <a:cs typeface="Times New Roman" pitchFamily="18" charset="0"/>
              </a:rPr>
              <a:t>a</a:t>
            </a:r>
            <a:r>
              <a:rPr lang="en-US" sz="2400" b="1" baseline="-25000" dirty="0" smtClean="0">
                <a:solidFill>
                  <a:srgbClr val="0070C0"/>
                </a:solidFill>
                <a:latin typeface="Times New Roman" pitchFamily="18" charset="0"/>
                <a:cs typeface="Times New Roman" pitchFamily="18" charset="0"/>
              </a:rPr>
              <a:t>1</a:t>
            </a:r>
            <a:endParaRPr lang="en-US" sz="2400" b="1" dirty="0" smtClean="0">
              <a:solidFill>
                <a:srgbClr val="0070C0"/>
              </a:solidFill>
              <a:latin typeface="Times New Roman" pitchFamily="18" charset="0"/>
              <a:cs typeface="Times New Roman" pitchFamily="18" charset="0"/>
            </a:endParaRPr>
          </a:p>
        </p:txBody>
      </p:sp>
      <p:sp>
        <p:nvSpPr>
          <p:cNvPr id="80" name="Oval 79"/>
          <p:cNvSpPr/>
          <p:nvPr/>
        </p:nvSpPr>
        <p:spPr>
          <a:xfrm>
            <a:off x="6274000" y="1038584"/>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l-GR" sz="2400" b="1" dirty="0" smtClean="0">
                <a:solidFill>
                  <a:schemeClr val="tx1"/>
                </a:solidFill>
                <a:cs typeface="Mongolian Baiti" pitchFamily="66" charset="0"/>
              </a:rPr>
              <a:t>Τ</a:t>
            </a:r>
            <a:endParaRPr lang="en-US" sz="2400" b="1" dirty="0" smtClean="0">
              <a:solidFill>
                <a:schemeClr val="tx1"/>
              </a:solidFill>
              <a:cs typeface="Mongolian Baiti" pitchFamily="66" charset="0"/>
            </a:endParaRPr>
          </a:p>
        </p:txBody>
      </p:sp>
      <p:cxnSp>
        <p:nvCxnSpPr>
          <p:cNvPr id="81" name="Straight Arrow Connector 80"/>
          <p:cNvCxnSpPr>
            <a:stCxn id="79" idx="0"/>
            <a:endCxn id="80" idx="4"/>
          </p:cNvCxnSpPr>
          <p:nvPr/>
        </p:nvCxnSpPr>
        <p:spPr>
          <a:xfrm rot="5400000" flipH="1" flipV="1">
            <a:off x="5740600" y="790934"/>
            <a:ext cx="457200" cy="1524000"/>
          </a:xfrm>
          <a:prstGeom prst="straightConnector1">
            <a:avLst/>
          </a:prstGeom>
          <a:ln w="22225">
            <a:solidFill>
              <a:srgbClr val="0070C0"/>
            </a:solidFill>
            <a:prstDash val="sysDash"/>
            <a:miter lim="800000"/>
            <a:tailEnd type="none"/>
          </a:ln>
        </p:spPr>
        <p:style>
          <a:lnRef idx="2">
            <a:schemeClr val="dk1"/>
          </a:lnRef>
          <a:fillRef idx="1">
            <a:schemeClr val="lt1"/>
          </a:fillRef>
          <a:effectRef idx="0">
            <a:schemeClr val="dk1"/>
          </a:effectRef>
          <a:fontRef idx="minor">
            <a:schemeClr val="dk1"/>
          </a:fontRef>
        </p:style>
      </p:cxnSp>
      <p:cxnSp>
        <p:nvCxnSpPr>
          <p:cNvPr id="82" name="Straight Arrow Connector 81"/>
          <p:cNvCxnSpPr>
            <a:stCxn id="77" idx="0"/>
            <a:endCxn id="80" idx="4"/>
          </p:cNvCxnSpPr>
          <p:nvPr/>
        </p:nvCxnSpPr>
        <p:spPr>
          <a:xfrm rot="5400000" flipH="1" flipV="1">
            <a:off x="6502600" y="1552735"/>
            <a:ext cx="45720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83" name="Straight Arrow Connector 82"/>
          <p:cNvCxnSpPr>
            <a:stCxn id="78" idx="0"/>
            <a:endCxn id="80" idx="4"/>
          </p:cNvCxnSpPr>
          <p:nvPr/>
        </p:nvCxnSpPr>
        <p:spPr>
          <a:xfrm rot="16200000" flipV="1">
            <a:off x="7264600" y="790934"/>
            <a:ext cx="457200"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84" name="Rectangle 83"/>
          <p:cNvSpPr/>
          <p:nvPr/>
        </p:nvSpPr>
        <p:spPr>
          <a:xfrm>
            <a:off x="6152080" y="3150848"/>
            <a:ext cx="1188720" cy="288036"/>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400" b="1" dirty="0" smtClean="0">
                <a:solidFill>
                  <a:srgbClr val="0070C0"/>
                </a:solidFill>
                <a:latin typeface="Times New Roman" pitchFamily="18" charset="0"/>
                <a:cs typeface="Times New Roman" pitchFamily="18" charset="0"/>
              </a:rPr>
              <a:t>a</a:t>
            </a:r>
            <a:r>
              <a:rPr lang="en-US" sz="2400" b="1" baseline="-25000" dirty="0" smtClean="0">
                <a:solidFill>
                  <a:srgbClr val="0070C0"/>
                </a:solidFill>
                <a:latin typeface="Times New Roman" pitchFamily="18" charset="0"/>
                <a:cs typeface="Times New Roman" pitchFamily="18" charset="0"/>
              </a:rPr>
              <a:t>1</a:t>
            </a:r>
            <a:r>
              <a:rPr lang="en-US" sz="2400" b="1" dirty="0" smtClean="0">
                <a:solidFill>
                  <a:srgbClr val="0070C0"/>
                </a:solidFill>
                <a:latin typeface="Times New Roman" pitchFamily="18" charset="0"/>
                <a:cs typeface="Times New Roman" pitchFamily="18" charset="0"/>
              </a:rPr>
              <a:t>,b</a:t>
            </a:r>
            <a:r>
              <a:rPr lang="en-US" sz="2400" b="1" baseline="-25000" dirty="0" smtClean="0">
                <a:solidFill>
                  <a:srgbClr val="0070C0"/>
                </a:solidFill>
                <a:latin typeface="Times New Roman" pitchFamily="18" charset="0"/>
                <a:cs typeface="Times New Roman" pitchFamily="18" charset="0"/>
              </a:rPr>
              <a:t>1</a:t>
            </a:r>
            <a:r>
              <a:rPr lang="en-US" sz="2400" b="1" dirty="0" smtClean="0">
                <a:solidFill>
                  <a:srgbClr val="0070C0"/>
                </a:solidFill>
                <a:latin typeface="Times New Roman" pitchFamily="18" charset="0"/>
                <a:cs typeface="Times New Roman" pitchFamily="18" charset="0"/>
              </a:rPr>
              <a:t>,c</a:t>
            </a:r>
            <a:r>
              <a:rPr lang="en-US" sz="2400" b="1" baseline="-25000" dirty="0" smtClean="0">
                <a:solidFill>
                  <a:srgbClr val="0070C0"/>
                </a:solidFill>
                <a:latin typeface="Times New Roman" pitchFamily="18" charset="0"/>
                <a:cs typeface="Times New Roman" pitchFamily="18" charset="0"/>
              </a:rPr>
              <a:t>1</a:t>
            </a:r>
          </a:p>
        </p:txBody>
      </p:sp>
      <p:cxnSp>
        <p:nvCxnSpPr>
          <p:cNvPr id="85" name="Straight Arrow Connector 84"/>
          <p:cNvCxnSpPr>
            <a:stCxn id="77" idx="4"/>
            <a:endCxn id="75" idx="0"/>
          </p:cNvCxnSpPr>
          <p:nvPr/>
        </p:nvCxnSpPr>
        <p:spPr>
          <a:xfrm rot="16200000" flipH="1">
            <a:off x="7295461" y="1505309"/>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86" name="Straight Arrow Connector 85"/>
          <p:cNvCxnSpPr>
            <a:stCxn id="78" idx="4"/>
            <a:endCxn id="75" idx="0"/>
          </p:cNvCxnSpPr>
          <p:nvPr/>
        </p:nvCxnSpPr>
        <p:spPr>
          <a:xfrm rot="5400000">
            <a:off x="8057461" y="2267110"/>
            <a:ext cx="395478"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87" name="Straight Arrow Connector 86"/>
          <p:cNvCxnSpPr>
            <a:endCxn id="76" idx="0"/>
          </p:cNvCxnSpPr>
          <p:nvPr/>
        </p:nvCxnSpPr>
        <p:spPr>
          <a:xfrm rot="10800000" flipV="1">
            <a:off x="5207200" y="2070165"/>
            <a:ext cx="1524794" cy="394883"/>
          </a:xfrm>
          <a:prstGeom prst="straightConnector1">
            <a:avLst/>
          </a:prstGeom>
          <a:ln w="22225">
            <a:solidFill>
              <a:srgbClr val="0070C0"/>
            </a:solidFill>
            <a:prstDash val="sysDash"/>
            <a:tailEnd type="none"/>
          </a:ln>
        </p:spPr>
        <p:style>
          <a:lnRef idx="2">
            <a:schemeClr val="dk1"/>
          </a:lnRef>
          <a:fillRef idx="1">
            <a:schemeClr val="lt1"/>
          </a:fillRef>
          <a:effectRef idx="0">
            <a:schemeClr val="dk1"/>
          </a:effectRef>
          <a:fontRef idx="minor">
            <a:schemeClr val="dk1"/>
          </a:fontRef>
        </p:style>
      </p:cxnSp>
      <p:cxnSp>
        <p:nvCxnSpPr>
          <p:cNvPr id="88" name="Straight Arrow Connector 87"/>
          <p:cNvCxnSpPr>
            <a:stCxn id="78" idx="4"/>
            <a:endCxn id="74" idx="0"/>
          </p:cNvCxnSpPr>
          <p:nvPr/>
        </p:nvCxnSpPr>
        <p:spPr>
          <a:xfrm rot="5400000">
            <a:off x="7295461" y="1505309"/>
            <a:ext cx="395478" cy="1524000"/>
          </a:xfrm>
          <a:prstGeom prst="straightConnector1">
            <a:avLst/>
          </a:prstGeom>
          <a:ln w="22225">
            <a:solidFill>
              <a:srgbClr val="0070C0"/>
            </a:solidFill>
            <a:prstDash val="sysDash"/>
            <a:round/>
            <a:tailEnd type="none"/>
          </a:ln>
        </p:spPr>
        <p:style>
          <a:lnRef idx="2">
            <a:schemeClr val="dk1"/>
          </a:lnRef>
          <a:fillRef idx="1">
            <a:schemeClr val="lt1"/>
          </a:fillRef>
          <a:effectRef idx="0">
            <a:schemeClr val="dk1"/>
          </a:effectRef>
          <a:fontRef idx="minor">
            <a:schemeClr val="dk1"/>
          </a:fontRef>
        </p:style>
      </p:cxnSp>
      <p:cxnSp>
        <p:nvCxnSpPr>
          <p:cNvPr id="89" name="Straight Arrow Connector 88"/>
          <p:cNvCxnSpPr>
            <a:stCxn id="74" idx="0"/>
            <a:endCxn id="79" idx="4"/>
          </p:cNvCxnSpPr>
          <p:nvPr/>
        </p:nvCxnSpPr>
        <p:spPr>
          <a:xfrm rot="16200000" flipV="1">
            <a:off x="5771461" y="1505309"/>
            <a:ext cx="395478" cy="1524000"/>
          </a:xfrm>
          <a:prstGeom prst="straightConnector1">
            <a:avLst/>
          </a:prstGeom>
          <a:ln w="22225">
            <a:solidFill>
              <a:srgbClr val="0070C0"/>
            </a:solidFill>
            <a:prstDash val="sysDash"/>
            <a:tailEnd type="none"/>
          </a:ln>
        </p:spPr>
        <p:style>
          <a:lnRef idx="2">
            <a:schemeClr val="dk1"/>
          </a:lnRef>
          <a:fillRef idx="1">
            <a:schemeClr val="lt1"/>
          </a:fillRef>
          <a:effectRef idx="0">
            <a:schemeClr val="dk1"/>
          </a:effectRef>
          <a:fontRef idx="minor">
            <a:schemeClr val="dk1"/>
          </a:fontRef>
        </p:style>
      </p:cxnSp>
      <p:cxnSp>
        <p:nvCxnSpPr>
          <p:cNvPr id="90" name="Straight Arrow Connector 89"/>
          <p:cNvCxnSpPr>
            <a:stCxn id="76" idx="0"/>
            <a:endCxn id="79" idx="4"/>
          </p:cNvCxnSpPr>
          <p:nvPr/>
        </p:nvCxnSpPr>
        <p:spPr>
          <a:xfrm rot="5400000" flipH="1" flipV="1">
            <a:off x="5009461" y="2267110"/>
            <a:ext cx="395478" cy="1588"/>
          </a:xfrm>
          <a:prstGeom prst="straightConnector1">
            <a:avLst/>
          </a:prstGeom>
          <a:ln w="22225">
            <a:solidFill>
              <a:srgbClr val="0070C0"/>
            </a:solidFill>
            <a:prstDash val="sysDash"/>
            <a:tailEnd type="none"/>
          </a:ln>
        </p:spPr>
        <p:style>
          <a:lnRef idx="2">
            <a:schemeClr val="dk1"/>
          </a:lnRef>
          <a:fillRef idx="1">
            <a:schemeClr val="lt1"/>
          </a:fillRef>
          <a:effectRef idx="0">
            <a:schemeClr val="dk1"/>
          </a:effectRef>
          <a:fontRef idx="minor">
            <a:schemeClr val="dk1"/>
          </a:fontRef>
        </p:style>
      </p:cxnSp>
      <p:cxnSp>
        <p:nvCxnSpPr>
          <p:cNvPr id="91" name="Straight Arrow Connector 90"/>
          <p:cNvCxnSpPr>
            <a:stCxn id="84" idx="0"/>
            <a:endCxn id="74" idx="4"/>
          </p:cNvCxnSpPr>
          <p:nvPr/>
        </p:nvCxnSpPr>
        <p:spPr>
          <a:xfrm rot="16200000" flipV="1">
            <a:off x="6539938" y="2944346"/>
            <a:ext cx="397764" cy="15240"/>
          </a:xfrm>
          <a:prstGeom prst="straightConnector1">
            <a:avLst/>
          </a:prstGeom>
          <a:ln w="22225">
            <a:solidFill>
              <a:srgbClr val="0070C0"/>
            </a:solidFill>
            <a:prstDash val="sysDash"/>
            <a:tailEnd type="none"/>
          </a:ln>
        </p:spPr>
        <p:style>
          <a:lnRef idx="2">
            <a:schemeClr val="dk1"/>
          </a:lnRef>
          <a:fillRef idx="1">
            <a:schemeClr val="lt1"/>
          </a:fillRef>
          <a:effectRef idx="0">
            <a:schemeClr val="dk1"/>
          </a:effectRef>
          <a:fontRef idx="minor">
            <a:schemeClr val="dk1"/>
          </a:fontRef>
        </p:style>
      </p:cxnSp>
      <p:cxnSp>
        <p:nvCxnSpPr>
          <p:cNvPr id="92" name="Straight Arrow Connector 91"/>
          <p:cNvCxnSpPr>
            <a:stCxn id="75" idx="4"/>
            <a:endCxn id="84" idx="0"/>
          </p:cNvCxnSpPr>
          <p:nvPr/>
        </p:nvCxnSpPr>
        <p:spPr>
          <a:xfrm rot="5400000">
            <a:off x="7301938" y="2197586"/>
            <a:ext cx="397764" cy="1508760"/>
          </a:xfrm>
          <a:prstGeom prst="straightConnector1">
            <a:avLst/>
          </a:prstGeom>
          <a:ln w="22225">
            <a:solidFill>
              <a:srgbClr val="0070C0"/>
            </a:solidFill>
            <a:prstDash val="sysDash"/>
            <a:tailEnd type="none"/>
          </a:ln>
        </p:spPr>
        <p:style>
          <a:lnRef idx="2">
            <a:schemeClr val="dk1"/>
          </a:lnRef>
          <a:fillRef idx="1">
            <a:schemeClr val="lt1"/>
          </a:fillRef>
          <a:effectRef idx="0">
            <a:schemeClr val="dk1"/>
          </a:effectRef>
          <a:fontRef idx="minor">
            <a:schemeClr val="dk1"/>
          </a:fontRef>
        </p:style>
      </p:cxnSp>
      <p:cxnSp>
        <p:nvCxnSpPr>
          <p:cNvPr id="93" name="Straight Arrow Connector 92"/>
          <p:cNvCxnSpPr>
            <a:stCxn id="76" idx="4"/>
            <a:endCxn id="84" idx="0"/>
          </p:cNvCxnSpPr>
          <p:nvPr/>
        </p:nvCxnSpPr>
        <p:spPr>
          <a:xfrm rot="16200000" flipH="1">
            <a:off x="5777938" y="2182346"/>
            <a:ext cx="397764" cy="1539240"/>
          </a:xfrm>
          <a:prstGeom prst="straightConnector1">
            <a:avLst/>
          </a:prstGeom>
          <a:ln w="22225">
            <a:solidFill>
              <a:srgbClr val="0070C0"/>
            </a:solidFill>
            <a:prstDash val="sysDash"/>
            <a:tailEnd type="none"/>
          </a:ln>
        </p:spPr>
        <p:style>
          <a:lnRef idx="2">
            <a:schemeClr val="dk1"/>
          </a:lnRef>
          <a:fillRef idx="1">
            <a:schemeClr val="lt1"/>
          </a:fillRef>
          <a:effectRef idx="0">
            <a:schemeClr val="dk1"/>
          </a:effectRef>
          <a:fontRef idx="minor">
            <a:schemeClr val="dk1"/>
          </a:fontRef>
        </p:style>
      </p:cxnSp>
      <p:sp>
        <p:nvSpPr>
          <p:cNvPr id="94" name="Rectangle 93"/>
          <p:cNvSpPr/>
          <p:nvPr/>
        </p:nvSpPr>
        <p:spPr>
          <a:xfrm>
            <a:off x="7188400" y="3153134"/>
            <a:ext cx="1188720" cy="288036"/>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400" b="1" dirty="0" smtClean="0">
                <a:solidFill>
                  <a:srgbClr val="C00000"/>
                </a:solidFill>
                <a:latin typeface="Times New Roman" pitchFamily="18" charset="0"/>
                <a:cs typeface="Times New Roman" pitchFamily="18" charset="0"/>
              </a:rPr>
              <a:t>a</a:t>
            </a:r>
            <a:r>
              <a:rPr lang="en-US" sz="2400" b="1" baseline="-25000" dirty="0" smtClean="0">
                <a:solidFill>
                  <a:srgbClr val="C00000"/>
                </a:solidFill>
                <a:latin typeface="Times New Roman" pitchFamily="18" charset="0"/>
                <a:cs typeface="Times New Roman" pitchFamily="18" charset="0"/>
              </a:rPr>
              <a:t>2</a:t>
            </a:r>
            <a:r>
              <a:rPr lang="en-US" sz="2400" b="1" dirty="0" smtClean="0">
                <a:solidFill>
                  <a:srgbClr val="C00000"/>
                </a:solidFill>
                <a:latin typeface="Times New Roman" pitchFamily="18" charset="0"/>
                <a:cs typeface="Times New Roman" pitchFamily="18" charset="0"/>
              </a:rPr>
              <a:t>,b</a:t>
            </a:r>
            <a:r>
              <a:rPr lang="en-US" sz="2400" b="1" baseline="-25000" dirty="0" smtClean="0">
                <a:solidFill>
                  <a:srgbClr val="C00000"/>
                </a:solidFill>
                <a:latin typeface="Times New Roman" pitchFamily="18" charset="0"/>
                <a:cs typeface="Times New Roman" pitchFamily="18" charset="0"/>
              </a:rPr>
              <a:t>1</a:t>
            </a:r>
            <a:r>
              <a:rPr lang="en-US" sz="2400" b="1" dirty="0" smtClean="0">
                <a:solidFill>
                  <a:srgbClr val="C00000"/>
                </a:solidFill>
                <a:latin typeface="Times New Roman" pitchFamily="18" charset="0"/>
                <a:cs typeface="Times New Roman" pitchFamily="18" charset="0"/>
              </a:rPr>
              <a:t>,c</a:t>
            </a:r>
            <a:r>
              <a:rPr lang="en-US" sz="2400" b="1" baseline="-25000" dirty="0" smtClean="0">
                <a:solidFill>
                  <a:srgbClr val="C00000"/>
                </a:solidFill>
                <a:latin typeface="Times New Roman" pitchFamily="18" charset="0"/>
                <a:cs typeface="Times New Roman" pitchFamily="18" charset="0"/>
              </a:rPr>
              <a:t>1</a:t>
            </a:r>
          </a:p>
        </p:txBody>
      </p:sp>
      <p:sp>
        <p:nvSpPr>
          <p:cNvPr id="95" name="Oval 94"/>
          <p:cNvSpPr/>
          <p:nvPr/>
        </p:nvSpPr>
        <p:spPr>
          <a:xfrm>
            <a:off x="5435800" y="2467334"/>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a</a:t>
            </a:r>
            <a:r>
              <a:rPr lang="en-US" sz="2400" b="1" baseline="-25000" dirty="0" smtClean="0">
                <a:solidFill>
                  <a:srgbClr val="C00000"/>
                </a:solidFill>
                <a:latin typeface="Times New Roman" pitchFamily="18" charset="0"/>
                <a:cs typeface="Times New Roman" pitchFamily="18" charset="0"/>
              </a:rPr>
              <a:t>2</a:t>
            </a:r>
            <a:r>
              <a:rPr lang="en-US" sz="2400" b="1" dirty="0" smtClean="0">
                <a:solidFill>
                  <a:srgbClr val="C00000"/>
                </a:solidFill>
                <a:latin typeface="Times New Roman" pitchFamily="18" charset="0"/>
                <a:cs typeface="Times New Roman" pitchFamily="18" charset="0"/>
              </a:rPr>
              <a:t>,b</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96" name="Oval 95"/>
          <p:cNvSpPr/>
          <p:nvPr/>
        </p:nvSpPr>
        <p:spPr>
          <a:xfrm>
            <a:off x="6959800" y="2467334"/>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a</a:t>
            </a:r>
            <a:r>
              <a:rPr lang="en-US" sz="2400" b="1" baseline="-25000" dirty="0" smtClean="0">
                <a:solidFill>
                  <a:srgbClr val="C00000"/>
                </a:solidFill>
                <a:latin typeface="Times New Roman" pitchFamily="18" charset="0"/>
                <a:cs typeface="Times New Roman" pitchFamily="18" charset="0"/>
              </a:rPr>
              <a:t>2</a:t>
            </a:r>
            <a:r>
              <a:rPr lang="en-US" sz="2400" b="1" dirty="0" smtClean="0">
                <a:solidFill>
                  <a:srgbClr val="C00000"/>
                </a:solidFill>
                <a:latin typeface="Times New Roman" pitchFamily="18" charset="0"/>
                <a:cs typeface="Times New Roman" pitchFamily="18" charset="0"/>
              </a:rPr>
              <a:t>,c</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cxnSp>
        <p:nvCxnSpPr>
          <p:cNvPr id="97" name="Straight Arrow Connector 96"/>
          <p:cNvCxnSpPr>
            <a:endCxn id="95" idx="4"/>
          </p:cNvCxnSpPr>
          <p:nvPr/>
        </p:nvCxnSpPr>
        <p:spPr>
          <a:xfrm rot="10800000">
            <a:off x="5893000" y="2755370"/>
            <a:ext cx="1524000" cy="397764"/>
          </a:xfrm>
          <a:prstGeom prst="straightConnector1">
            <a:avLst/>
          </a:prstGeom>
          <a:ln w="22225">
            <a:solidFill>
              <a:srgbClr val="C00000"/>
            </a:solidFill>
            <a:prstDash val="lgDash"/>
            <a:tailEnd type="none"/>
          </a:ln>
        </p:spPr>
        <p:style>
          <a:lnRef idx="2">
            <a:schemeClr val="dk1"/>
          </a:lnRef>
          <a:fillRef idx="1">
            <a:schemeClr val="lt1"/>
          </a:fillRef>
          <a:effectRef idx="0">
            <a:schemeClr val="dk1"/>
          </a:effectRef>
          <a:fontRef idx="minor">
            <a:schemeClr val="dk1"/>
          </a:fontRef>
        </p:style>
      </p:cxnSp>
      <p:cxnSp>
        <p:nvCxnSpPr>
          <p:cNvPr id="98" name="Straight Arrow Connector 97"/>
          <p:cNvCxnSpPr/>
          <p:nvPr/>
        </p:nvCxnSpPr>
        <p:spPr>
          <a:xfrm rot="16200000" flipV="1">
            <a:off x="7225738" y="2944346"/>
            <a:ext cx="397764" cy="15240"/>
          </a:xfrm>
          <a:prstGeom prst="straightConnector1">
            <a:avLst/>
          </a:prstGeom>
          <a:ln w="22225">
            <a:solidFill>
              <a:srgbClr val="C00000"/>
            </a:solidFill>
            <a:prstDash val="lgDash"/>
            <a:tailEnd type="none"/>
          </a:ln>
        </p:spPr>
        <p:style>
          <a:lnRef idx="2">
            <a:schemeClr val="dk1"/>
          </a:lnRef>
          <a:fillRef idx="1">
            <a:schemeClr val="lt1"/>
          </a:fillRef>
          <a:effectRef idx="0">
            <a:schemeClr val="dk1"/>
          </a:effectRef>
          <a:fontRef idx="minor">
            <a:schemeClr val="dk1"/>
          </a:fontRef>
        </p:style>
      </p:cxnSp>
      <p:cxnSp>
        <p:nvCxnSpPr>
          <p:cNvPr id="99" name="Straight Arrow Connector 98"/>
          <p:cNvCxnSpPr>
            <a:stCxn id="100" idx="4"/>
            <a:endCxn id="95" idx="0"/>
          </p:cNvCxnSpPr>
          <p:nvPr/>
        </p:nvCxnSpPr>
        <p:spPr>
          <a:xfrm rot="5400000">
            <a:off x="5694118" y="2268253"/>
            <a:ext cx="397764" cy="1588"/>
          </a:xfrm>
          <a:prstGeom prst="straightConnector1">
            <a:avLst/>
          </a:prstGeom>
          <a:ln w="22225">
            <a:solidFill>
              <a:srgbClr val="C00000"/>
            </a:solidFill>
            <a:prstDash val="lgDash"/>
            <a:tailEnd type="none"/>
          </a:ln>
        </p:spPr>
        <p:style>
          <a:lnRef idx="2">
            <a:schemeClr val="dk1"/>
          </a:lnRef>
          <a:fillRef idx="1">
            <a:schemeClr val="lt1"/>
          </a:fillRef>
          <a:effectRef idx="0">
            <a:schemeClr val="dk1"/>
          </a:effectRef>
          <a:fontRef idx="minor">
            <a:schemeClr val="dk1"/>
          </a:fontRef>
        </p:style>
      </p:cxnSp>
      <p:sp>
        <p:nvSpPr>
          <p:cNvPr id="100" name="Oval 99"/>
          <p:cNvSpPr/>
          <p:nvPr/>
        </p:nvSpPr>
        <p:spPr>
          <a:xfrm>
            <a:off x="5435800" y="1781534"/>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a</a:t>
            </a:r>
            <a:r>
              <a:rPr lang="en-US" sz="2400" b="1" baseline="-25000" dirty="0" smtClean="0">
                <a:solidFill>
                  <a:srgbClr val="C00000"/>
                </a:solidFill>
                <a:latin typeface="Times New Roman" pitchFamily="18" charset="0"/>
                <a:cs typeface="Times New Roman" pitchFamily="18" charset="0"/>
              </a:rPr>
              <a:t>2</a:t>
            </a:r>
            <a:endParaRPr lang="en-US" sz="2400" b="1" dirty="0" smtClean="0">
              <a:solidFill>
                <a:srgbClr val="C00000"/>
              </a:solidFill>
              <a:latin typeface="Times New Roman" pitchFamily="18" charset="0"/>
              <a:cs typeface="Times New Roman" pitchFamily="18" charset="0"/>
            </a:endParaRPr>
          </a:p>
        </p:txBody>
      </p:sp>
      <p:cxnSp>
        <p:nvCxnSpPr>
          <p:cNvPr id="101" name="Straight Arrow Connector 100"/>
          <p:cNvCxnSpPr>
            <a:stCxn id="78" idx="4"/>
            <a:endCxn id="96" idx="0"/>
          </p:cNvCxnSpPr>
          <p:nvPr/>
        </p:nvCxnSpPr>
        <p:spPr>
          <a:xfrm rot="5400000">
            <a:off x="7637218" y="1849352"/>
            <a:ext cx="397764" cy="838200"/>
          </a:xfrm>
          <a:prstGeom prst="straightConnector1">
            <a:avLst/>
          </a:prstGeom>
          <a:ln w="22225">
            <a:solidFill>
              <a:srgbClr val="C00000"/>
            </a:solidFill>
            <a:prstDash val="lgDash"/>
            <a:tailEnd type="none"/>
          </a:ln>
        </p:spPr>
        <p:style>
          <a:lnRef idx="2">
            <a:schemeClr val="dk1"/>
          </a:lnRef>
          <a:fillRef idx="1">
            <a:schemeClr val="lt1"/>
          </a:fillRef>
          <a:effectRef idx="0">
            <a:schemeClr val="dk1"/>
          </a:effectRef>
          <a:fontRef idx="minor">
            <a:schemeClr val="dk1"/>
          </a:fontRef>
        </p:style>
      </p:cxnSp>
      <p:cxnSp>
        <p:nvCxnSpPr>
          <p:cNvPr id="102" name="Straight Arrow Connector 101"/>
          <p:cNvCxnSpPr>
            <a:stCxn id="100" idx="4"/>
            <a:endCxn id="96" idx="0"/>
          </p:cNvCxnSpPr>
          <p:nvPr/>
        </p:nvCxnSpPr>
        <p:spPr>
          <a:xfrm rot="16200000" flipH="1">
            <a:off x="6456118" y="1506452"/>
            <a:ext cx="397764" cy="1524000"/>
          </a:xfrm>
          <a:prstGeom prst="straightConnector1">
            <a:avLst/>
          </a:prstGeom>
          <a:ln w="22225">
            <a:solidFill>
              <a:srgbClr val="C00000"/>
            </a:solidFill>
            <a:prstDash val="lgDash"/>
            <a:tailEnd type="none"/>
          </a:ln>
        </p:spPr>
        <p:style>
          <a:lnRef idx="2">
            <a:schemeClr val="dk1"/>
          </a:lnRef>
          <a:fillRef idx="1">
            <a:schemeClr val="lt1"/>
          </a:fillRef>
          <a:effectRef idx="0">
            <a:schemeClr val="dk1"/>
          </a:effectRef>
          <a:fontRef idx="minor">
            <a:schemeClr val="dk1"/>
          </a:fontRef>
        </p:style>
      </p:cxnSp>
      <p:cxnSp>
        <p:nvCxnSpPr>
          <p:cNvPr id="103" name="Straight Arrow Connector 102"/>
          <p:cNvCxnSpPr>
            <a:stCxn id="80" idx="4"/>
            <a:endCxn id="100" idx="0"/>
          </p:cNvCxnSpPr>
          <p:nvPr/>
        </p:nvCxnSpPr>
        <p:spPr>
          <a:xfrm rot="5400000">
            <a:off x="6083500" y="1133834"/>
            <a:ext cx="457200" cy="838200"/>
          </a:xfrm>
          <a:prstGeom prst="straightConnector1">
            <a:avLst/>
          </a:prstGeom>
          <a:ln w="22225">
            <a:solidFill>
              <a:srgbClr val="C00000"/>
            </a:solidFill>
            <a:prstDash val="lgDash"/>
            <a:tailEnd type="none"/>
          </a:ln>
        </p:spPr>
        <p:style>
          <a:lnRef idx="2">
            <a:schemeClr val="dk1"/>
          </a:lnRef>
          <a:fillRef idx="1">
            <a:schemeClr val="lt1"/>
          </a:fillRef>
          <a:effectRef idx="0">
            <a:schemeClr val="dk1"/>
          </a:effectRef>
          <a:fontRef idx="minor">
            <a:schemeClr val="dk1"/>
          </a:fontRef>
        </p:style>
      </p:cxnSp>
      <p:cxnSp>
        <p:nvCxnSpPr>
          <p:cNvPr id="104" name="Straight Arrow Connector 103"/>
          <p:cNvCxnSpPr>
            <a:endCxn id="75" idx="4"/>
          </p:cNvCxnSpPr>
          <p:nvPr/>
        </p:nvCxnSpPr>
        <p:spPr>
          <a:xfrm flipV="1">
            <a:off x="7417002" y="2753084"/>
            <a:ext cx="838198" cy="400050"/>
          </a:xfrm>
          <a:prstGeom prst="straightConnector1">
            <a:avLst/>
          </a:prstGeom>
          <a:ln w="22225">
            <a:solidFill>
              <a:srgbClr val="C00000"/>
            </a:solidFill>
            <a:prstDash val="lgDash"/>
            <a:tailEnd type="none"/>
          </a:ln>
        </p:spPr>
        <p:style>
          <a:lnRef idx="2">
            <a:schemeClr val="dk1"/>
          </a:lnRef>
          <a:fillRef idx="1">
            <a:schemeClr val="lt1"/>
          </a:fillRef>
          <a:effectRef idx="0">
            <a:schemeClr val="dk1"/>
          </a:effectRef>
          <a:fontRef idx="minor">
            <a:schemeClr val="dk1"/>
          </a:fontRef>
        </p:style>
      </p:cxnSp>
      <p:sp>
        <p:nvSpPr>
          <p:cNvPr id="36" name="Text Placeholder 2"/>
          <p:cNvSpPr>
            <a:spLocks noGrp="1"/>
          </p:cNvSpPr>
          <p:nvPr>
            <p:ph type="body" sz="quarter" idx="10"/>
          </p:nvPr>
        </p:nvSpPr>
        <p:spPr>
          <a:xfrm>
            <a:off x="389436" y="4044054"/>
            <a:ext cx="8363938" cy="332399"/>
          </a:xfrm>
        </p:spPr>
        <p:txBody>
          <a:bodyPr/>
          <a:lstStyle/>
          <a:p>
            <a:r>
              <a:rPr lang="en-US" sz="2400" dirty="0" smtClean="0">
                <a:solidFill>
                  <a:schemeClr val="accent3"/>
                </a:solidFill>
                <a:latin typeface="Times New Roman" pitchFamily="18" charset="0"/>
                <a:cs typeface="Times New Roman" pitchFamily="18" charset="0"/>
              </a:rPr>
              <a:t>Lattice Intersection: </a:t>
            </a:r>
            <a:r>
              <a:rPr lang="en-US" sz="2400" i="1" dirty="0" smtClean="0">
                <a:solidFill>
                  <a:schemeClr val="tx1"/>
                </a:solidFill>
                <a:latin typeface="Monotype Corsiva" pitchFamily="66" charset="0"/>
                <a:cs typeface="Times New Roman" pitchFamily="18" charset="0"/>
              </a:rPr>
              <a:t>C </a:t>
            </a:r>
            <a:r>
              <a:rPr lang="en-US" sz="2400" i="1" baseline="30000" dirty="0" smtClean="0">
                <a:solidFill>
                  <a:schemeClr val="tx1"/>
                </a:solidFill>
                <a:latin typeface="Times New Roman" pitchFamily="18" charset="0"/>
                <a:cs typeface="Times New Roman" pitchFamily="18" charset="0"/>
              </a:rPr>
              <a:t>t</a:t>
            </a:r>
            <a:r>
              <a:rPr lang="en-US" sz="1400" i="1" baseline="30000" dirty="0">
                <a:solidFill>
                  <a:schemeClr val="tx1"/>
                </a:solidFill>
                <a:latin typeface="Times New Roman" pitchFamily="18" charset="0"/>
                <a:cs typeface="Times New Roman" pitchFamily="18" charset="0"/>
              </a:rPr>
              <a:t>4</a:t>
            </a:r>
            <a:r>
              <a:rPr lang="en-US" sz="2400" i="1" baseline="30000" dirty="0" smtClean="0">
                <a:solidFill>
                  <a:schemeClr val="tx1"/>
                </a:solidFill>
                <a:latin typeface="Times New Roman" pitchFamily="18" charset="0"/>
                <a:cs typeface="Times New Roman" pitchFamily="18" charset="0"/>
              </a:rPr>
              <a:t>,t</a:t>
            </a:r>
            <a:r>
              <a:rPr lang="en-US" sz="1400" i="1" baseline="30000" dirty="0" smtClean="0">
                <a:solidFill>
                  <a:schemeClr val="tx1"/>
                </a:solidFill>
                <a:latin typeface="Times New Roman" pitchFamily="18" charset="0"/>
                <a:cs typeface="Times New Roman" pitchFamily="18" charset="0"/>
              </a:rPr>
              <a:t>5</a:t>
            </a:r>
            <a:r>
              <a:rPr lang="en-US" sz="2400" dirty="0" smtClean="0">
                <a:solidFill>
                  <a:schemeClr val="tx1"/>
                </a:solidFill>
                <a:latin typeface="Times New Roman" pitchFamily="18" charset="0"/>
                <a:cs typeface="Times New Roman" pitchFamily="18" charset="0"/>
              </a:rPr>
              <a:t>=</a:t>
            </a:r>
            <a:r>
              <a:rPr lang="en-US" sz="2400" i="1" dirty="0" smtClean="0">
                <a:solidFill>
                  <a:schemeClr val="tx1"/>
                </a:solidFill>
                <a:latin typeface="Monotype Corsiva" pitchFamily="66" charset="0"/>
                <a:cs typeface="Times New Roman" pitchFamily="18" charset="0"/>
              </a:rPr>
              <a:t>C </a:t>
            </a:r>
            <a:r>
              <a:rPr lang="en-US" sz="2400" i="1" baseline="30000" dirty="0" smtClean="0">
                <a:solidFill>
                  <a:schemeClr val="tx1"/>
                </a:solidFill>
                <a:latin typeface="Times New Roman" pitchFamily="18" charset="0"/>
                <a:cs typeface="Times New Roman" pitchFamily="18" charset="0"/>
              </a:rPr>
              <a:t>t</a:t>
            </a:r>
            <a:r>
              <a:rPr lang="en-US" sz="1400" i="1" baseline="30000" dirty="0" smtClean="0">
                <a:solidFill>
                  <a:schemeClr val="tx1"/>
                </a:solidFill>
                <a:latin typeface="Times New Roman" pitchFamily="18" charset="0"/>
                <a:cs typeface="Times New Roman" pitchFamily="18" charset="0"/>
              </a:rPr>
              <a:t>4</a:t>
            </a:r>
            <a:r>
              <a:rPr lang="en-US" sz="2400" dirty="0" smtClean="0">
                <a:solidFill>
                  <a:schemeClr val="tx1"/>
                </a:solidFill>
                <a:latin typeface="Times New Roman" pitchFamily="18" charset="0"/>
                <a:cs typeface="Times New Roman" pitchFamily="18" charset="0"/>
              </a:rPr>
              <a:t>∩</a:t>
            </a:r>
            <a:r>
              <a:rPr lang="en-US" sz="2400" i="1" dirty="0" smtClean="0">
                <a:solidFill>
                  <a:schemeClr val="tx1"/>
                </a:solidFill>
                <a:latin typeface="Monotype Corsiva" pitchFamily="66" charset="0"/>
                <a:cs typeface="Times New Roman" pitchFamily="18" charset="0"/>
              </a:rPr>
              <a:t>C </a:t>
            </a:r>
            <a:r>
              <a:rPr lang="en-US" sz="2400" i="1" baseline="30000" dirty="0">
                <a:solidFill>
                  <a:schemeClr val="tx1"/>
                </a:solidFill>
                <a:latin typeface="Times New Roman" pitchFamily="18" charset="0"/>
                <a:cs typeface="Times New Roman" pitchFamily="18" charset="0"/>
              </a:rPr>
              <a:t>t</a:t>
            </a:r>
            <a:r>
              <a:rPr lang="en-US" sz="1400" i="1" baseline="30000" dirty="0">
                <a:solidFill>
                  <a:schemeClr val="tx1"/>
                </a:solidFill>
                <a:latin typeface="Times New Roman" pitchFamily="18" charset="0"/>
                <a:cs typeface="Times New Roman" pitchFamily="18" charset="0"/>
              </a:rPr>
              <a:t>5</a:t>
            </a:r>
            <a:r>
              <a:rPr lang="en-US" sz="2400" i="1" baseline="30000" dirty="0" smtClean="0">
                <a:solidFill>
                  <a:schemeClr val="tx1"/>
                </a:solidFill>
                <a:latin typeface="Times New Roman" pitchFamily="18" charset="0"/>
                <a:cs typeface="Times New Roman" pitchFamily="18" charset="0"/>
              </a:rPr>
              <a:t> </a:t>
            </a:r>
          </a:p>
        </p:txBody>
      </p:sp>
      <p:graphicFrame>
        <p:nvGraphicFramePr>
          <p:cNvPr id="37" name="Content Placeholder 3"/>
          <p:cNvGraphicFramePr>
            <a:graphicFrameLocks/>
          </p:cNvGraphicFramePr>
          <p:nvPr>
            <p:extLst>
              <p:ext uri="{D42A27DB-BD31-4B8C-83A1-F6EECF244321}">
                <p14:modId xmlns:p14="http://schemas.microsoft.com/office/powerpoint/2010/main" val="410670425"/>
              </p:ext>
            </p:extLst>
          </p:nvPr>
        </p:nvGraphicFramePr>
        <p:xfrm>
          <a:off x="470847" y="1420184"/>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3</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2</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3</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b="1" i="1" dirty="0" smtClean="0">
                          <a:solidFill>
                            <a:srgbClr val="C00000"/>
                          </a:solidFill>
                          <a:latin typeface="Times New Roman" pitchFamily="18" charset="0"/>
                          <a:cs typeface="Times New Roman" pitchFamily="18" charset="0"/>
                        </a:rPr>
                        <a:t>t</a:t>
                      </a:r>
                      <a:r>
                        <a:rPr lang="en-US" sz="1300" b="1" i="1" baseline="-25000" dirty="0" smtClean="0">
                          <a:solidFill>
                            <a:srgbClr val="C00000"/>
                          </a:solidFill>
                          <a:latin typeface="Times New Roman" pitchFamily="18" charset="0"/>
                          <a:cs typeface="Times New Roman" pitchFamily="18" charset="0"/>
                        </a:rPr>
                        <a:t>4</a:t>
                      </a:r>
                      <a:endParaRPr lang="en-US" sz="1300" b="1" i="1" baseline="-25000" dirty="0">
                        <a:solidFill>
                          <a:srgbClr val="C00000"/>
                        </a:solidFill>
                        <a:latin typeface="Times New Roman" pitchFamily="18" charset="0"/>
                        <a:cs typeface="Times New Roman" pitchFamily="18" charset="0"/>
                      </a:endParaRPr>
                    </a:p>
                  </a:txBody>
                  <a:tcPr marL="78166" marR="78166" marT="34290" marB="34290"/>
                </a:tc>
                <a:tc>
                  <a:txBody>
                    <a:bodyPr/>
                    <a:lstStyle/>
                    <a:p>
                      <a:pPr algn="ctr"/>
                      <a:r>
                        <a:rPr lang="en-US" sz="1300" b="1" i="1" dirty="0" smtClean="0">
                          <a:solidFill>
                            <a:srgbClr val="C00000"/>
                          </a:solidFill>
                          <a:latin typeface="Times New Roman" pitchFamily="18" charset="0"/>
                          <a:cs typeface="Times New Roman" pitchFamily="18" charset="0"/>
                        </a:rPr>
                        <a:t>a</a:t>
                      </a:r>
                      <a:r>
                        <a:rPr lang="en-US" sz="1300" b="1" i="1" baseline="-25000" dirty="0" smtClean="0">
                          <a:solidFill>
                            <a:srgbClr val="C00000"/>
                          </a:solidFill>
                          <a:latin typeface="Times New Roman" pitchFamily="18" charset="0"/>
                          <a:cs typeface="Times New Roman" pitchFamily="18" charset="0"/>
                        </a:rPr>
                        <a:t>2</a:t>
                      </a:r>
                      <a:endParaRPr lang="en-US" sz="1300" b="1" i="1" baseline="-25000" dirty="0">
                        <a:solidFill>
                          <a:srgbClr val="C00000"/>
                        </a:solidFill>
                        <a:latin typeface="Times New Roman" pitchFamily="18" charset="0"/>
                        <a:cs typeface="Times New Roman" pitchFamily="18" charset="0"/>
                      </a:endParaRPr>
                    </a:p>
                  </a:txBody>
                  <a:tcPr marL="78166" marR="78166" marT="34290" marB="34290"/>
                </a:tc>
                <a:tc>
                  <a:txBody>
                    <a:bodyPr/>
                    <a:lstStyle/>
                    <a:p>
                      <a:pPr algn="ctr"/>
                      <a:r>
                        <a:rPr lang="en-US" sz="1300" b="1" i="1" baseline="0" smtClean="0">
                          <a:solidFill>
                            <a:srgbClr val="C00000"/>
                          </a:solidFill>
                          <a:latin typeface="Times New Roman" pitchFamily="18" charset="0"/>
                          <a:cs typeface="Times New Roman" pitchFamily="18" charset="0"/>
                        </a:rPr>
                        <a:t>b</a:t>
                      </a:r>
                      <a:r>
                        <a:rPr lang="en-US" sz="1300" b="1" i="1" baseline="-25000" smtClean="0">
                          <a:solidFill>
                            <a:srgbClr val="C00000"/>
                          </a:solidFill>
                          <a:latin typeface="Times New Roman" pitchFamily="18" charset="0"/>
                          <a:cs typeface="Times New Roman" pitchFamily="18" charset="0"/>
                        </a:rPr>
                        <a:t>1</a:t>
                      </a:r>
                      <a:endParaRPr lang="en-US" sz="1300" b="1" i="1" baseline="-25000" dirty="0">
                        <a:solidFill>
                          <a:srgbClr val="C00000"/>
                        </a:solidFill>
                        <a:latin typeface="Times New Roman" pitchFamily="18" charset="0"/>
                        <a:cs typeface="Times New Roman" pitchFamily="18" charset="0"/>
                      </a:endParaRPr>
                    </a:p>
                  </a:txBody>
                  <a:tcPr marL="78166" marR="78166" marT="34290" marB="34290"/>
                </a:tc>
                <a:tc>
                  <a:txBody>
                    <a:bodyPr/>
                    <a:lstStyle/>
                    <a:p>
                      <a:pPr algn="ctr"/>
                      <a:r>
                        <a:rPr lang="en-US" sz="1300" b="1" i="1" baseline="0" smtClean="0">
                          <a:solidFill>
                            <a:srgbClr val="C00000"/>
                          </a:solidFill>
                          <a:latin typeface="Times New Roman" pitchFamily="18" charset="0"/>
                          <a:cs typeface="Times New Roman" pitchFamily="18" charset="0"/>
                        </a:rPr>
                        <a:t>c</a:t>
                      </a:r>
                      <a:r>
                        <a:rPr lang="en-US" sz="1300" b="1" i="1" baseline="-25000" smtClean="0">
                          <a:solidFill>
                            <a:srgbClr val="C00000"/>
                          </a:solidFill>
                          <a:latin typeface="Times New Roman" pitchFamily="18" charset="0"/>
                          <a:cs typeface="Times New Roman" pitchFamily="18" charset="0"/>
                        </a:rPr>
                        <a:t>1</a:t>
                      </a:r>
                      <a:endParaRPr lang="en-US" sz="1300" b="1" i="1" baseline="-25000" dirty="0">
                        <a:solidFill>
                          <a:srgbClr val="C00000"/>
                        </a:solidFill>
                        <a:latin typeface="Times New Roman" pitchFamily="18" charset="0"/>
                        <a:cs typeface="Times New Roman" pitchFamily="18" charset="0"/>
                      </a:endParaRPr>
                    </a:p>
                  </a:txBody>
                  <a:tcPr marL="78166" marR="78166" marT="34290" marB="34290"/>
                </a:tc>
                <a:tc>
                  <a:txBody>
                    <a:bodyPr/>
                    <a:lstStyle/>
                    <a:p>
                      <a:pPr algn="ctr"/>
                      <a:r>
                        <a:rPr lang="en-US" sz="1300" b="1" dirty="0" smtClean="0">
                          <a:solidFill>
                            <a:srgbClr val="C00000"/>
                          </a:solidFill>
                          <a:latin typeface="Times New Roman" pitchFamily="18" charset="0"/>
                          <a:cs typeface="Times New Roman" pitchFamily="18" charset="0"/>
                        </a:rPr>
                        <a:t>20</a:t>
                      </a:r>
                      <a:endParaRPr lang="en-US" sz="1300" b="1" dirty="0">
                        <a:solidFill>
                          <a:srgbClr val="C00000"/>
                        </a:solidFill>
                        <a:latin typeface="Times New Roman" pitchFamily="18" charset="0"/>
                        <a:cs typeface="Times New Roman" pitchFamily="18" charset="0"/>
                      </a:endParaRPr>
                    </a:p>
                  </a:txBody>
                  <a:tcPr marL="78166" marR="78166" marT="34290" marB="34290"/>
                </a:tc>
                <a:tc>
                  <a:txBody>
                    <a:bodyPr/>
                    <a:lstStyle/>
                    <a:p>
                      <a:pPr algn="ctr"/>
                      <a:r>
                        <a:rPr lang="en-US" sz="1300" b="1" dirty="0" smtClean="0">
                          <a:solidFill>
                            <a:srgbClr val="C00000"/>
                          </a:solidFill>
                          <a:latin typeface="Times New Roman" pitchFamily="18" charset="0"/>
                          <a:cs typeface="Times New Roman" pitchFamily="18" charset="0"/>
                        </a:rPr>
                        <a:t>20</a:t>
                      </a:r>
                      <a:endParaRPr lang="en-US" sz="1300" b="1" dirty="0">
                        <a:solidFill>
                          <a:srgbClr val="C00000"/>
                        </a:solidFill>
                        <a:latin typeface="Times New Roman" pitchFamily="18" charset="0"/>
                        <a:cs typeface="Times New Roman" pitchFamily="18" charset="0"/>
                      </a:endParaRPr>
                    </a:p>
                  </a:txBody>
                  <a:tcPr marL="78166" marR="78166" marT="34290" marB="34290"/>
                </a:tc>
              </a:tr>
              <a:tr h="278130">
                <a:tc>
                  <a:txBody>
                    <a:bodyPr/>
                    <a:lstStyle/>
                    <a:p>
                      <a:pPr algn="ctr"/>
                      <a:r>
                        <a:rPr lang="en-US" sz="1300" b="1" i="1" dirty="0" smtClean="0">
                          <a:solidFill>
                            <a:srgbClr val="0070C0"/>
                          </a:solidFill>
                          <a:latin typeface="Times New Roman" pitchFamily="18" charset="0"/>
                          <a:cs typeface="Times New Roman" pitchFamily="18" charset="0"/>
                        </a:rPr>
                        <a:t>t</a:t>
                      </a:r>
                      <a:r>
                        <a:rPr lang="en-US" sz="1300" b="1" i="1" baseline="-25000" dirty="0" smtClean="0">
                          <a:solidFill>
                            <a:srgbClr val="0070C0"/>
                          </a:solidFill>
                          <a:latin typeface="Times New Roman" pitchFamily="18" charset="0"/>
                          <a:cs typeface="Times New Roman" pitchFamily="18" charset="0"/>
                        </a:rPr>
                        <a:t>5</a:t>
                      </a:r>
                      <a:endParaRPr lang="en-US" sz="1300" b="1" i="1" baseline="-25000" dirty="0">
                        <a:solidFill>
                          <a:srgbClr val="0070C0"/>
                        </a:solidFill>
                        <a:latin typeface="Times New Roman" pitchFamily="18" charset="0"/>
                        <a:cs typeface="Times New Roman" pitchFamily="18" charset="0"/>
                      </a:endParaRPr>
                    </a:p>
                  </a:txBody>
                  <a:tcPr marL="78166" marR="78166" marT="34290" marB="34290">
                    <a:noFill/>
                  </a:tcPr>
                </a:tc>
                <a:tc>
                  <a:txBody>
                    <a:bodyPr/>
                    <a:lstStyle/>
                    <a:p>
                      <a:pPr algn="ctr"/>
                      <a:r>
                        <a:rPr lang="en-US" sz="1300" b="1" i="1" dirty="0" smtClean="0">
                          <a:solidFill>
                            <a:srgbClr val="0070C0"/>
                          </a:solidFill>
                          <a:latin typeface="Times New Roman" pitchFamily="18" charset="0"/>
                          <a:cs typeface="Times New Roman" pitchFamily="18" charset="0"/>
                        </a:rPr>
                        <a:t>a</a:t>
                      </a:r>
                      <a:r>
                        <a:rPr lang="en-US" sz="1300" b="1" i="1" baseline="-25000" dirty="0" smtClean="0">
                          <a:solidFill>
                            <a:srgbClr val="0070C0"/>
                          </a:solidFill>
                          <a:latin typeface="Times New Roman" pitchFamily="18" charset="0"/>
                          <a:cs typeface="Times New Roman" pitchFamily="18" charset="0"/>
                        </a:rPr>
                        <a:t>1</a:t>
                      </a:r>
                      <a:endParaRPr lang="en-US" sz="1300" b="1" i="1" baseline="-25000" dirty="0">
                        <a:solidFill>
                          <a:srgbClr val="0070C0"/>
                        </a:solidFill>
                        <a:latin typeface="Times New Roman" pitchFamily="18" charset="0"/>
                        <a:cs typeface="Times New Roman" pitchFamily="18" charset="0"/>
                      </a:endParaRPr>
                    </a:p>
                  </a:txBody>
                  <a:tcPr marL="78166" marR="78166" marT="34290" marB="34290">
                    <a:noFill/>
                  </a:tcPr>
                </a:tc>
                <a:tc>
                  <a:txBody>
                    <a:bodyPr/>
                    <a:lstStyle/>
                    <a:p>
                      <a:pPr algn="ctr"/>
                      <a:r>
                        <a:rPr lang="en-US" sz="1300" b="1" i="1" baseline="0" dirty="0" smtClean="0">
                          <a:solidFill>
                            <a:srgbClr val="0070C0"/>
                          </a:solidFill>
                          <a:latin typeface="Times New Roman" pitchFamily="18" charset="0"/>
                          <a:cs typeface="Times New Roman" pitchFamily="18" charset="0"/>
                        </a:rPr>
                        <a:t>b</a:t>
                      </a:r>
                      <a:r>
                        <a:rPr lang="en-US" sz="1300" b="1" i="1" baseline="-25000" dirty="0" smtClean="0">
                          <a:solidFill>
                            <a:srgbClr val="0070C0"/>
                          </a:solidFill>
                          <a:latin typeface="Times New Roman" pitchFamily="18" charset="0"/>
                          <a:cs typeface="Times New Roman" pitchFamily="18" charset="0"/>
                        </a:rPr>
                        <a:t>1</a:t>
                      </a:r>
                      <a:endParaRPr lang="en-US" sz="1300" b="1" i="1" baseline="-25000" dirty="0">
                        <a:solidFill>
                          <a:srgbClr val="0070C0"/>
                        </a:solidFill>
                        <a:latin typeface="Times New Roman" pitchFamily="18" charset="0"/>
                        <a:cs typeface="Times New Roman" pitchFamily="18" charset="0"/>
                      </a:endParaRPr>
                    </a:p>
                  </a:txBody>
                  <a:tcPr marL="78166" marR="78166" marT="34290" marB="34290">
                    <a:noFill/>
                  </a:tcPr>
                </a:tc>
                <a:tc>
                  <a:txBody>
                    <a:bodyPr/>
                    <a:lstStyle/>
                    <a:p>
                      <a:pPr algn="ctr"/>
                      <a:r>
                        <a:rPr lang="en-US" sz="1300" b="1" i="1" baseline="0" dirty="0" smtClean="0">
                          <a:solidFill>
                            <a:srgbClr val="0070C0"/>
                          </a:solidFill>
                          <a:latin typeface="Times New Roman" pitchFamily="18" charset="0"/>
                          <a:cs typeface="Times New Roman" pitchFamily="18" charset="0"/>
                        </a:rPr>
                        <a:t>c</a:t>
                      </a:r>
                      <a:r>
                        <a:rPr lang="en-US" sz="1300" b="1" i="1" baseline="-25000" dirty="0" smtClean="0">
                          <a:solidFill>
                            <a:srgbClr val="0070C0"/>
                          </a:solidFill>
                          <a:latin typeface="Times New Roman" pitchFamily="18" charset="0"/>
                          <a:cs typeface="Times New Roman" pitchFamily="18" charset="0"/>
                        </a:rPr>
                        <a:t>1</a:t>
                      </a:r>
                      <a:endParaRPr lang="en-US" sz="1300" b="1" i="1" baseline="-25000" dirty="0">
                        <a:solidFill>
                          <a:srgbClr val="0070C0"/>
                        </a:solidFill>
                        <a:latin typeface="Times New Roman" pitchFamily="18" charset="0"/>
                        <a:cs typeface="Times New Roman" pitchFamily="18" charset="0"/>
                      </a:endParaRPr>
                    </a:p>
                  </a:txBody>
                  <a:tcPr marL="78166" marR="78166" marT="34290" marB="34290">
                    <a:noFill/>
                  </a:tcPr>
                </a:tc>
                <a:tc>
                  <a:txBody>
                    <a:bodyPr/>
                    <a:lstStyle/>
                    <a:p>
                      <a:pPr algn="ctr"/>
                      <a:r>
                        <a:rPr lang="en-US" sz="1300" b="1" dirty="0" smtClean="0">
                          <a:solidFill>
                            <a:srgbClr val="0070C0"/>
                          </a:solidFill>
                          <a:latin typeface="Times New Roman" pitchFamily="18" charset="0"/>
                          <a:cs typeface="Times New Roman" pitchFamily="18" charset="0"/>
                        </a:rPr>
                        <a:t>11</a:t>
                      </a:r>
                      <a:endParaRPr lang="en-US" sz="1300" b="1" dirty="0">
                        <a:solidFill>
                          <a:srgbClr val="0070C0"/>
                        </a:solidFill>
                        <a:latin typeface="Times New Roman" pitchFamily="18" charset="0"/>
                        <a:cs typeface="Times New Roman" pitchFamily="18" charset="0"/>
                      </a:endParaRPr>
                    </a:p>
                  </a:txBody>
                  <a:tcPr marL="78166" marR="78166" marT="34290" marB="34290">
                    <a:noFill/>
                  </a:tcPr>
                </a:tc>
                <a:tc>
                  <a:txBody>
                    <a:bodyPr/>
                    <a:lstStyle/>
                    <a:p>
                      <a:pPr algn="ctr"/>
                      <a:r>
                        <a:rPr lang="en-US" sz="1300" b="1" dirty="0" smtClean="0">
                          <a:solidFill>
                            <a:srgbClr val="0070C0"/>
                          </a:solidFill>
                          <a:latin typeface="Times New Roman" pitchFamily="18" charset="0"/>
                          <a:cs typeface="Times New Roman" pitchFamily="18" charset="0"/>
                        </a:rPr>
                        <a:t>15</a:t>
                      </a:r>
                      <a:endParaRPr lang="en-US" sz="1300" b="1" dirty="0">
                        <a:solidFill>
                          <a:srgbClr val="0070C0"/>
                        </a:solidFill>
                        <a:latin typeface="Times New Roman" pitchFamily="18" charset="0"/>
                        <a:cs typeface="Times New Roman" pitchFamily="18" charset="0"/>
                      </a:endParaRPr>
                    </a:p>
                  </a:txBody>
                  <a:tcPr marL="78166" marR="78166" marT="34290" marB="34290">
                    <a:noFill/>
                  </a:tcPr>
                </a:tc>
              </a:tr>
            </a:tbl>
          </a:graphicData>
        </a:graphic>
      </p:graphicFrame>
      <p:sp>
        <p:nvSpPr>
          <p:cNvPr id="38" name="Rectangular Callout 37"/>
          <p:cNvSpPr/>
          <p:nvPr/>
        </p:nvSpPr>
        <p:spPr bwMode="auto">
          <a:xfrm>
            <a:off x="4462818" y="3542086"/>
            <a:ext cx="1689262" cy="439364"/>
          </a:xfrm>
          <a:prstGeom prst="wedgeRectCallout">
            <a:avLst>
              <a:gd name="adj1" fmla="val 40873"/>
              <a:gd name="adj2" fmla="val -180638"/>
            </a:avLst>
          </a:prstGeom>
          <a:solidFill>
            <a:srgbClr val="0064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lvl="0" algn="ctr">
              <a:lnSpc>
                <a:spcPct val="90000"/>
              </a:lnSpc>
              <a:spcAft>
                <a:spcPts val="675"/>
              </a:spcAft>
              <a:buSzPct val="90000"/>
              <a:defRPr/>
            </a:pPr>
            <a:r>
              <a:rPr lang="en-US" sz="2600" spc="-100" dirty="0">
                <a:solidFill>
                  <a:schemeClr val="bg1"/>
                </a:solidFill>
                <a:latin typeface="Times New Roman" pitchFamily="18" charset="0"/>
                <a:cs typeface="Times New Roman" pitchFamily="18" charset="0"/>
              </a:rPr>
              <a:t>Lattice of </a:t>
            </a:r>
            <a:r>
              <a:rPr lang="en-US" sz="2600" i="1" spc="-100" dirty="0">
                <a:solidFill>
                  <a:schemeClr val="bg1"/>
                </a:solidFill>
                <a:latin typeface="Monotype Corsiva" pitchFamily="66" charset="0"/>
                <a:cs typeface="Times New Roman" pitchFamily="18" charset="0"/>
              </a:rPr>
              <a:t>C </a:t>
            </a:r>
            <a:r>
              <a:rPr lang="en-US" sz="2600" i="1" spc="-100" baseline="30000" dirty="0">
                <a:solidFill>
                  <a:schemeClr val="bg1"/>
                </a:solidFill>
                <a:latin typeface="Times New Roman" pitchFamily="18" charset="0"/>
                <a:cs typeface="Times New Roman" pitchFamily="18" charset="0"/>
              </a:rPr>
              <a:t>t</a:t>
            </a:r>
            <a:r>
              <a:rPr lang="en-US" sz="1600" i="1" spc="-100" baseline="30000" dirty="0">
                <a:solidFill>
                  <a:schemeClr val="bg1"/>
                </a:solidFill>
                <a:latin typeface="Times New Roman" pitchFamily="18" charset="0"/>
                <a:cs typeface="Times New Roman" pitchFamily="18" charset="0"/>
              </a:rPr>
              <a:t>5</a:t>
            </a:r>
            <a:endParaRPr lang="en-US" sz="1600" spc="-100" dirty="0">
              <a:solidFill>
                <a:schemeClr val="bg1"/>
              </a:solidFill>
              <a:latin typeface="Times New Roman" pitchFamily="18" charset="0"/>
              <a:cs typeface="Times New Roman" pitchFamily="18" charset="0"/>
            </a:endParaRPr>
          </a:p>
        </p:txBody>
      </p:sp>
      <p:sp>
        <p:nvSpPr>
          <p:cNvPr id="39" name="Rectangular Callout 38"/>
          <p:cNvSpPr/>
          <p:nvPr/>
        </p:nvSpPr>
        <p:spPr bwMode="auto">
          <a:xfrm>
            <a:off x="4584738" y="752475"/>
            <a:ext cx="1689262" cy="491075"/>
          </a:xfrm>
          <a:prstGeom prst="wedgeRectCallout">
            <a:avLst>
              <a:gd name="adj1" fmla="val 43465"/>
              <a:gd name="adj2" fmla="val 117717"/>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lvl="0" algn="ctr">
              <a:lnSpc>
                <a:spcPct val="90000"/>
              </a:lnSpc>
              <a:spcAft>
                <a:spcPts val="675"/>
              </a:spcAft>
              <a:buSzPct val="90000"/>
              <a:defRPr/>
            </a:pPr>
            <a:r>
              <a:rPr lang="en-US" sz="2600" spc="-100" dirty="0">
                <a:solidFill>
                  <a:schemeClr val="bg1"/>
                </a:solidFill>
                <a:latin typeface="Times New Roman" pitchFamily="18" charset="0"/>
                <a:cs typeface="Times New Roman" pitchFamily="18" charset="0"/>
              </a:rPr>
              <a:t>Lattice of </a:t>
            </a:r>
            <a:r>
              <a:rPr lang="en-US" sz="2600" i="1" spc="-100" dirty="0">
                <a:solidFill>
                  <a:schemeClr val="bg1"/>
                </a:solidFill>
                <a:latin typeface="Monotype Corsiva" pitchFamily="66" charset="0"/>
                <a:cs typeface="Times New Roman" pitchFamily="18" charset="0"/>
              </a:rPr>
              <a:t>C </a:t>
            </a:r>
            <a:r>
              <a:rPr lang="en-US" sz="2600" i="1" spc="-100" baseline="30000" dirty="0" smtClean="0">
                <a:solidFill>
                  <a:schemeClr val="bg1"/>
                </a:solidFill>
                <a:latin typeface="Times New Roman" pitchFamily="18" charset="0"/>
                <a:cs typeface="Times New Roman" pitchFamily="18" charset="0"/>
              </a:rPr>
              <a:t>t</a:t>
            </a:r>
            <a:r>
              <a:rPr lang="en-US" sz="1600" i="1" spc="-100" baseline="30000" dirty="0" smtClean="0">
                <a:solidFill>
                  <a:schemeClr val="bg1"/>
                </a:solidFill>
                <a:latin typeface="Times New Roman" pitchFamily="18" charset="0"/>
                <a:cs typeface="Times New Roman" pitchFamily="18" charset="0"/>
              </a:rPr>
              <a:t>4</a:t>
            </a:r>
            <a:endParaRPr lang="en-US" sz="1600" spc="-100" dirty="0">
              <a:solidFill>
                <a:schemeClr val="bg1"/>
              </a:solidFill>
              <a:latin typeface="Times New Roman" pitchFamily="18" charset="0"/>
              <a:cs typeface="Times New Roman" pitchFamily="18" charset="0"/>
            </a:endParaRPr>
          </a:p>
        </p:txBody>
      </p:sp>
      <p:sp>
        <p:nvSpPr>
          <p:cNvPr id="40" name="TextBox 39"/>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8541237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sz="440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Brute-Force Approach</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graphicFrame>
        <p:nvGraphicFramePr>
          <p:cNvPr id="27" name="Content Placeholder 3"/>
          <p:cNvGraphicFramePr>
            <a:graphicFrameLocks/>
          </p:cNvGraphicFramePr>
          <p:nvPr>
            <p:extLst>
              <p:ext uri="{D42A27DB-BD31-4B8C-83A1-F6EECF244321}">
                <p14:modId xmlns:p14="http://schemas.microsoft.com/office/powerpoint/2010/main" val="2103441516"/>
              </p:ext>
            </p:extLst>
          </p:nvPr>
        </p:nvGraphicFramePr>
        <p:xfrm>
          <a:off x="470847" y="1420184"/>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3</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2</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3</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4</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11</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15</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r>
            </a:tbl>
          </a:graphicData>
        </a:graphic>
      </p:graphicFrame>
      <p:sp>
        <p:nvSpPr>
          <p:cNvPr id="28" name="Oval 27"/>
          <p:cNvSpPr/>
          <p:nvPr/>
        </p:nvSpPr>
        <p:spPr>
          <a:xfrm>
            <a:off x="6214625" y="2476211"/>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a</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,c</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29" name="Oval 28"/>
          <p:cNvSpPr/>
          <p:nvPr/>
        </p:nvSpPr>
        <p:spPr>
          <a:xfrm>
            <a:off x="7738625" y="247621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b</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,c</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30" name="Oval 29"/>
          <p:cNvSpPr/>
          <p:nvPr/>
        </p:nvSpPr>
        <p:spPr>
          <a:xfrm>
            <a:off x="4690625" y="247621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a</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,b</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31" name="Oval 30"/>
          <p:cNvSpPr/>
          <p:nvPr/>
        </p:nvSpPr>
        <p:spPr>
          <a:xfrm>
            <a:off x="6214625" y="1792697"/>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b</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32" name="Oval 31"/>
          <p:cNvSpPr/>
          <p:nvPr/>
        </p:nvSpPr>
        <p:spPr>
          <a:xfrm>
            <a:off x="7738625" y="1792697"/>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c</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33" name="Oval 32"/>
          <p:cNvSpPr/>
          <p:nvPr/>
        </p:nvSpPr>
        <p:spPr>
          <a:xfrm>
            <a:off x="4690625" y="1792697"/>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a</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34" name="Oval 33"/>
          <p:cNvSpPr/>
          <p:nvPr/>
        </p:nvSpPr>
        <p:spPr>
          <a:xfrm>
            <a:off x="6214625" y="1049747"/>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l-GR" sz="2400" b="1" dirty="0" smtClean="0">
                <a:solidFill>
                  <a:schemeClr val="tx1"/>
                </a:solidFill>
                <a:cs typeface="Mongolian Baiti" pitchFamily="66" charset="0"/>
              </a:rPr>
              <a:t>Τ</a:t>
            </a:r>
            <a:endParaRPr lang="en-US" sz="2400" b="1" dirty="0" smtClean="0">
              <a:solidFill>
                <a:schemeClr val="tx1"/>
              </a:solidFill>
              <a:cs typeface="Mongolian Baiti" pitchFamily="66" charset="0"/>
            </a:endParaRPr>
          </a:p>
        </p:txBody>
      </p:sp>
      <p:cxnSp>
        <p:nvCxnSpPr>
          <p:cNvPr id="35" name="Straight Arrow Connector 34"/>
          <p:cNvCxnSpPr>
            <a:stCxn id="33" idx="0"/>
            <a:endCxn id="34" idx="4"/>
          </p:cNvCxnSpPr>
          <p:nvPr/>
        </p:nvCxnSpPr>
        <p:spPr>
          <a:xfrm rot="5400000" flipH="1" flipV="1">
            <a:off x="5681225" y="802097"/>
            <a:ext cx="45720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36" name="Straight Arrow Connector 35"/>
          <p:cNvCxnSpPr>
            <a:stCxn id="31" idx="0"/>
            <a:endCxn id="34" idx="4"/>
          </p:cNvCxnSpPr>
          <p:nvPr/>
        </p:nvCxnSpPr>
        <p:spPr>
          <a:xfrm rot="5400000" flipH="1" flipV="1">
            <a:off x="6443225" y="1563899"/>
            <a:ext cx="45720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37" name="Straight Arrow Connector 36"/>
          <p:cNvCxnSpPr>
            <a:stCxn id="32" idx="0"/>
            <a:endCxn id="34" idx="4"/>
          </p:cNvCxnSpPr>
          <p:nvPr/>
        </p:nvCxnSpPr>
        <p:spPr>
          <a:xfrm rot="16200000" flipV="1">
            <a:off x="7205225" y="802097"/>
            <a:ext cx="457200"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38" name="Rectangle 37"/>
          <p:cNvSpPr/>
          <p:nvPr/>
        </p:nvSpPr>
        <p:spPr>
          <a:xfrm>
            <a:off x="6092705" y="3162011"/>
            <a:ext cx="1188720" cy="288036"/>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400" b="1" dirty="0" smtClean="0">
                <a:solidFill>
                  <a:schemeClr val="tx1"/>
                </a:solidFill>
                <a:latin typeface="Times New Roman" pitchFamily="18" charset="0"/>
                <a:cs typeface="Times New Roman" pitchFamily="18" charset="0"/>
              </a:rPr>
              <a:t>a</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,b</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,c</a:t>
            </a:r>
            <a:r>
              <a:rPr lang="en-US" sz="2400" b="1" baseline="-25000" dirty="0" smtClean="0">
                <a:solidFill>
                  <a:schemeClr val="tx1"/>
                </a:solidFill>
                <a:latin typeface="Times New Roman" pitchFamily="18" charset="0"/>
                <a:cs typeface="Times New Roman" pitchFamily="18" charset="0"/>
              </a:rPr>
              <a:t>1</a:t>
            </a:r>
          </a:p>
        </p:txBody>
      </p:sp>
      <p:cxnSp>
        <p:nvCxnSpPr>
          <p:cNvPr id="39" name="Straight Arrow Connector 38"/>
          <p:cNvCxnSpPr>
            <a:stCxn id="31" idx="4"/>
            <a:endCxn id="29" idx="0"/>
          </p:cNvCxnSpPr>
          <p:nvPr/>
        </p:nvCxnSpPr>
        <p:spPr>
          <a:xfrm rot="16200000" flipH="1">
            <a:off x="7236086" y="151647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0" name="Straight Arrow Connector 39"/>
          <p:cNvCxnSpPr>
            <a:stCxn id="32" idx="4"/>
            <a:endCxn id="29" idx="0"/>
          </p:cNvCxnSpPr>
          <p:nvPr/>
        </p:nvCxnSpPr>
        <p:spPr>
          <a:xfrm rot="5400000">
            <a:off x="7998086" y="2278274"/>
            <a:ext cx="395478"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1" name="Straight Arrow Connector 40"/>
          <p:cNvCxnSpPr>
            <a:endCxn id="30" idx="0"/>
          </p:cNvCxnSpPr>
          <p:nvPr/>
        </p:nvCxnSpPr>
        <p:spPr>
          <a:xfrm rot="10800000" flipV="1">
            <a:off x="5147825" y="2081329"/>
            <a:ext cx="1524794" cy="394883"/>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2" name="Straight Arrow Connector 41"/>
          <p:cNvCxnSpPr>
            <a:stCxn id="32" idx="4"/>
            <a:endCxn id="28" idx="0"/>
          </p:cNvCxnSpPr>
          <p:nvPr/>
        </p:nvCxnSpPr>
        <p:spPr>
          <a:xfrm rot="5400000">
            <a:off x="7236086" y="151647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3" name="Straight Arrow Connector 42"/>
          <p:cNvCxnSpPr>
            <a:stCxn id="28" idx="0"/>
            <a:endCxn id="33" idx="4"/>
          </p:cNvCxnSpPr>
          <p:nvPr/>
        </p:nvCxnSpPr>
        <p:spPr>
          <a:xfrm rot="16200000" flipV="1">
            <a:off x="5712086" y="151647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4" name="Straight Arrow Connector 43"/>
          <p:cNvCxnSpPr>
            <a:stCxn id="30" idx="0"/>
            <a:endCxn id="33" idx="4"/>
          </p:cNvCxnSpPr>
          <p:nvPr/>
        </p:nvCxnSpPr>
        <p:spPr>
          <a:xfrm rot="5400000" flipH="1" flipV="1">
            <a:off x="4950086" y="2278274"/>
            <a:ext cx="395478"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5" name="Straight Arrow Connector 44"/>
          <p:cNvCxnSpPr>
            <a:stCxn id="38" idx="0"/>
            <a:endCxn id="28" idx="4"/>
          </p:cNvCxnSpPr>
          <p:nvPr/>
        </p:nvCxnSpPr>
        <p:spPr>
          <a:xfrm rot="16200000" flipV="1">
            <a:off x="6480563" y="2955509"/>
            <a:ext cx="397764" cy="1524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6" name="Straight Arrow Connector 45"/>
          <p:cNvCxnSpPr>
            <a:stCxn id="29" idx="4"/>
            <a:endCxn id="38" idx="0"/>
          </p:cNvCxnSpPr>
          <p:nvPr/>
        </p:nvCxnSpPr>
        <p:spPr>
          <a:xfrm rot="5400000">
            <a:off x="7242563" y="2208749"/>
            <a:ext cx="397764" cy="150876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7" name="Straight Arrow Connector 46"/>
          <p:cNvCxnSpPr>
            <a:stCxn id="30" idx="4"/>
            <a:endCxn id="38" idx="0"/>
          </p:cNvCxnSpPr>
          <p:nvPr/>
        </p:nvCxnSpPr>
        <p:spPr>
          <a:xfrm rot="16200000" flipH="1">
            <a:off x="5718563" y="2193509"/>
            <a:ext cx="397764" cy="153924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24" name="Rectangle 23"/>
          <p:cNvSpPr/>
          <p:nvPr/>
        </p:nvSpPr>
        <p:spPr bwMode="auto">
          <a:xfrm>
            <a:off x="2920621" y="1340933"/>
            <a:ext cx="1665027"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TextBox 2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244924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sz="440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Brute-Force Approach</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graphicFrame>
        <p:nvGraphicFramePr>
          <p:cNvPr id="27" name="Content Placeholder 3"/>
          <p:cNvGraphicFramePr>
            <a:graphicFrameLocks/>
          </p:cNvGraphicFramePr>
          <p:nvPr>
            <p:extLst>
              <p:ext uri="{D42A27DB-BD31-4B8C-83A1-F6EECF244321}">
                <p14:modId xmlns:p14="http://schemas.microsoft.com/office/powerpoint/2010/main" val="2551927014"/>
              </p:ext>
            </p:extLst>
          </p:nvPr>
        </p:nvGraphicFramePr>
        <p:xfrm>
          <a:off x="470847" y="1420184"/>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3</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2</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3</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4</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11</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15</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r>
            </a:tbl>
          </a:graphicData>
        </a:graphic>
      </p:graphicFrame>
      <p:sp>
        <p:nvSpPr>
          <p:cNvPr id="28" name="Oval 27"/>
          <p:cNvSpPr/>
          <p:nvPr/>
        </p:nvSpPr>
        <p:spPr>
          <a:xfrm>
            <a:off x="6214625" y="2476211"/>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a</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,c</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29" name="Oval 28"/>
          <p:cNvSpPr/>
          <p:nvPr/>
        </p:nvSpPr>
        <p:spPr>
          <a:xfrm>
            <a:off x="7738625" y="247621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b</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,c</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30" name="Oval 29"/>
          <p:cNvSpPr/>
          <p:nvPr/>
        </p:nvSpPr>
        <p:spPr>
          <a:xfrm>
            <a:off x="4690625" y="247621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a</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,b</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31" name="Oval 30"/>
          <p:cNvSpPr/>
          <p:nvPr/>
        </p:nvSpPr>
        <p:spPr>
          <a:xfrm>
            <a:off x="6214625" y="1792697"/>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b</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32" name="Oval 31"/>
          <p:cNvSpPr/>
          <p:nvPr/>
        </p:nvSpPr>
        <p:spPr>
          <a:xfrm>
            <a:off x="7738625" y="1792697"/>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c</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33" name="Oval 32"/>
          <p:cNvSpPr/>
          <p:nvPr/>
        </p:nvSpPr>
        <p:spPr>
          <a:xfrm>
            <a:off x="4690625" y="1792697"/>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a</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34" name="Oval 33"/>
          <p:cNvSpPr/>
          <p:nvPr/>
        </p:nvSpPr>
        <p:spPr>
          <a:xfrm>
            <a:off x="6214625" y="1049747"/>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l-GR" sz="2400" b="1" dirty="0" smtClean="0">
                <a:solidFill>
                  <a:srgbClr val="C00000"/>
                </a:solidFill>
                <a:cs typeface="Mongolian Baiti" pitchFamily="66" charset="0"/>
              </a:rPr>
              <a:t>Τ</a:t>
            </a:r>
            <a:endParaRPr lang="en-US" sz="2400" b="1" dirty="0" smtClean="0">
              <a:solidFill>
                <a:srgbClr val="C00000"/>
              </a:solidFill>
              <a:cs typeface="Mongolian Baiti" pitchFamily="66" charset="0"/>
            </a:endParaRPr>
          </a:p>
        </p:txBody>
      </p:sp>
      <p:cxnSp>
        <p:nvCxnSpPr>
          <p:cNvPr id="35" name="Straight Arrow Connector 34"/>
          <p:cNvCxnSpPr>
            <a:stCxn id="33" idx="0"/>
            <a:endCxn id="34" idx="4"/>
          </p:cNvCxnSpPr>
          <p:nvPr/>
        </p:nvCxnSpPr>
        <p:spPr>
          <a:xfrm rot="5400000" flipH="1" flipV="1">
            <a:off x="5681225" y="802097"/>
            <a:ext cx="45720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36" name="Straight Arrow Connector 35"/>
          <p:cNvCxnSpPr>
            <a:stCxn id="31" idx="0"/>
            <a:endCxn id="34" idx="4"/>
          </p:cNvCxnSpPr>
          <p:nvPr/>
        </p:nvCxnSpPr>
        <p:spPr>
          <a:xfrm rot="5400000" flipH="1" flipV="1">
            <a:off x="6443225" y="1563899"/>
            <a:ext cx="45720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37" name="Straight Arrow Connector 36"/>
          <p:cNvCxnSpPr>
            <a:stCxn id="32" idx="0"/>
            <a:endCxn id="34" idx="4"/>
          </p:cNvCxnSpPr>
          <p:nvPr/>
        </p:nvCxnSpPr>
        <p:spPr>
          <a:xfrm rot="16200000" flipV="1">
            <a:off x="7205225" y="802097"/>
            <a:ext cx="457200"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38" name="Rectangle 37"/>
          <p:cNvSpPr/>
          <p:nvPr/>
        </p:nvSpPr>
        <p:spPr>
          <a:xfrm>
            <a:off x="6092705" y="3162011"/>
            <a:ext cx="1188720" cy="288036"/>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400" b="1" dirty="0" smtClean="0">
                <a:solidFill>
                  <a:schemeClr val="tx1"/>
                </a:solidFill>
                <a:latin typeface="Times New Roman" pitchFamily="18" charset="0"/>
                <a:cs typeface="Times New Roman" pitchFamily="18" charset="0"/>
              </a:rPr>
              <a:t>a</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,b</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,c</a:t>
            </a:r>
            <a:r>
              <a:rPr lang="en-US" sz="2400" b="1" baseline="-25000" dirty="0" smtClean="0">
                <a:solidFill>
                  <a:schemeClr val="tx1"/>
                </a:solidFill>
                <a:latin typeface="Times New Roman" pitchFamily="18" charset="0"/>
                <a:cs typeface="Times New Roman" pitchFamily="18" charset="0"/>
              </a:rPr>
              <a:t>1</a:t>
            </a:r>
          </a:p>
        </p:txBody>
      </p:sp>
      <p:cxnSp>
        <p:nvCxnSpPr>
          <p:cNvPr id="39" name="Straight Arrow Connector 38"/>
          <p:cNvCxnSpPr>
            <a:stCxn id="31" idx="4"/>
            <a:endCxn id="29" idx="0"/>
          </p:cNvCxnSpPr>
          <p:nvPr/>
        </p:nvCxnSpPr>
        <p:spPr>
          <a:xfrm rot="16200000" flipH="1">
            <a:off x="7236086" y="151647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0" name="Straight Arrow Connector 39"/>
          <p:cNvCxnSpPr>
            <a:stCxn id="32" idx="4"/>
            <a:endCxn id="29" idx="0"/>
          </p:cNvCxnSpPr>
          <p:nvPr/>
        </p:nvCxnSpPr>
        <p:spPr>
          <a:xfrm rot="5400000">
            <a:off x="7998086" y="2278274"/>
            <a:ext cx="395478"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1" name="Straight Arrow Connector 40"/>
          <p:cNvCxnSpPr>
            <a:endCxn id="30" idx="0"/>
          </p:cNvCxnSpPr>
          <p:nvPr/>
        </p:nvCxnSpPr>
        <p:spPr>
          <a:xfrm rot="10800000" flipV="1">
            <a:off x="5147825" y="2081329"/>
            <a:ext cx="1524794" cy="394883"/>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2" name="Straight Arrow Connector 41"/>
          <p:cNvCxnSpPr>
            <a:stCxn id="32" idx="4"/>
            <a:endCxn id="28" idx="0"/>
          </p:cNvCxnSpPr>
          <p:nvPr/>
        </p:nvCxnSpPr>
        <p:spPr>
          <a:xfrm rot="5400000">
            <a:off x="7236086" y="151647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3" name="Straight Arrow Connector 42"/>
          <p:cNvCxnSpPr>
            <a:stCxn id="28" idx="0"/>
            <a:endCxn id="33" idx="4"/>
          </p:cNvCxnSpPr>
          <p:nvPr/>
        </p:nvCxnSpPr>
        <p:spPr>
          <a:xfrm rot="16200000" flipV="1">
            <a:off x="5712086" y="151647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4" name="Straight Arrow Connector 43"/>
          <p:cNvCxnSpPr>
            <a:stCxn id="30" idx="0"/>
            <a:endCxn id="33" idx="4"/>
          </p:cNvCxnSpPr>
          <p:nvPr/>
        </p:nvCxnSpPr>
        <p:spPr>
          <a:xfrm rot="5400000" flipH="1" flipV="1">
            <a:off x="4950086" y="2278274"/>
            <a:ext cx="395478"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5" name="Straight Arrow Connector 44"/>
          <p:cNvCxnSpPr>
            <a:stCxn id="38" idx="0"/>
            <a:endCxn id="28" idx="4"/>
          </p:cNvCxnSpPr>
          <p:nvPr/>
        </p:nvCxnSpPr>
        <p:spPr>
          <a:xfrm rot="16200000" flipV="1">
            <a:off x="6480563" y="2955509"/>
            <a:ext cx="397764" cy="1524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6" name="Straight Arrow Connector 45"/>
          <p:cNvCxnSpPr>
            <a:stCxn id="29" idx="4"/>
            <a:endCxn id="38" idx="0"/>
          </p:cNvCxnSpPr>
          <p:nvPr/>
        </p:nvCxnSpPr>
        <p:spPr>
          <a:xfrm rot="5400000">
            <a:off x="7242563" y="2208749"/>
            <a:ext cx="397764" cy="150876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7" name="Straight Arrow Connector 46"/>
          <p:cNvCxnSpPr>
            <a:stCxn id="30" idx="4"/>
            <a:endCxn id="38" idx="0"/>
          </p:cNvCxnSpPr>
          <p:nvPr/>
        </p:nvCxnSpPr>
        <p:spPr>
          <a:xfrm rot="16200000" flipH="1">
            <a:off x="5718563" y="2193509"/>
            <a:ext cx="397764" cy="153924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24" name="Rectangle 23"/>
          <p:cNvSpPr/>
          <p:nvPr/>
        </p:nvSpPr>
        <p:spPr bwMode="auto">
          <a:xfrm>
            <a:off x="2920621" y="1340933"/>
            <a:ext cx="1665027"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TextBox 2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9589373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sz="440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Brute-Force Approach</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graphicFrame>
        <p:nvGraphicFramePr>
          <p:cNvPr id="27" name="Content Placeholder 3"/>
          <p:cNvGraphicFramePr>
            <a:graphicFrameLocks/>
          </p:cNvGraphicFramePr>
          <p:nvPr>
            <p:extLst>
              <p:ext uri="{D42A27DB-BD31-4B8C-83A1-F6EECF244321}">
                <p14:modId xmlns:p14="http://schemas.microsoft.com/office/powerpoint/2010/main" val="2987491314"/>
              </p:ext>
            </p:extLst>
          </p:nvPr>
        </p:nvGraphicFramePr>
        <p:xfrm>
          <a:off x="470847" y="1420184"/>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3</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2</a:t>
                      </a:r>
                      <a:endParaRPr lang="en-US" sz="1300" i="1" baseline="-25000" dirty="0">
                        <a:solidFill>
                          <a:schemeClr val="tx1"/>
                        </a:solidFill>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3</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4</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11</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15</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r>
            </a:tbl>
          </a:graphicData>
        </a:graphic>
      </p:graphicFrame>
      <p:sp>
        <p:nvSpPr>
          <p:cNvPr id="28" name="Oval 27"/>
          <p:cNvSpPr/>
          <p:nvPr/>
        </p:nvSpPr>
        <p:spPr>
          <a:xfrm>
            <a:off x="6214625" y="2476211"/>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a</a:t>
            </a:r>
            <a:r>
              <a:rPr lang="en-US" sz="2400" b="1" baseline="-25000" dirty="0" smtClean="0">
                <a:solidFill>
                  <a:srgbClr val="C00000"/>
                </a:solidFill>
                <a:latin typeface="Times New Roman" pitchFamily="18" charset="0"/>
                <a:cs typeface="Times New Roman" pitchFamily="18" charset="0"/>
              </a:rPr>
              <a:t>1</a:t>
            </a:r>
            <a:r>
              <a:rPr lang="en-US" sz="2400" b="1" dirty="0" smtClean="0">
                <a:solidFill>
                  <a:srgbClr val="C00000"/>
                </a:solidFill>
                <a:latin typeface="Times New Roman" pitchFamily="18" charset="0"/>
                <a:cs typeface="Times New Roman" pitchFamily="18" charset="0"/>
              </a:rPr>
              <a:t>,c</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29" name="Oval 28"/>
          <p:cNvSpPr/>
          <p:nvPr/>
        </p:nvSpPr>
        <p:spPr>
          <a:xfrm>
            <a:off x="7738625" y="247621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b</a:t>
            </a:r>
            <a:r>
              <a:rPr lang="en-US" sz="2400" b="1" baseline="-25000" dirty="0" smtClean="0">
                <a:solidFill>
                  <a:srgbClr val="C00000"/>
                </a:solidFill>
                <a:latin typeface="Times New Roman" pitchFamily="18" charset="0"/>
                <a:cs typeface="Times New Roman" pitchFamily="18" charset="0"/>
              </a:rPr>
              <a:t>1</a:t>
            </a:r>
            <a:r>
              <a:rPr lang="en-US" sz="2400" b="1" dirty="0" smtClean="0">
                <a:solidFill>
                  <a:srgbClr val="C00000"/>
                </a:solidFill>
                <a:latin typeface="Times New Roman" pitchFamily="18" charset="0"/>
                <a:cs typeface="Times New Roman" pitchFamily="18" charset="0"/>
              </a:rPr>
              <a:t>,c</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30" name="Oval 29"/>
          <p:cNvSpPr/>
          <p:nvPr/>
        </p:nvSpPr>
        <p:spPr>
          <a:xfrm>
            <a:off x="4690625" y="247621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a</a:t>
            </a:r>
            <a:r>
              <a:rPr lang="en-US" sz="2400" b="1" baseline="-25000" dirty="0" smtClean="0">
                <a:solidFill>
                  <a:srgbClr val="C00000"/>
                </a:solidFill>
                <a:latin typeface="Times New Roman" pitchFamily="18" charset="0"/>
                <a:cs typeface="Times New Roman" pitchFamily="18" charset="0"/>
              </a:rPr>
              <a:t>1</a:t>
            </a:r>
            <a:r>
              <a:rPr lang="en-US" sz="2400" b="1" dirty="0" smtClean="0">
                <a:solidFill>
                  <a:srgbClr val="C00000"/>
                </a:solidFill>
                <a:latin typeface="Times New Roman" pitchFamily="18" charset="0"/>
                <a:cs typeface="Times New Roman" pitchFamily="18" charset="0"/>
              </a:rPr>
              <a:t>,b</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31" name="Oval 30"/>
          <p:cNvSpPr/>
          <p:nvPr/>
        </p:nvSpPr>
        <p:spPr>
          <a:xfrm>
            <a:off x="6214625" y="1792697"/>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b</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32" name="Oval 31"/>
          <p:cNvSpPr/>
          <p:nvPr/>
        </p:nvSpPr>
        <p:spPr>
          <a:xfrm>
            <a:off x="7738625" y="1792697"/>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c</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33" name="Oval 32"/>
          <p:cNvSpPr/>
          <p:nvPr/>
        </p:nvSpPr>
        <p:spPr>
          <a:xfrm>
            <a:off x="4690625" y="1792697"/>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a</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34" name="Oval 33"/>
          <p:cNvSpPr/>
          <p:nvPr/>
        </p:nvSpPr>
        <p:spPr>
          <a:xfrm>
            <a:off x="6214625" y="1049747"/>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l-GR" sz="2400" b="1" dirty="0" smtClean="0">
                <a:solidFill>
                  <a:srgbClr val="C00000"/>
                </a:solidFill>
                <a:cs typeface="Mongolian Baiti" pitchFamily="66" charset="0"/>
              </a:rPr>
              <a:t>Τ</a:t>
            </a:r>
            <a:endParaRPr lang="en-US" sz="2400" b="1" dirty="0" smtClean="0">
              <a:solidFill>
                <a:srgbClr val="C00000"/>
              </a:solidFill>
              <a:cs typeface="Mongolian Baiti" pitchFamily="66" charset="0"/>
            </a:endParaRPr>
          </a:p>
        </p:txBody>
      </p:sp>
      <p:cxnSp>
        <p:nvCxnSpPr>
          <p:cNvPr id="35" name="Straight Arrow Connector 34"/>
          <p:cNvCxnSpPr>
            <a:stCxn id="33" idx="0"/>
            <a:endCxn id="34" idx="4"/>
          </p:cNvCxnSpPr>
          <p:nvPr/>
        </p:nvCxnSpPr>
        <p:spPr>
          <a:xfrm rot="5400000" flipH="1" flipV="1">
            <a:off x="5681225" y="802097"/>
            <a:ext cx="45720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36" name="Straight Arrow Connector 35"/>
          <p:cNvCxnSpPr>
            <a:stCxn id="31" idx="0"/>
            <a:endCxn id="34" idx="4"/>
          </p:cNvCxnSpPr>
          <p:nvPr/>
        </p:nvCxnSpPr>
        <p:spPr>
          <a:xfrm rot="5400000" flipH="1" flipV="1">
            <a:off x="6443225" y="1563899"/>
            <a:ext cx="45720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37" name="Straight Arrow Connector 36"/>
          <p:cNvCxnSpPr>
            <a:stCxn id="32" idx="0"/>
            <a:endCxn id="34" idx="4"/>
          </p:cNvCxnSpPr>
          <p:nvPr/>
        </p:nvCxnSpPr>
        <p:spPr>
          <a:xfrm rot="16200000" flipV="1">
            <a:off x="7205225" y="802097"/>
            <a:ext cx="457200"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38" name="Rectangle 37"/>
          <p:cNvSpPr/>
          <p:nvPr/>
        </p:nvSpPr>
        <p:spPr>
          <a:xfrm>
            <a:off x="6092705" y="3162011"/>
            <a:ext cx="1188720" cy="288036"/>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400" b="1" dirty="0" smtClean="0">
                <a:solidFill>
                  <a:srgbClr val="C00000"/>
                </a:solidFill>
                <a:latin typeface="Times New Roman" pitchFamily="18" charset="0"/>
                <a:cs typeface="Times New Roman" pitchFamily="18" charset="0"/>
              </a:rPr>
              <a:t>a</a:t>
            </a:r>
            <a:r>
              <a:rPr lang="en-US" sz="2400" b="1" baseline="-25000" dirty="0" smtClean="0">
                <a:solidFill>
                  <a:srgbClr val="C00000"/>
                </a:solidFill>
                <a:latin typeface="Times New Roman" pitchFamily="18" charset="0"/>
                <a:cs typeface="Times New Roman" pitchFamily="18" charset="0"/>
              </a:rPr>
              <a:t>1</a:t>
            </a:r>
            <a:r>
              <a:rPr lang="en-US" sz="2400" b="1" dirty="0" smtClean="0">
                <a:solidFill>
                  <a:srgbClr val="C00000"/>
                </a:solidFill>
                <a:latin typeface="Times New Roman" pitchFamily="18" charset="0"/>
                <a:cs typeface="Times New Roman" pitchFamily="18" charset="0"/>
              </a:rPr>
              <a:t>,b</a:t>
            </a:r>
            <a:r>
              <a:rPr lang="en-US" sz="2400" b="1" baseline="-25000" dirty="0" smtClean="0">
                <a:solidFill>
                  <a:srgbClr val="C00000"/>
                </a:solidFill>
                <a:latin typeface="Times New Roman" pitchFamily="18" charset="0"/>
                <a:cs typeface="Times New Roman" pitchFamily="18" charset="0"/>
              </a:rPr>
              <a:t>1</a:t>
            </a:r>
            <a:r>
              <a:rPr lang="en-US" sz="2400" b="1" dirty="0" smtClean="0">
                <a:solidFill>
                  <a:srgbClr val="C00000"/>
                </a:solidFill>
                <a:latin typeface="Times New Roman" pitchFamily="18" charset="0"/>
                <a:cs typeface="Times New Roman" pitchFamily="18" charset="0"/>
              </a:rPr>
              <a:t>,c</a:t>
            </a:r>
            <a:r>
              <a:rPr lang="en-US" sz="2400" b="1" baseline="-25000" dirty="0" smtClean="0">
                <a:solidFill>
                  <a:srgbClr val="C00000"/>
                </a:solidFill>
                <a:latin typeface="Times New Roman" pitchFamily="18" charset="0"/>
                <a:cs typeface="Times New Roman" pitchFamily="18" charset="0"/>
              </a:rPr>
              <a:t>1</a:t>
            </a:r>
          </a:p>
        </p:txBody>
      </p:sp>
      <p:cxnSp>
        <p:nvCxnSpPr>
          <p:cNvPr id="39" name="Straight Arrow Connector 38"/>
          <p:cNvCxnSpPr>
            <a:stCxn id="31" idx="4"/>
            <a:endCxn id="29" idx="0"/>
          </p:cNvCxnSpPr>
          <p:nvPr/>
        </p:nvCxnSpPr>
        <p:spPr>
          <a:xfrm rot="16200000" flipH="1">
            <a:off x="7236086" y="151647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0" name="Straight Arrow Connector 39"/>
          <p:cNvCxnSpPr>
            <a:stCxn id="32" idx="4"/>
            <a:endCxn id="29" idx="0"/>
          </p:cNvCxnSpPr>
          <p:nvPr/>
        </p:nvCxnSpPr>
        <p:spPr>
          <a:xfrm rot="5400000">
            <a:off x="7998086" y="2278274"/>
            <a:ext cx="395478"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1" name="Straight Arrow Connector 40"/>
          <p:cNvCxnSpPr>
            <a:endCxn id="30" idx="0"/>
          </p:cNvCxnSpPr>
          <p:nvPr/>
        </p:nvCxnSpPr>
        <p:spPr>
          <a:xfrm rot="10800000" flipV="1">
            <a:off x="5147825" y="2081329"/>
            <a:ext cx="1524794" cy="394883"/>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2" name="Straight Arrow Connector 41"/>
          <p:cNvCxnSpPr>
            <a:stCxn id="32" idx="4"/>
            <a:endCxn id="28" idx="0"/>
          </p:cNvCxnSpPr>
          <p:nvPr/>
        </p:nvCxnSpPr>
        <p:spPr>
          <a:xfrm rot="5400000">
            <a:off x="7236086" y="151647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3" name="Straight Arrow Connector 42"/>
          <p:cNvCxnSpPr>
            <a:stCxn id="28" idx="0"/>
            <a:endCxn id="33" idx="4"/>
          </p:cNvCxnSpPr>
          <p:nvPr/>
        </p:nvCxnSpPr>
        <p:spPr>
          <a:xfrm rot="16200000" flipV="1">
            <a:off x="5712086" y="151647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4" name="Straight Arrow Connector 43"/>
          <p:cNvCxnSpPr>
            <a:stCxn id="30" idx="0"/>
            <a:endCxn id="33" idx="4"/>
          </p:cNvCxnSpPr>
          <p:nvPr/>
        </p:nvCxnSpPr>
        <p:spPr>
          <a:xfrm rot="5400000" flipH="1" flipV="1">
            <a:off x="4950086" y="2278274"/>
            <a:ext cx="395478"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5" name="Straight Arrow Connector 44"/>
          <p:cNvCxnSpPr>
            <a:stCxn id="38" idx="0"/>
            <a:endCxn id="28" idx="4"/>
          </p:cNvCxnSpPr>
          <p:nvPr/>
        </p:nvCxnSpPr>
        <p:spPr>
          <a:xfrm rot="16200000" flipV="1">
            <a:off x="6480563" y="2955509"/>
            <a:ext cx="397764" cy="1524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6" name="Straight Arrow Connector 45"/>
          <p:cNvCxnSpPr>
            <a:stCxn id="29" idx="4"/>
            <a:endCxn id="38" idx="0"/>
          </p:cNvCxnSpPr>
          <p:nvPr/>
        </p:nvCxnSpPr>
        <p:spPr>
          <a:xfrm rot="5400000">
            <a:off x="7242563" y="2208749"/>
            <a:ext cx="397764" cy="150876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7" name="Straight Arrow Connector 46"/>
          <p:cNvCxnSpPr>
            <a:stCxn id="30" idx="4"/>
            <a:endCxn id="38" idx="0"/>
          </p:cNvCxnSpPr>
          <p:nvPr/>
        </p:nvCxnSpPr>
        <p:spPr>
          <a:xfrm rot="16200000" flipH="1">
            <a:off x="5718563" y="2193509"/>
            <a:ext cx="397764" cy="153924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24" name="Rectangle 23"/>
          <p:cNvSpPr/>
          <p:nvPr/>
        </p:nvSpPr>
        <p:spPr bwMode="auto">
          <a:xfrm>
            <a:off x="2920621" y="1340933"/>
            <a:ext cx="1665027"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TextBox 2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6432368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sz="440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Brute-Force Approach</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graphicFrame>
        <p:nvGraphicFramePr>
          <p:cNvPr id="27" name="Content Placeholder 3"/>
          <p:cNvGraphicFramePr>
            <a:graphicFrameLocks/>
          </p:cNvGraphicFramePr>
          <p:nvPr>
            <p:extLst>
              <p:ext uri="{D42A27DB-BD31-4B8C-83A1-F6EECF244321}">
                <p14:modId xmlns:p14="http://schemas.microsoft.com/office/powerpoint/2010/main" val="1373809843"/>
              </p:ext>
            </p:extLst>
          </p:nvPr>
        </p:nvGraphicFramePr>
        <p:xfrm>
          <a:off x="470847" y="1420184"/>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3</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2</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3</a:t>
                      </a:r>
                      <a:endParaRPr lang="en-US" sz="1300" i="1" baseline="-25000" dirty="0">
                        <a:solidFill>
                          <a:schemeClr val="tx1"/>
                        </a:solidFill>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4</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11</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15</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r>
            </a:tbl>
          </a:graphicData>
        </a:graphic>
      </p:graphicFrame>
      <p:sp>
        <p:nvSpPr>
          <p:cNvPr id="28" name="Oval 27"/>
          <p:cNvSpPr/>
          <p:nvPr/>
        </p:nvSpPr>
        <p:spPr>
          <a:xfrm>
            <a:off x="6214625" y="2476211"/>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a</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,c</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29" name="Oval 28"/>
          <p:cNvSpPr/>
          <p:nvPr/>
        </p:nvSpPr>
        <p:spPr>
          <a:xfrm>
            <a:off x="7738625" y="247621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b</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,c</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30" name="Oval 29"/>
          <p:cNvSpPr/>
          <p:nvPr/>
        </p:nvSpPr>
        <p:spPr>
          <a:xfrm>
            <a:off x="4690625" y="247621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a</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,b</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31" name="Oval 30"/>
          <p:cNvSpPr/>
          <p:nvPr/>
        </p:nvSpPr>
        <p:spPr>
          <a:xfrm>
            <a:off x="6214625" y="1792697"/>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b</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32" name="Oval 31"/>
          <p:cNvSpPr/>
          <p:nvPr/>
        </p:nvSpPr>
        <p:spPr>
          <a:xfrm>
            <a:off x="7738625" y="1792697"/>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c</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33" name="Oval 32"/>
          <p:cNvSpPr/>
          <p:nvPr/>
        </p:nvSpPr>
        <p:spPr>
          <a:xfrm>
            <a:off x="4690625" y="1792697"/>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a</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34" name="Oval 33"/>
          <p:cNvSpPr/>
          <p:nvPr/>
        </p:nvSpPr>
        <p:spPr>
          <a:xfrm>
            <a:off x="6214625" y="1049747"/>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l-GR" sz="2400" b="1" dirty="0" smtClean="0">
                <a:solidFill>
                  <a:srgbClr val="C00000"/>
                </a:solidFill>
                <a:cs typeface="Mongolian Baiti" pitchFamily="66" charset="0"/>
              </a:rPr>
              <a:t>Τ</a:t>
            </a:r>
            <a:endParaRPr lang="en-US" sz="2400" b="1" dirty="0" smtClean="0">
              <a:solidFill>
                <a:srgbClr val="C00000"/>
              </a:solidFill>
              <a:cs typeface="Mongolian Baiti" pitchFamily="66" charset="0"/>
            </a:endParaRPr>
          </a:p>
        </p:txBody>
      </p:sp>
      <p:cxnSp>
        <p:nvCxnSpPr>
          <p:cNvPr id="35" name="Straight Arrow Connector 34"/>
          <p:cNvCxnSpPr>
            <a:stCxn id="33" idx="0"/>
            <a:endCxn id="34" idx="4"/>
          </p:cNvCxnSpPr>
          <p:nvPr/>
        </p:nvCxnSpPr>
        <p:spPr>
          <a:xfrm rot="5400000" flipH="1" flipV="1">
            <a:off x="5681225" y="802097"/>
            <a:ext cx="45720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36" name="Straight Arrow Connector 35"/>
          <p:cNvCxnSpPr>
            <a:stCxn id="31" idx="0"/>
            <a:endCxn id="34" idx="4"/>
          </p:cNvCxnSpPr>
          <p:nvPr/>
        </p:nvCxnSpPr>
        <p:spPr>
          <a:xfrm rot="5400000" flipH="1" flipV="1">
            <a:off x="6443225" y="1563899"/>
            <a:ext cx="45720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37" name="Straight Arrow Connector 36"/>
          <p:cNvCxnSpPr>
            <a:stCxn id="32" idx="0"/>
            <a:endCxn id="34" idx="4"/>
          </p:cNvCxnSpPr>
          <p:nvPr/>
        </p:nvCxnSpPr>
        <p:spPr>
          <a:xfrm rot="16200000" flipV="1">
            <a:off x="7205225" y="802097"/>
            <a:ext cx="457200"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38" name="Rectangle 37"/>
          <p:cNvSpPr/>
          <p:nvPr/>
        </p:nvSpPr>
        <p:spPr>
          <a:xfrm>
            <a:off x="6092705" y="3162011"/>
            <a:ext cx="1188720" cy="288036"/>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400" b="1" dirty="0" smtClean="0">
                <a:solidFill>
                  <a:schemeClr val="tx1"/>
                </a:solidFill>
                <a:latin typeface="Times New Roman" pitchFamily="18" charset="0"/>
                <a:cs typeface="Times New Roman" pitchFamily="18" charset="0"/>
              </a:rPr>
              <a:t>a</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,b</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,c</a:t>
            </a:r>
            <a:r>
              <a:rPr lang="en-US" sz="2400" b="1" baseline="-25000" dirty="0" smtClean="0">
                <a:solidFill>
                  <a:schemeClr val="tx1"/>
                </a:solidFill>
                <a:latin typeface="Times New Roman" pitchFamily="18" charset="0"/>
                <a:cs typeface="Times New Roman" pitchFamily="18" charset="0"/>
              </a:rPr>
              <a:t>1</a:t>
            </a:r>
          </a:p>
        </p:txBody>
      </p:sp>
      <p:cxnSp>
        <p:nvCxnSpPr>
          <p:cNvPr id="39" name="Straight Arrow Connector 38"/>
          <p:cNvCxnSpPr>
            <a:stCxn id="31" idx="4"/>
            <a:endCxn id="29" idx="0"/>
          </p:cNvCxnSpPr>
          <p:nvPr/>
        </p:nvCxnSpPr>
        <p:spPr>
          <a:xfrm rot="16200000" flipH="1">
            <a:off x="7236086" y="151647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0" name="Straight Arrow Connector 39"/>
          <p:cNvCxnSpPr>
            <a:stCxn id="32" idx="4"/>
            <a:endCxn id="29" idx="0"/>
          </p:cNvCxnSpPr>
          <p:nvPr/>
        </p:nvCxnSpPr>
        <p:spPr>
          <a:xfrm rot="5400000">
            <a:off x="7998086" y="2278274"/>
            <a:ext cx="395478"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1" name="Straight Arrow Connector 40"/>
          <p:cNvCxnSpPr>
            <a:endCxn id="30" idx="0"/>
          </p:cNvCxnSpPr>
          <p:nvPr/>
        </p:nvCxnSpPr>
        <p:spPr>
          <a:xfrm rot="10800000" flipV="1">
            <a:off x="5147825" y="2081329"/>
            <a:ext cx="1524794" cy="394883"/>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2" name="Straight Arrow Connector 41"/>
          <p:cNvCxnSpPr>
            <a:stCxn id="32" idx="4"/>
            <a:endCxn id="28" idx="0"/>
          </p:cNvCxnSpPr>
          <p:nvPr/>
        </p:nvCxnSpPr>
        <p:spPr>
          <a:xfrm rot="5400000">
            <a:off x="7236086" y="151647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3" name="Straight Arrow Connector 42"/>
          <p:cNvCxnSpPr>
            <a:stCxn id="28" idx="0"/>
            <a:endCxn id="33" idx="4"/>
          </p:cNvCxnSpPr>
          <p:nvPr/>
        </p:nvCxnSpPr>
        <p:spPr>
          <a:xfrm rot="16200000" flipV="1">
            <a:off x="5712086" y="151647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4" name="Straight Arrow Connector 43"/>
          <p:cNvCxnSpPr>
            <a:stCxn id="30" idx="0"/>
            <a:endCxn id="33" idx="4"/>
          </p:cNvCxnSpPr>
          <p:nvPr/>
        </p:nvCxnSpPr>
        <p:spPr>
          <a:xfrm rot="5400000" flipH="1" flipV="1">
            <a:off x="4950086" y="2278274"/>
            <a:ext cx="395478"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5" name="Straight Arrow Connector 44"/>
          <p:cNvCxnSpPr>
            <a:stCxn id="38" idx="0"/>
            <a:endCxn id="28" idx="4"/>
          </p:cNvCxnSpPr>
          <p:nvPr/>
        </p:nvCxnSpPr>
        <p:spPr>
          <a:xfrm rot="16200000" flipV="1">
            <a:off x="6480563" y="2955509"/>
            <a:ext cx="397764" cy="1524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6" name="Straight Arrow Connector 45"/>
          <p:cNvCxnSpPr>
            <a:stCxn id="29" idx="4"/>
            <a:endCxn id="38" idx="0"/>
          </p:cNvCxnSpPr>
          <p:nvPr/>
        </p:nvCxnSpPr>
        <p:spPr>
          <a:xfrm rot="5400000">
            <a:off x="7242563" y="2208749"/>
            <a:ext cx="397764" cy="150876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7" name="Straight Arrow Connector 46"/>
          <p:cNvCxnSpPr>
            <a:stCxn id="30" idx="4"/>
            <a:endCxn id="38" idx="0"/>
          </p:cNvCxnSpPr>
          <p:nvPr/>
        </p:nvCxnSpPr>
        <p:spPr>
          <a:xfrm rot="16200000" flipH="1">
            <a:off x="5718563" y="2193509"/>
            <a:ext cx="397764" cy="153924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24" name="Rectangle 23"/>
          <p:cNvSpPr/>
          <p:nvPr/>
        </p:nvSpPr>
        <p:spPr bwMode="auto">
          <a:xfrm>
            <a:off x="2920621" y="1340933"/>
            <a:ext cx="1665027"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TextBox 2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4623547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sz="440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Brute-Force Approach</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graphicFrame>
        <p:nvGraphicFramePr>
          <p:cNvPr id="27" name="Content Placeholder 3"/>
          <p:cNvGraphicFramePr>
            <a:graphicFrameLocks/>
          </p:cNvGraphicFramePr>
          <p:nvPr>
            <p:extLst>
              <p:ext uri="{D42A27DB-BD31-4B8C-83A1-F6EECF244321}">
                <p14:modId xmlns:p14="http://schemas.microsoft.com/office/powerpoint/2010/main" val="2181405247"/>
              </p:ext>
            </p:extLst>
          </p:nvPr>
        </p:nvGraphicFramePr>
        <p:xfrm>
          <a:off x="470847" y="1420184"/>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3</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2</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3</a:t>
                      </a:r>
                      <a:endParaRPr lang="en-US" sz="1300" i="1" baseline="-25000" dirty="0">
                        <a:solidFill>
                          <a:schemeClr val="tx1"/>
                        </a:solidFill>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4</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11</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15</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r>
            </a:tbl>
          </a:graphicData>
        </a:graphic>
      </p:graphicFrame>
      <p:sp>
        <p:nvSpPr>
          <p:cNvPr id="32" name="Oval 31"/>
          <p:cNvSpPr/>
          <p:nvPr/>
        </p:nvSpPr>
        <p:spPr>
          <a:xfrm>
            <a:off x="6214625" y="2476211"/>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a</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,c</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33" name="Oval 32"/>
          <p:cNvSpPr/>
          <p:nvPr/>
        </p:nvSpPr>
        <p:spPr>
          <a:xfrm>
            <a:off x="7738625" y="247621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b</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,c</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34" name="Oval 33"/>
          <p:cNvSpPr/>
          <p:nvPr/>
        </p:nvSpPr>
        <p:spPr>
          <a:xfrm>
            <a:off x="4690625" y="247621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a</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,b</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35" name="Oval 34"/>
          <p:cNvSpPr/>
          <p:nvPr/>
        </p:nvSpPr>
        <p:spPr>
          <a:xfrm>
            <a:off x="6214625" y="1792697"/>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b</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36" name="Oval 35"/>
          <p:cNvSpPr/>
          <p:nvPr/>
        </p:nvSpPr>
        <p:spPr>
          <a:xfrm>
            <a:off x="7738625" y="1792697"/>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c</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37" name="Oval 36"/>
          <p:cNvSpPr/>
          <p:nvPr/>
        </p:nvSpPr>
        <p:spPr>
          <a:xfrm>
            <a:off x="4690625" y="1792697"/>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a</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38" name="Oval 37"/>
          <p:cNvSpPr/>
          <p:nvPr/>
        </p:nvSpPr>
        <p:spPr>
          <a:xfrm>
            <a:off x="6214625" y="1049747"/>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l-GR" sz="2400" b="1" dirty="0" smtClean="0">
                <a:solidFill>
                  <a:srgbClr val="C00000"/>
                </a:solidFill>
                <a:cs typeface="Mongolian Baiti" pitchFamily="66" charset="0"/>
              </a:rPr>
              <a:t>Τ</a:t>
            </a:r>
            <a:endParaRPr lang="en-US" sz="2400" b="1" dirty="0" smtClean="0">
              <a:solidFill>
                <a:srgbClr val="C00000"/>
              </a:solidFill>
              <a:cs typeface="Mongolian Baiti" pitchFamily="66" charset="0"/>
            </a:endParaRPr>
          </a:p>
        </p:txBody>
      </p:sp>
      <p:cxnSp>
        <p:nvCxnSpPr>
          <p:cNvPr id="39" name="Straight Arrow Connector 38"/>
          <p:cNvCxnSpPr>
            <a:stCxn id="37" idx="0"/>
            <a:endCxn id="38" idx="4"/>
          </p:cNvCxnSpPr>
          <p:nvPr/>
        </p:nvCxnSpPr>
        <p:spPr>
          <a:xfrm rot="5400000" flipH="1" flipV="1">
            <a:off x="5681225" y="802097"/>
            <a:ext cx="45720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40" name="Straight Arrow Connector 39"/>
          <p:cNvCxnSpPr>
            <a:stCxn id="35" idx="0"/>
            <a:endCxn id="38" idx="4"/>
          </p:cNvCxnSpPr>
          <p:nvPr/>
        </p:nvCxnSpPr>
        <p:spPr>
          <a:xfrm rot="5400000" flipH="1" flipV="1">
            <a:off x="6443225" y="1563899"/>
            <a:ext cx="45720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1" name="Straight Arrow Connector 40"/>
          <p:cNvCxnSpPr>
            <a:stCxn id="36" idx="0"/>
            <a:endCxn id="38" idx="4"/>
          </p:cNvCxnSpPr>
          <p:nvPr/>
        </p:nvCxnSpPr>
        <p:spPr>
          <a:xfrm rot="16200000" flipV="1">
            <a:off x="7205225" y="802097"/>
            <a:ext cx="457200"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42" name="Rectangle 41"/>
          <p:cNvSpPr/>
          <p:nvPr/>
        </p:nvSpPr>
        <p:spPr>
          <a:xfrm>
            <a:off x="6092705" y="3162011"/>
            <a:ext cx="1188720" cy="288036"/>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400" b="1" dirty="0" smtClean="0">
                <a:solidFill>
                  <a:schemeClr val="tx1"/>
                </a:solidFill>
                <a:latin typeface="Times New Roman" pitchFamily="18" charset="0"/>
                <a:cs typeface="Times New Roman" pitchFamily="18" charset="0"/>
              </a:rPr>
              <a:t>a</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,b</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,c</a:t>
            </a:r>
            <a:r>
              <a:rPr lang="en-US" sz="2400" b="1" baseline="-25000" dirty="0" smtClean="0">
                <a:solidFill>
                  <a:schemeClr val="tx1"/>
                </a:solidFill>
                <a:latin typeface="Times New Roman" pitchFamily="18" charset="0"/>
                <a:cs typeface="Times New Roman" pitchFamily="18" charset="0"/>
              </a:rPr>
              <a:t>1</a:t>
            </a:r>
          </a:p>
        </p:txBody>
      </p:sp>
      <p:cxnSp>
        <p:nvCxnSpPr>
          <p:cNvPr id="43" name="Straight Arrow Connector 42"/>
          <p:cNvCxnSpPr>
            <a:stCxn id="35" idx="4"/>
            <a:endCxn id="33" idx="0"/>
          </p:cNvCxnSpPr>
          <p:nvPr/>
        </p:nvCxnSpPr>
        <p:spPr>
          <a:xfrm rot="16200000" flipH="1">
            <a:off x="7236086" y="151647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4" name="Straight Arrow Connector 43"/>
          <p:cNvCxnSpPr>
            <a:stCxn id="36" idx="4"/>
            <a:endCxn id="33" idx="0"/>
          </p:cNvCxnSpPr>
          <p:nvPr/>
        </p:nvCxnSpPr>
        <p:spPr>
          <a:xfrm rot="5400000">
            <a:off x="7998086" y="2278274"/>
            <a:ext cx="395478"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5" name="Straight Arrow Connector 44"/>
          <p:cNvCxnSpPr>
            <a:endCxn id="34" idx="0"/>
          </p:cNvCxnSpPr>
          <p:nvPr/>
        </p:nvCxnSpPr>
        <p:spPr>
          <a:xfrm rot="10800000" flipV="1">
            <a:off x="5147825" y="2081329"/>
            <a:ext cx="1524794" cy="394883"/>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6" name="Straight Arrow Connector 45"/>
          <p:cNvCxnSpPr>
            <a:stCxn id="36" idx="4"/>
            <a:endCxn id="32" idx="0"/>
          </p:cNvCxnSpPr>
          <p:nvPr/>
        </p:nvCxnSpPr>
        <p:spPr>
          <a:xfrm rot="5400000">
            <a:off x="7236086" y="151647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7" name="Straight Arrow Connector 46"/>
          <p:cNvCxnSpPr>
            <a:stCxn id="32" idx="0"/>
            <a:endCxn id="37" idx="4"/>
          </p:cNvCxnSpPr>
          <p:nvPr/>
        </p:nvCxnSpPr>
        <p:spPr>
          <a:xfrm rot="16200000" flipV="1">
            <a:off x="5712086" y="151647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8" name="Straight Arrow Connector 47"/>
          <p:cNvCxnSpPr>
            <a:stCxn id="34" idx="0"/>
            <a:endCxn id="37" idx="4"/>
          </p:cNvCxnSpPr>
          <p:nvPr/>
        </p:nvCxnSpPr>
        <p:spPr>
          <a:xfrm rot="5400000" flipH="1" flipV="1">
            <a:off x="4950086" y="2278274"/>
            <a:ext cx="395478"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9" name="Straight Arrow Connector 48"/>
          <p:cNvCxnSpPr>
            <a:stCxn id="42" idx="0"/>
            <a:endCxn id="32" idx="4"/>
          </p:cNvCxnSpPr>
          <p:nvPr/>
        </p:nvCxnSpPr>
        <p:spPr>
          <a:xfrm rot="16200000" flipV="1">
            <a:off x="6480563" y="2955509"/>
            <a:ext cx="397764" cy="1524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50" name="Straight Arrow Connector 49"/>
          <p:cNvCxnSpPr>
            <a:stCxn id="33" idx="4"/>
            <a:endCxn id="42" idx="0"/>
          </p:cNvCxnSpPr>
          <p:nvPr/>
        </p:nvCxnSpPr>
        <p:spPr>
          <a:xfrm rot="5400000">
            <a:off x="7242563" y="2208749"/>
            <a:ext cx="397764" cy="150876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51" name="Straight Arrow Connector 50"/>
          <p:cNvCxnSpPr>
            <a:stCxn id="34" idx="4"/>
            <a:endCxn id="42" idx="0"/>
          </p:cNvCxnSpPr>
          <p:nvPr/>
        </p:nvCxnSpPr>
        <p:spPr>
          <a:xfrm rot="16200000" flipH="1">
            <a:off x="5718563" y="2193509"/>
            <a:ext cx="397764" cy="153924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53" name="Straight Connector 52"/>
          <p:cNvCxnSpPr/>
          <p:nvPr/>
        </p:nvCxnSpPr>
        <p:spPr>
          <a:xfrm rot="5400000" flipH="1">
            <a:off x="6187825" y="1790609"/>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5400000" flipH="1" flipV="1">
            <a:off x="6187825" y="1790609"/>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5400000" flipH="1">
            <a:off x="6187825" y="1113734"/>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flipH="1" flipV="1">
            <a:off x="6187825" y="1113734"/>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bwMode="auto">
          <a:xfrm>
            <a:off x="2920621" y="1340933"/>
            <a:ext cx="1665027"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9" name="TextBox 28"/>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40489555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sz="440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Brute-Force Approach</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graphicFrame>
        <p:nvGraphicFramePr>
          <p:cNvPr id="27" name="Content Placeholder 3"/>
          <p:cNvGraphicFramePr>
            <a:graphicFrameLocks/>
          </p:cNvGraphicFramePr>
          <p:nvPr>
            <p:extLst>
              <p:ext uri="{D42A27DB-BD31-4B8C-83A1-F6EECF244321}">
                <p14:modId xmlns:p14="http://schemas.microsoft.com/office/powerpoint/2010/main" val="2986905623"/>
              </p:ext>
            </p:extLst>
          </p:nvPr>
        </p:nvGraphicFramePr>
        <p:xfrm>
          <a:off x="470847" y="1420184"/>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3</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2</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3</a:t>
                      </a:r>
                      <a:endParaRPr lang="en-US" sz="1300" i="1" baseline="-25000" dirty="0">
                        <a:solidFill>
                          <a:schemeClr val="tx1"/>
                        </a:solidFill>
                        <a:latin typeface="Times New Roman" pitchFamily="18" charset="0"/>
                        <a:cs typeface="Times New Roman" pitchFamily="18" charset="0"/>
                      </a:endParaRPr>
                    </a:p>
                  </a:txBody>
                  <a:tcPr marL="78166" marR="78166" marT="34290" marB="34290">
                    <a:no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noFill/>
                  </a:tcPr>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no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noFill/>
                  </a:tcPr>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noFill/>
                  </a:tcPr>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noFill/>
                  </a:tcPr>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4</a:t>
                      </a:r>
                      <a:endParaRPr lang="en-US" sz="1300" i="1" baseline="-25000" dirty="0">
                        <a:solidFill>
                          <a:schemeClr val="tx1"/>
                        </a:solidFill>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11</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15</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r>
            </a:tbl>
          </a:graphicData>
        </a:graphic>
      </p:graphicFrame>
      <p:sp>
        <p:nvSpPr>
          <p:cNvPr id="36" name="Oval 35"/>
          <p:cNvSpPr/>
          <p:nvPr/>
        </p:nvSpPr>
        <p:spPr>
          <a:xfrm>
            <a:off x="6214625" y="2476211"/>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a</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,c</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38" name="Oval 37"/>
          <p:cNvSpPr/>
          <p:nvPr/>
        </p:nvSpPr>
        <p:spPr>
          <a:xfrm>
            <a:off x="7738625" y="247621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b</a:t>
            </a:r>
            <a:r>
              <a:rPr lang="en-US" sz="2400" b="1" baseline="-25000" dirty="0" smtClean="0">
                <a:solidFill>
                  <a:srgbClr val="C00000"/>
                </a:solidFill>
                <a:latin typeface="Times New Roman" pitchFamily="18" charset="0"/>
                <a:cs typeface="Times New Roman" pitchFamily="18" charset="0"/>
              </a:rPr>
              <a:t>1</a:t>
            </a:r>
            <a:r>
              <a:rPr lang="en-US" sz="2400" b="1" dirty="0" smtClean="0">
                <a:solidFill>
                  <a:srgbClr val="C00000"/>
                </a:solidFill>
                <a:latin typeface="Times New Roman" pitchFamily="18" charset="0"/>
                <a:cs typeface="Times New Roman" pitchFamily="18" charset="0"/>
              </a:rPr>
              <a:t>,c</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39" name="Oval 38"/>
          <p:cNvSpPr/>
          <p:nvPr/>
        </p:nvSpPr>
        <p:spPr>
          <a:xfrm>
            <a:off x="4690625" y="247621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a</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,b</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40" name="Oval 39"/>
          <p:cNvSpPr/>
          <p:nvPr/>
        </p:nvSpPr>
        <p:spPr>
          <a:xfrm>
            <a:off x="6214625" y="1792697"/>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b</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41" name="Oval 40"/>
          <p:cNvSpPr/>
          <p:nvPr/>
        </p:nvSpPr>
        <p:spPr>
          <a:xfrm>
            <a:off x="7738625" y="1792697"/>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c</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42" name="Oval 41"/>
          <p:cNvSpPr/>
          <p:nvPr/>
        </p:nvSpPr>
        <p:spPr>
          <a:xfrm>
            <a:off x="4690625" y="1792697"/>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a</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43" name="Oval 42"/>
          <p:cNvSpPr/>
          <p:nvPr/>
        </p:nvSpPr>
        <p:spPr>
          <a:xfrm>
            <a:off x="6214625" y="1049747"/>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l-GR" sz="2400" b="1" dirty="0" smtClean="0">
                <a:solidFill>
                  <a:srgbClr val="C00000"/>
                </a:solidFill>
                <a:cs typeface="Mongolian Baiti" pitchFamily="66" charset="0"/>
              </a:rPr>
              <a:t>Τ</a:t>
            </a:r>
            <a:endParaRPr lang="en-US" sz="2400" b="1" dirty="0" smtClean="0">
              <a:solidFill>
                <a:srgbClr val="C00000"/>
              </a:solidFill>
              <a:cs typeface="Mongolian Baiti" pitchFamily="66" charset="0"/>
            </a:endParaRPr>
          </a:p>
        </p:txBody>
      </p:sp>
      <p:cxnSp>
        <p:nvCxnSpPr>
          <p:cNvPr id="44" name="Straight Arrow Connector 43"/>
          <p:cNvCxnSpPr>
            <a:stCxn id="42" idx="0"/>
            <a:endCxn id="43" idx="4"/>
          </p:cNvCxnSpPr>
          <p:nvPr/>
        </p:nvCxnSpPr>
        <p:spPr>
          <a:xfrm rot="5400000" flipH="1" flipV="1">
            <a:off x="5681225" y="802097"/>
            <a:ext cx="45720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45" name="Straight Arrow Connector 44"/>
          <p:cNvCxnSpPr>
            <a:stCxn id="40" idx="0"/>
            <a:endCxn id="43" idx="4"/>
          </p:cNvCxnSpPr>
          <p:nvPr/>
        </p:nvCxnSpPr>
        <p:spPr>
          <a:xfrm rot="5400000" flipH="1" flipV="1">
            <a:off x="6443225" y="1563899"/>
            <a:ext cx="45720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6" name="Straight Arrow Connector 45"/>
          <p:cNvCxnSpPr>
            <a:stCxn id="41" idx="0"/>
            <a:endCxn id="43" idx="4"/>
          </p:cNvCxnSpPr>
          <p:nvPr/>
        </p:nvCxnSpPr>
        <p:spPr>
          <a:xfrm rot="16200000" flipV="1">
            <a:off x="7205225" y="802097"/>
            <a:ext cx="457200"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47" name="Rectangle 46"/>
          <p:cNvSpPr/>
          <p:nvPr/>
        </p:nvSpPr>
        <p:spPr>
          <a:xfrm>
            <a:off x="6092705" y="3162011"/>
            <a:ext cx="1188720" cy="288036"/>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400" b="1" dirty="0" smtClean="0">
                <a:solidFill>
                  <a:schemeClr val="tx1"/>
                </a:solidFill>
                <a:latin typeface="Times New Roman" pitchFamily="18" charset="0"/>
                <a:cs typeface="Times New Roman" pitchFamily="18" charset="0"/>
              </a:rPr>
              <a:t>a</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,b</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,c</a:t>
            </a:r>
            <a:r>
              <a:rPr lang="en-US" sz="2400" b="1" baseline="-25000" dirty="0" smtClean="0">
                <a:solidFill>
                  <a:schemeClr val="tx1"/>
                </a:solidFill>
                <a:latin typeface="Times New Roman" pitchFamily="18" charset="0"/>
                <a:cs typeface="Times New Roman" pitchFamily="18" charset="0"/>
              </a:rPr>
              <a:t>1</a:t>
            </a:r>
          </a:p>
        </p:txBody>
      </p:sp>
      <p:cxnSp>
        <p:nvCxnSpPr>
          <p:cNvPr id="48" name="Straight Arrow Connector 47"/>
          <p:cNvCxnSpPr>
            <a:stCxn id="40" idx="4"/>
            <a:endCxn id="38" idx="0"/>
          </p:cNvCxnSpPr>
          <p:nvPr/>
        </p:nvCxnSpPr>
        <p:spPr>
          <a:xfrm rot="16200000" flipH="1">
            <a:off x="7236086" y="151647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9" name="Straight Arrow Connector 48"/>
          <p:cNvCxnSpPr>
            <a:stCxn id="41" idx="4"/>
            <a:endCxn id="38" idx="0"/>
          </p:cNvCxnSpPr>
          <p:nvPr/>
        </p:nvCxnSpPr>
        <p:spPr>
          <a:xfrm rot="5400000">
            <a:off x="7998086" y="2278274"/>
            <a:ext cx="395478"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50" name="Straight Arrow Connector 49"/>
          <p:cNvCxnSpPr>
            <a:endCxn id="39" idx="0"/>
          </p:cNvCxnSpPr>
          <p:nvPr/>
        </p:nvCxnSpPr>
        <p:spPr>
          <a:xfrm rot="10800000" flipV="1">
            <a:off x="5147825" y="2081329"/>
            <a:ext cx="1524794" cy="394883"/>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51" name="Straight Arrow Connector 50"/>
          <p:cNvCxnSpPr>
            <a:stCxn id="41" idx="4"/>
            <a:endCxn id="36" idx="0"/>
          </p:cNvCxnSpPr>
          <p:nvPr/>
        </p:nvCxnSpPr>
        <p:spPr>
          <a:xfrm rot="5400000">
            <a:off x="7236086" y="151647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52" name="Straight Arrow Connector 51"/>
          <p:cNvCxnSpPr>
            <a:stCxn id="36" idx="0"/>
            <a:endCxn id="42" idx="4"/>
          </p:cNvCxnSpPr>
          <p:nvPr/>
        </p:nvCxnSpPr>
        <p:spPr>
          <a:xfrm rot="16200000" flipV="1">
            <a:off x="5712086" y="151647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53" name="Straight Arrow Connector 52"/>
          <p:cNvCxnSpPr>
            <a:stCxn id="39" idx="0"/>
            <a:endCxn id="42" idx="4"/>
          </p:cNvCxnSpPr>
          <p:nvPr/>
        </p:nvCxnSpPr>
        <p:spPr>
          <a:xfrm rot="5400000" flipH="1" flipV="1">
            <a:off x="4950086" y="2278274"/>
            <a:ext cx="395478"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54" name="Straight Arrow Connector 53"/>
          <p:cNvCxnSpPr>
            <a:stCxn id="47" idx="0"/>
            <a:endCxn id="36" idx="4"/>
          </p:cNvCxnSpPr>
          <p:nvPr/>
        </p:nvCxnSpPr>
        <p:spPr>
          <a:xfrm rot="16200000" flipV="1">
            <a:off x="6480563" y="2955509"/>
            <a:ext cx="397764" cy="1524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55" name="Straight Arrow Connector 54"/>
          <p:cNvCxnSpPr>
            <a:stCxn id="38" idx="4"/>
            <a:endCxn id="47" idx="0"/>
          </p:cNvCxnSpPr>
          <p:nvPr/>
        </p:nvCxnSpPr>
        <p:spPr>
          <a:xfrm rot="5400000">
            <a:off x="7242563" y="2208749"/>
            <a:ext cx="397764" cy="150876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56" name="Straight Arrow Connector 55"/>
          <p:cNvCxnSpPr>
            <a:stCxn id="39" idx="4"/>
            <a:endCxn id="47" idx="0"/>
          </p:cNvCxnSpPr>
          <p:nvPr/>
        </p:nvCxnSpPr>
        <p:spPr>
          <a:xfrm rot="16200000" flipH="1">
            <a:off x="5718563" y="2193509"/>
            <a:ext cx="397764" cy="153924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58" name="Straight Connector 57"/>
          <p:cNvCxnSpPr/>
          <p:nvPr/>
        </p:nvCxnSpPr>
        <p:spPr>
          <a:xfrm rot="5400000" flipH="1">
            <a:off x="6187825" y="1790609"/>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flipH="1" flipV="1">
            <a:off x="6187825" y="1790609"/>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5400000" flipH="1">
            <a:off x="6187825" y="1113734"/>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5400000" flipH="1" flipV="1">
            <a:off x="6187825" y="1113734"/>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bwMode="auto">
          <a:xfrm>
            <a:off x="2920621" y="1340933"/>
            <a:ext cx="1665027"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9" name="TextBox 28"/>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6077898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sz="440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Brute-Force Approach</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graphicFrame>
        <p:nvGraphicFramePr>
          <p:cNvPr id="27" name="Content Placeholder 3"/>
          <p:cNvGraphicFramePr>
            <a:graphicFrameLocks/>
          </p:cNvGraphicFramePr>
          <p:nvPr>
            <p:extLst>
              <p:ext uri="{D42A27DB-BD31-4B8C-83A1-F6EECF244321}">
                <p14:modId xmlns:p14="http://schemas.microsoft.com/office/powerpoint/2010/main" val="236401682"/>
              </p:ext>
            </p:extLst>
          </p:nvPr>
        </p:nvGraphicFramePr>
        <p:xfrm>
          <a:off x="470847" y="1420184"/>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3</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2</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3</a:t>
                      </a:r>
                      <a:endParaRPr lang="en-US" sz="1300" i="1" baseline="-25000" dirty="0">
                        <a:solidFill>
                          <a:schemeClr val="tx1"/>
                        </a:solidFill>
                        <a:latin typeface="Times New Roman" pitchFamily="18" charset="0"/>
                        <a:cs typeface="Times New Roman" pitchFamily="18" charset="0"/>
                      </a:endParaRPr>
                    </a:p>
                  </a:txBody>
                  <a:tcPr marL="78166" marR="78166" marT="34290" marB="34290">
                    <a:no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noFill/>
                  </a:tcPr>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no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noFill/>
                  </a:tcPr>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noFill/>
                  </a:tcPr>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noFill/>
                  </a:tcPr>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4</a:t>
                      </a:r>
                      <a:endParaRPr lang="en-US" sz="1300" i="1" baseline="-25000" dirty="0">
                        <a:solidFill>
                          <a:schemeClr val="tx1"/>
                        </a:solidFill>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11</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15</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r>
            </a:tbl>
          </a:graphicData>
        </a:graphic>
      </p:graphicFrame>
      <p:sp>
        <p:nvSpPr>
          <p:cNvPr id="36" name="Oval 35"/>
          <p:cNvSpPr/>
          <p:nvPr/>
        </p:nvSpPr>
        <p:spPr>
          <a:xfrm>
            <a:off x="6214625" y="2476211"/>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a</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,c</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38" name="Oval 37"/>
          <p:cNvSpPr/>
          <p:nvPr/>
        </p:nvSpPr>
        <p:spPr>
          <a:xfrm>
            <a:off x="7738625" y="247621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b</a:t>
            </a:r>
            <a:r>
              <a:rPr lang="en-US" sz="2400" b="1" baseline="-25000" dirty="0" smtClean="0">
                <a:solidFill>
                  <a:srgbClr val="C00000"/>
                </a:solidFill>
                <a:latin typeface="Times New Roman" pitchFamily="18" charset="0"/>
                <a:cs typeface="Times New Roman" pitchFamily="18" charset="0"/>
              </a:rPr>
              <a:t>1</a:t>
            </a:r>
            <a:r>
              <a:rPr lang="en-US" sz="2400" b="1" dirty="0" smtClean="0">
                <a:solidFill>
                  <a:srgbClr val="C00000"/>
                </a:solidFill>
                <a:latin typeface="Times New Roman" pitchFamily="18" charset="0"/>
                <a:cs typeface="Times New Roman" pitchFamily="18" charset="0"/>
              </a:rPr>
              <a:t>,c</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39" name="Oval 38"/>
          <p:cNvSpPr/>
          <p:nvPr/>
        </p:nvSpPr>
        <p:spPr>
          <a:xfrm>
            <a:off x="4690625" y="247621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a</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,b</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40" name="Oval 39"/>
          <p:cNvSpPr/>
          <p:nvPr/>
        </p:nvSpPr>
        <p:spPr>
          <a:xfrm>
            <a:off x="6214625" y="1792697"/>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b</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41" name="Oval 40"/>
          <p:cNvSpPr/>
          <p:nvPr/>
        </p:nvSpPr>
        <p:spPr>
          <a:xfrm>
            <a:off x="7738625" y="1792697"/>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c</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42" name="Oval 41"/>
          <p:cNvSpPr/>
          <p:nvPr/>
        </p:nvSpPr>
        <p:spPr>
          <a:xfrm>
            <a:off x="4690625" y="1792697"/>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a</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43" name="Oval 42"/>
          <p:cNvSpPr/>
          <p:nvPr/>
        </p:nvSpPr>
        <p:spPr>
          <a:xfrm>
            <a:off x="6214625" y="1049747"/>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l-GR" sz="2400" b="1" dirty="0" smtClean="0">
                <a:solidFill>
                  <a:srgbClr val="C00000"/>
                </a:solidFill>
                <a:cs typeface="Mongolian Baiti" pitchFamily="66" charset="0"/>
              </a:rPr>
              <a:t>Τ</a:t>
            </a:r>
            <a:endParaRPr lang="en-US" sz="2400" b="1" dirty="0" smtClean="0">
              <a:solidFill>
                <a:srgbClr val="C00000"/>
              </a:solidFill>
              <a:cs typeface="Mongolian Baiti" pitchFamily="66" charset="0"/>
            </a:endParaRPr>
          </a:p>
        </p:txBody>
      </p:sp>
      <p:cxnSp>
        <p:nvCxnSpPr>
          <p:cNvPr id="44" name="Straight Arrow Connector 43"/>
          <p:cNvCxnSpPr>
            <a:stCxn id="42" idx="0"/>
            <a:endCxn id="43" idx="4"/>
          </p:cNvCxnSpPr>
          <p:nvPr/>
        </p:nvCxnSpPr>
        <p:spPr>
          <a:xfrm rot="5400000" flipH="1" flipV="1">
            <a:off x="5681225" y="802097"/>
            <a:ext cx="45720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45" name="Straight Arrow Connector 44"/>
          <p:cNvCxnSpPr>
            <a:stCxn id="40" idx="0"/>
            <a:endCxn id="43" idx="4"/>
          </p:cNvCxnSpPr>
          <p:nvPr/>
        </p:nvCxnSpPr>
        <p:spPr>
          <a:xfrm rot="5400000" flipH="1" flipV="1">
            <a:off x="6443225" y="1563899"/>
            <a:ext cx="45720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6" name="Straight Arrow Connector 45"/>
          <p:cNvCxnSpPr>
            <a:stCxn id="41" idx="0"/>
            <a:endCxn id="43" idx="4"/>
          </p:cNvCxnSpPr>
          <p:nvPr/>
        </p:nvCxnSpPr>
        <p:spPr>
          <a:xfrm rot="16200000" flipV="1">
            <a:off x="7205225" y="802097"/>
            <a:ext cx="457200"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47" name="Rectangle 46"/>
          <p:cNvSpPr/>
          <p:nvPr/>
        </p:nvSpPr>
        <p:spPr>
          <a:xfrm>
            <a:off x="6092705" y="3162011"/>
            <a:ext cx="1188720" cy="288036"/>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400" b="1" dirty="0" smtClean="0">
                <a:solidFill>
                  <a:schemeClr val="tx1"/>
                </a:solidFill>
                <a:latin typeface="Times New Roman" pitchFamily="18" charset="0"/>
                <a:cs typeface="Times New Roman" pitchFamily="18" charset="0"/>
              </a:rPr>
              <a:t>a</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,b</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,c</a:t>
            </a:r>
            <a:r>
              <a:rPr lang="en-US" sz="2400" b="1" baseline="-25000" dirty="0" smtClean="0">
                <a:solidFill>
                  <a:schemeClr val="tx1"/>
                </a:solidFill>
                <a:latin typeface="Times New Roman" pitchFamily="18" charset="0"/>
                <a:cs typeface="Times New Roman" pitchFamily="18" charset="0"/>
              </a:rPr>
              <a:t>1</a:t>
            </a:r>
          </a:p>
        </p:txBody>
      </p:sp>
      <p:cxnSp>
        <p:nvCxnSpPr>
          <p:cNvPr id="48" name="Straight Arrow Connector 47"/>
          <p:cNvCxnSpPr>
            <a:stCxn id="40" idx="4"/>
            <a:endCxn id="38" idx="0"/>
          </p:cNvCxnSpPr>
          <p:nvPr/>
        </p:nvCxnSpPr>
        <p:spPr>
          <a:xfrm rot="16200000" flipH="1">
            <a:off x="7236086" y="151647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9" name="Straight Arrow Connector 48"/>
          <p:cNvCxnSpPr>
            <a:stCxn id="41" idx="4"/>
            <a:endCxn id="38" idx="0"/>
          </p:cNvCxnSpPr>
          <p:nvPr/>
        </p:nvCxnSpPr>
        <p:spPr>
          <a:xfrm rot="5400000">
            <a:off x="7998086" y="2278274"/>
            <a:ext cx="395478"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50" name="Straight Arrow Connector 49"/>
          <p:cNvCxnSpPr>
            <a:endCxn id="39" idx="0"/>
          </p:cNvCxnSpPr>
          <p:nvPr/>
        </p:nvCxnSpPr>
        <p:spPr>
          <a:xfrm rot="10800000" flipV="1">
            <a:off x="5147825" y="2081329"/>
            <a:ext cx="1524794" cy="394883"/>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51" name="Straight Arrow Connector 50"/>
          <p:cNvCxnSpPr>
            <a:stCxn id="41" idx="4"/>
            <a:endCxn id="36" idx="0"/>
          </p:cNvCxnSpPr>
          <p:nvPr/>
        </p:nvCxnSpPr>
        <p:spPr>
          <a:xfrm rot="5400000">
            <a:off x="7236086" y="151647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52" name="Straight Arrow Connector 51"/>
          <p:cNvCxnSpPr>
            <a:stCxn id="36" idx="0"/>
            <a:endCxn id="42" idx="4"/>
          </p:cNvCxnSpPr>
          <p:nvPr/>
        </p:nvCxnSpPr>
        <p:spPr>
          <a:xfrm rot="16200000" flipV="1">
            <a:off x="5712086" y="151647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53" name="Straight Arrow Connector 52"/>
          <p:cNvCxnSpPr>
            <a:stCxn id="39" idx="0"/>
            <a:endCxn id="42" idx="4"/>
          </p:cNvCxnSpPr>
          <p:nvPr/>
        </p:nvCxnSpPr>
        <p:spPr>
          <a:xfrm rot="5400000" flipH="1" flipV="1">
            <a:off x="4950086" y="2278274"/>
            <a:ext cx="395478"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54" name="Straight Arrow Connector 53"/>
          <p:cNvCxnSpPr>
            <a:stCxn id="47" idx="0"/>
            <a:endCxn id="36" idx="4"/>
          </p:cNvCxnSpPr>
          <p:nvPr/>
        </p:nvCxnSpPr>
        <p:spPr>
          <a:xfrm rot="16200000" flipV="1">
            <a:off x="6480563" y="2955509"/>
            <a:ext cx="397764" cy="1524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55" name="Straight Arrow Connector 54"/>
          <p:cNvCxnSpPr>
            <a:stCxn id="38" idx="4"/>
            <a:endCxn id="47" idx="0"/>
          </p:cNvCxnSpPr>
          <p:nvPr/>
        </p:nvCxnSpPr>
        <p:spPr>
          <a:xfrm rot="5400000">
            <a:off x="7242563" y="2208749"/>
            <a:ext cx="397764" cy="150876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56" name="Straight Arrow Connector 55"/>
          <p:cNvCxnSpPr>
            <a:stCxn id="39" idx="4"/>
            <a:endCxn id="47" idx="0"/>
          </p:cNvCxnSpPr>
          <p:nvPr/>
        </p:nvCxnSpPr>
        <p:spPr>
          <a:xfrm rot="16200000" flipH="1">
            <a:off x="5718563" y="2193509"/>
            <a:ext cx="397764" cy="153924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58" name="Straight Connector 57"/>
          <p:cNvCxnSpPr/>
          <p:nvPr/>
        </p:nvCxnSpPr>
        <p:spPr>
          <a:xfrm rot="5400000" flipH="1">
            <a:off x="6187825" y="1790609"/>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flipH="1" flipV="1">
            <a:off x="6187825" y="1790609"/>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5400000" flipH="1">
            <a:off x="6187825" y="1113734"/>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5400000" flipH="1" flipV="1">
            <a:off x="6187825" y="1113734"/>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5400000" flipH="1">
            <a:off x="7636785" y="2488361"/>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flipH="1" flipV="1">
            <a:off x="7636785" y="2488361"/>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flipH="1">
            <a:off x="7636785" y="1811486"/>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flipH="1" flipV="1">
            <a:off x="7636785" y="1811486"/>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bwMode="auto">
          <a:xfrm>
            <a:off x="472320" y="3306029"/>
            <a:ext cx="4788449" cy="826585"/>
          </a:xfrm>
          <a:prstGeom prst="rect">
            <a:avLst/>
          </a:prstGeom>
          <a:solidFill>
            <a:schemeClr val="accent2">
              <a:lumMod val="50000"/>
              <a:alpha val="0"/>
            </a:schemeClr>
          </a:solid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lvl="0" algn="just">
              <a:lnSpc>
                <a:spcPct val="90000"/>
              </a:lnSpc>
              <a:spcBef>
                <a:spcPct val="0"/>
              </a:spcBef>
            </a:pPr>
            <a:r>
              <a:rPr lang="en-US" sz="2600" spc="-100" dirty="0" smtClean="0">
                <a:ln w="3175">
                  <a:noFill/>
                </a:ln>
                <a:solidFill>
                  <a:srgbClr val="FF0000"/>
                </a:solidFill>
                <a:latin typeface="Times New Roman" pitchFamily="18" charset="0"/>
                <a:cs typeface="Times New Roman" pitchFamily="18" charset="0"/>
              </a:rPr>
              <a:t>Total </a:t>
            </a:r>
            <a:r>
              <a:rPr lang="en-US" sz="2600" spc="-100" dirty="0">
                <a:ln w="3175">
                  <a:noFill/>
                </a:ln>
                <a:solidFill>
                  <a:srgbClr val="FF0000"/>
                </a:solidFill>
                <a:latin typeface="Times New Roman" pitchFamily="18" charset="0"/>
                <a:cs typeface="Times New Roman" pitchFamily="18" charset="0"/>
              </a:rPr>
              <a:t>|</a:t>
            </a:r>
            <a:r>
              <a:rPr lang="en-US" sz="2600" i="1" spc="-100" dirty="0">
                <a:ln w="3175">
                  <a:noFill/>
                </a:ln>
                <a:solidFill>
                  <a:srgbClr val="FF0000"/>
                </a:solidFill>
                <a:latin typeface="Times New Roman" pitchFamily="18" charset="0"/>
                <a:cs typeface="Times New Roman" pitchFamily="18" charset="0"/>
              </a:rPr>
              <a:t>R</a:t>
            </a:r>
            <a:r>
              <a:rPr lang="en-US" sz="2600" spc="-100" dirty="0" smtClean="0">
                <a:ln w="3175">
                  <a:noFill/>
                </a:ln>
                <a:solidFill>
                  <a:srgbClr val="FF0000"/>
                </a:solidFill>
                <a:latin typeface="Times New Roman" pitchFamily="18" charset="0"/>
                <a:cs typeface="Times New Roman" pitchFamily="18" charset="0"/>
              </a:rPr>
              <a:t>|*(2</a:t>
            </a:r>
            <a:r>
              <a:rPr lang="en-US" sz="2600" spc="-100" baseline="30000" dirty="0" smtClean="0">
                <a:ln w="3175">
                  <a:noFill/>
                </a:ln>
                <a:solidFill>
                  <a:srgbClr val="FF0000"/>
                </a:solidFill>
                <a:latin typeface="Times New Roman" pitchFamily="18" charset="0"/>
                <a:cs typeface="Times New Roman" pitchFamily="18" charset="0"/>
              </a:rPr>
              <a:t>|</a:t>
            </a:r>
            <a:r>
              <a:rPr lang="en-US" sz="2600" spc="-100" baseline="30000" dirty="0" smtClean="0">
                <a:ln w="3175">
                  <a:noFill/>
                </a:ln>
                <a:solidFill>
                  <a:srgbClr val="FF0000"/>
                </a:solidFill>
                <a:latin typeface="Monotype Corsiva" pitchFamily="66" charset="0"/>
                <a:cs typeface="Times New Roman" pitchFamily="18" charset="0"/>
              </a:rPr>
              <a:t>D</a:t>
            </a:r>
            <a:r>
              <a:rPr lang="en-US" sz="2600" spc="-100" baseline="30000" dirty="0">
                <a:ln w="3175">
                  <a:noFill/>
                </a:ln>
                <a:solidFill>
                  <a:srgbClr val="FF0000"/>
                </a:solidFill>
                <a:latin typeface="Times New Roman" pitchFamily="18" charset="0"/>
                <a:cs typeface="Times New Roman" pitchFamily="18" charset="0"/>
              </a:rPr>
              <a:t>|+|</a:t>
            </a:r>
            <a:r>
              <a:rPr lang="en-US" sz="2600" spc="-100" baseline="30000" dirty="0">
                <a:ln w="3175">
                  <a:noFill/>
                </a:ln>
                <a:solidFill>
                  <a:srgbClr val="FF0000"/>
                </a:solidFill>
                <a:latin typeface="Monotype Corsiva" pitchFamily="66" charset="0"/>
                <a:cs typeface="Times New Roman" pitchFamily="18" charset="0"/>
              </a:rPr>
              <a:t>M</a:t>
            </a:r>
            <a:r>
              <a:rPr lang="en-US" sz="2600" spc="-100" baseline="30000" dirty="0" smtClean="0">
                <a:ln w="3175">
                  <a:noFill/>
                </a:ln>
                <a:solidFill>
                  <a:srgbClr val="FF0000"/>
                </a:solidFill>
                <a:latin typeface="Times New Roman" pitchFamily="18" charset="0"/>
                <a:cs typeface="Times New Roman" pitchFamily="18" charset="0"/>
              </a:rPr>
              <a:t>|</a:t>
            </a:r>
            <a:r>
              <a:rPr lang="en-US" sz="2600" spc="-100" dirty="0" smtClean="0">
                <a:ln w="3175">
                  <a:noFill/>
                </a:ln>
                <a:solidFill>
                  <a:srgbClr val="FF0000"/>
                </a:solidFill>
                <a:latin typeface="Times New Roman" pitchFamily="18" charset="0"/>
                <a:cs typeface="Times New Roman" pitchFamily="18" charset="0"/>
              </a:rPr>
              <a:t>-1) </a:t>
            </a:r>
            <a:r>
              <a:rPr lang="en-US" sz="2600" spc="-100" dirty="0">
                <a:ln w="3175">
                  <a:noFill/>
                </a:ln>
                <a:solidFill>
                  <a:srgbClr val="FF0000"/>
                </a:solidFill>
                <a:latin typeface="Times New Roman" pitchFamily="18" charset="0"/>
                <a:cs typeface="Times New Roman" pitchFamily="18" charset="0"/>
              </a:rPr>
              <a:t>comparisons</a:t>
            </a:r>
            <a:r>
              <a:rPr lang="en-US" sz="2600" spc="-100" dirty="0" smtClean="0">
                <a:ln w="3175">
                  <a:noFill/>
                </a:ln>
                <a:solidFill>
                  <a:srgbClr val="FF0000"/>
                </a:solidFill>
                <a:latin typeface="Times New Roman" pitchFamily="18" charset="0"/>
                <a:cs typeface="Times New Roman" pitchFamily="18" charset="0"/>
              </a:rPr>
              <a:t>!</a:t>
            </a:r>
            <a:endParaRPr lang="en-US" sz="2600" spc="-100" dirty="0">
              <a:ln w="3175">
                <a:noFill/>
              </a:ln>
              <a:solidFill>
                <a:srgbClr val="FF0000"/>
              </a:solidFill>
              <a:latin typeface="Times New Roman" pitchFamily="18" charset="0"/>
              <a:cs typeface="Times New Roman" pitchFamily="18" charset="0"/>
            </a:endParaRPr>
          </a:p>
          <a:p>
            <a:pPr lvl="0" algn="just">
              <a:lnSpc>
                <a:spcPct val="90000"/>
              </a:lnSpc>
              <a:spcBef>
                <a:spcPct val="0"/>
              </a:spcBef>
            </a:pPr>
            <a:r>
              <a:rPr lang="en-US" sz="2600" spc="-100" dirty="0" smtClean="0">
                <a:ln w="3175">
                  <a:noFill/>
                </a:ln>
                <a:solidFill>
                  <a:srgbClr val="C00000"/>
                </a:solidFill>
                <a:latin typeface="Times New Roman" pitchFamily="18" charset="0"/>
                <a:cs typeface="Times New Roman" pitchFamily="18" charset="0"/>
              </a:rPr>
              <a:t>Total 16 comparisons in this case!</a:t>
            </a:r>
            <a:endParaRPr lang="en-US" sz="2600" spc="-100" dirty="0">
              <a:ln w="3175">
                <a:noFill/>
              </a:ln>
              <a:solidFill>
                <a:srgbClr val="C00000"/>
              </a:solidFill>
              <a:latin typeface="Times New Roman" pitchFamily="18" charset="0"/>
              <a:cs typeface="Times New Roman" pitchFamily="18" charset="0"/>
            </a:endParaRPr>
          </a:p>
        </p:txBody>
      </p:sp>
      <p:sp>
        <p:nvSpPr>
          <p:cNvPr id="33" name="Rectangle 32"/>
          <p:cNvSpPr/>
          <p:nvPr/>
        </p:nvSpPr>
        <p:spPr bwMode="auto">
          <a:xfrm>
            <a:off x="2920621" y="1340933"/>
            <a:ext cx="1665027"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5" name="TextBox 3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0632712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dissolv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sz="440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Challenges</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 name="Text Placeholder 2"/>
          <p:cNvSpPr>
            <a:spLocks noGrp="1"/>
          </p:cNvSpPr>
          <p:nvPr>
            <p:ph type="body" sz="quarter" idx="10"/>
          </p:nvPr>
        </p:nvSpPr>
        <p:spPr>
          <a:xfrm>
            <a:off x="389436" y="1085850"/>
            <a:ext cx="8363938" cy="1157240"/>
          </a:xfrm>
        </p:spPr>
        <p:txBody>
          <a:bodyPr/>
          <a:lstStyle/>
          <a:p>
            <a:pPr lvl="1">
              <a:buFont typeface="Wingdings" pitchFamily="2" charset="2"/>
              <a:buChar char="Ø"/>
            </a:pPr>
            <a:r>
              <a:rPr lang="en-US" sz="2600" dirty="0" smtClean="0">
                <a:solidFill>
                  <a:schemeClr val="accent3"/>
                </a:solidFill>
                <a:latin typeface="Times New Roman" pitchFamily="18" charset="0"/>
                <a:cs typeface="Times New Roman" pitchFamily="18" charset="0"/>
              </a:rPr>
              <a:t>Exhaustive comparison with every </a:t>
            </a:r>
            <a:r>
              <a:rPr lang="en-US" sz="2600" dirty="0" err="1" smtClean="0">
                <a:solidFill>
                  <a:srgbClr val="00B050"/>
                </a:solidFill>
                <a:latin typeface="Times New Roman" pitchFamily="18" charset="0"/>
                <a:cs typeface="Times New Roman" pitchFamily="18" charset="0"/>
              </a:rPr>
              <a:t>tuple</a:t>
            </a:r>
            <a:endParaRPr lang="en-US" sz="2600" dirty="0" smtClean="0">
              <a:solidFill>
                <a:srgbClr val="00B050"/>
              </a:solidFill>
              <a:latin typeface="Times New Roman" pitchFamily="18" charset="0"/>
              <a:cs typeface="Times New Roman" pitchFamily="18" charset="0"/>
            </a:endParaRPr>
          </a:p>
          <a:p>
            <a:pPr lvl="4">
              <a:buFont typeface="Wingdings" pitchFamily="2" charset="2"/>
              <a:buChar char="Ø"/>
            </a:pPr>
            <a:r>
              <a:rPr lang="en-US" sz="2600" dirty="0" smtClean="0">
                <a:solidFill>
                  <a:schemeClr val="accent3"/>
                </a:solidFill>
                <a:latin typeface="Times New Roman" pitchFamily="18" charset="0"/>
                <a:cs typeface="Times New Roman" pitchFamily="18" charset="0"/>
              </a:rPr>
              <a:t>Under every </a:t>
            </a:r>
            <a:r>
              <a:rPr lang="en-US" sz="2600" dirty="0" smtClean="0">
                <a:solidFill>
                  <a:srgbClr val="00B050"/>
                </a:solidFill>
                <a:latin typeface="Times New Roman" pitchFamily="18" charset="0"/>
                <a:cs typeface="Times New Roman" pitchFamily="18" charset="0"/>
              </a:rPr>
              <a:t>constraint</a:t>
            </a:r>
          </a:p>
          <a:p>
            <a:pPr lvl="4">
              <a:buFont typeface="Wingdings" pitchFamily="2" charset="2"/>
              <a:buChar char="Ø"/>
            </a:pPr>
            <a:r>
              <a:rPr lang="en-US" sz="2600" dirty="0" smtClean="0">
                <a:solidFill>
                  <a:schemeClr val="accent3"/>
                </a:solidFill>
                <a:latin typeface="Times New Roman" pitchFamily="18" charset="0"/>
                <a:cs typeface="Times New Roman" pitchFamily="18" charset="0"/>
              </a:rPr>
              <a:t>Over every </a:t>
            </a:r>
            <a:r>
              <a:rPr lang="en-US" sz="2600" dirty="0" smtClean="0">
                <a:solidFill>
                  <a:srgbClr val="00B050"/>
                </a:solidFill>
                <a:latin typeface="Times New Roman" pitchFamily="18" charset="0"/>
                <a:cs typeface="Times New Roman" pitchFamily="18" charset="0"/>
              </a:rPr>
              <a:t>measure subspace</a:t>
            </a:r>
          </a:p>
        </p:txBody>
      </p:sp>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3213992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smtClean="0">
                <a:solidFill>
                  <a:srgbClr val="0064B1"/>
                </a:solidFill>
              </a:rPr>
              <a:t>Fact Finding</a:t>
            </a:r>
            <a:endParaRPr lang="en-US" dirty="0">
              <a:solidFill>
                <a:srgbClr val="0064B1"/>
              </a:solidFill>
            </a:endParaRPr>
          </a:p>
        </p:txBody>
      </p:sp>
      <p:sp>
        <p:nvSpPr>
          <p:cNvPr id="3" name="Text Placeholder 2"/>
          <p:cNvSpPr>
            <a:spLocks noGrp="1"/>
          </p:cNvSpPr>
          <p:nvPr>
            <p:ph type="body" sz="quarter" idx="10"/>
          </p:nvPr>
        </p:nvSpPr>
        <p:spPr>
          <a:xfrm>
            <a:off x="389436" y="1085850"/>
            <a:ext cx="8363938" cy="3470181"/>
          </a:xfrm>
        </p:spPr>
        <p:txBody>
          <a:bodyPr/>
          <a:lstStyle/>
          <a:p>
            <a:r>
              <a:rPr lang="en-US" sz="4000" dirty="0" smtClean="0">
                <a:solidFill>
                  <a:srgbClr val="F58026"/>
                </a:solidFill>
              </a:rPr>
              <a:t>Prominent streaks</a:t>
            </a:r>
            <a:endParaRPr lang="en-US" sz="4000" dirty="0">
              <a:solidFill>
                <a:srgbClr val="F58026"/>
              </a:solidFill>
            </a:endParaRPr>
          </a:p>
          <a:p>
            <a:pPr lvl="1"/>
            <a:r>
              <a:rPr lang="en-US" sz="2000" dirty="0" smtClean="0">
                <a:solidFill>
                  <a:schemeClr val="tx1"/>
                </a:solidFill>
              </a:rPr>
              <a:t>Long consecutive subsequence of high values in a sequence</a:t>
            </a:r>
          </a:p>
          <a:p>
            <a:pPr lvl="1"/>
            <a:endParaRPr lang="en-US" dirty="0" smtClean="0"/>
          </a:p>
          <a:p>
            <a:r>
              <a:rPr lang="en-US" sz="4000" dirty="0" smtClean="0">
                <a:solidFill>
                  <a:srgbClr val="F58026"/>
                </a:solidFill>
              </a:rPr>
              <a:t>One-of-the-few objects</a:t>
            </a:r>
            <a:endParaRPr lang="en-US" sz="4000" dirty="0">
              <a:solidFill>
                <a:srgbClr val="F58026"/>
              </a:solidFill>
            </a:endParaRPr>
          </a:p>
          <a:p>
            <a:pPr lvl="1"/>
            <a:r>
              <a:rPr lang="en-US" sz="2000" dirty="0" smtClean="0">
                <a:solidFill>
                  <a:schemeClr val="tx1"/>
                </a:solidFill>
              </a:rPr>
              <a:t>Qualifying statements that can only be made for very few objects</a:t>
            </a:r>
          </a:p>
          <a:p>
            <a:pPr lvl="1"/>
            <a:endParaRPr lang="en-US" sz="2000" dirty="0" smtClean="0">
              <a:solidFill>
                <a:srgbClr val="0064B1"/>
              </a:solidFill>
            </a:endParaRPr>
          </a:p>
          <a:p>
            <a:r>
              <a:rPr lang="en-US" sz="4000" dirty="0" smtClean="0">
                <a:solidFill>
                  <a:srgbClr val="F58026"/>
                </a:solidFill>
              </a:rPr>
              <a:t>Situational facts</a:t>
            </a:r>
          </a:p>
          <a:p>
            <a:pPr lvl="1"/>
            <a:r>
              <a:rPr lang="en-US" sz="2000" dirty="0" smtClean="0">
                <a:solidFill>
                  <a:schemeClr val="tx1"/>
                </a:solidFill>
              </a:rPr>
              <a:t>Comparison contexts and spaces that make a given object stand out</a:t>
            </a:r>
          </a:p>
        </p:txBody>
      </p:sp>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5316686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lang="en-US" sz="4400" dirty="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Challenges and Ideas</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Text Placeholder 2"/>
          <p:cNvSpPr txBox="1">
            <a:spLocks/>
          </p:cNvSpPr>
          <p:nvPr/>
        </p:nvSpPr>
        <p:spPr>
          <a:xfrm>
            <a:off x="190656" y="794834"/>
            <a:ext cx="8571207" cy="1477328"/>
          </a:xfrm>
          <a:prstGeom prst="rect">
            <a:avLst/>
          </a:prstGeom>
        </p:spPr>
        <p:txBody>
          <a:bodyPr vert="horz" wrap="square" lIns="0" tIns="0" rIns="0" bIns="0" rtlCol="0">
            <a:spAutoFit/>
          </a:bodyPr>
          <a:lstStyle/>
          <a:p>
            <a:pPr>
              <a:buFont typeface="Wingdings" pitchFamily="2" charset="2"/>
              <a:buChar char="Ø"/>
            </a:pPr>
            <a:r>
              <a:rPr lang="en-US" sz="2400" dirty="0" smtClean="0">
                <a:solidFill>
                  <a:srgbClr val="F58026"/>
                </a:solidFill>
                <a:latin typeface="Times New Roman" pitchFamily="18" charset="0"/>
                <a:cs typeface="Times New Roman" pitchFamily="18" charset="0"/>
              </a:rPr>
              <a:t>Exhaustive comparison with every </a:t>
            </a:r>
            <a:r>
              <a:rPr lang="en-US" sz="2400" dirty="0" err="1" smtClean="0">
                <a:solidFill>
                  <a:srgbClr val="00B050"/>
                </a:solidFill>
                <a:latin typeface="Times New Roman" pitchFamily="18" charset="0"/>
                <a:cs typeface="Times New Roman" pitchFamily="18" charset="0"/>
              </a:rPr>
              <a:t>tuple</a:t>
            </a:r>
            <a:endParaRPr lang="en-US" sz="2400" dirty="0" smtClean="0">
              <a:solidFill>
                <a:srgbClr val="00B050"/>
              </a:solidFill>
              <a:latin typeface="Times New Roman" pitchFamily="18" charset="0"/>
              <a:cs typeface="Times New Roman" pitchFamily="18" charset="0"/>
            </a:endParaRPr>
          </a:p>
          <a:p>
            <a:pPr lvl="1">
              <a:buFont typeface="Wingdings" pitchFamily="2" charset="2"/>
              <a:buChar char="ü"/>
            </a:pPr>
            <a:r>
              <a:rPr lang="en-US" sz="2400" dirty="0" smtClean="0">
                <a:solidFill>
                  <a:srgbClr val="C00000"/>
                </a:solidFill>
                <a:latin typeface="Times New Roman" pitchFamily="18" charset="0"/>
                <a:cs typeface="Times New Roman" pitchFamily="18" charset="0"/>
              </a:rPr>
              <a:t>Tuple reduction</a:t>
            </a:r>
          </a:p>
          <a:p>
            <a:pPr lvl="2">
              <a:buFont typeface="Wingdings" pitchFamily="2" charset="2"/>
              <a:buChar char="§"/>
            </a:pPr>
            <a:r>
              <a:rPr lang="en-US" sz="2400" dirty="0">
                <a:latin typeface="Times New Roman" pitchFamily="18" charset="0"/>
                <a:cs typeface="Times New Roman" pitchFamily="18" charset="0"/>
              </a:rPr>
              <a:t>Comparison with skyline tuples is enough</a:t>
            </a:r>
          </a:p>
          <a:p>
            <a:pPr lvl="2">
              <a:buFont typeface="Wingdings" pitchFamily="2" charset="2"/>
              <a:buChar char="§"/>
            </a:pPr>
            <a:r>
              <a:rPr lang="en-US" sz="2400" i="1" dirty="0" smtClean="0">
                <a:latin typeface="Times New Roman" pitchFamily="18" charset="0"/>
                <a:cs typeface="Times New Roman" pitchFamily="18" charset="0"/>
              </a:rPr>
              <a:t>t</a:t>
            </a:r>
            <a:r>
              <a:rPr lang="en-US" sz="2400" i="1" baseline="-25000" dirty="0" smtClean="0">
                <a:latin typeface="Times New Roman" pitchFamily="18" charset="0"/>
                <a:cs typeface="Times New Roman" pitchFamily="18" charset="0"/>
              </a:rPr>
              <a:t>4</a:t>
            </a:r>
            <a:r>
              <a:rPr lang="en-US" sz="2400" dirty="0" smtClean="0"/>
              <a:t>≻</a:t>
            </a:r>
            <a:r>
              <a:rPr lang="en-US" sz="2400" baseline="-25000" dirty="0" smtClean="0">
                <a:latin typeface="Times New Roman" pitchFamily="18" charset="0"/>
                <a:cs typeface="Times New Roman" pitchFamily="18" charset="0"/>
              </a:rPr>
              <a:t>{</a:t>
            </a:r>
            <a:r>
              <a:rPr lang="en-US" sz="2400" i="1" baseline="-25000" dirty="0" smtClean="0">
                <a:latin typeface="Times New Roman" pitchFamily="18" charset="0"/>
                <a:cs typeface="Times New Roman" pitchFamily="18" charset="0"/>
              </a:rPr>
              <a:t>m</a:t>
            </a:r>
            <a:r>
              <a:rPr lang="en-US" i="1" baseline="-75000" dirty="0" smtClean="0">
                <a:latin typeface="Times New Roman" pitchFamily="18" charset="0"/>
                <a:cs typeface="Times New Roman" pitchFamily="18" charset="0"/>
              </a:rPr>
              <a:t>1</a:t>
            </a:r>
            <a:r>
              <a:rPr lang="en-US" sz="2400" i="1" baseline="-25000" dirty="0" smtClean="0">
                <a:latin typeface="Times New Roman" pitchFamily="18" charset="0"/>
                <a:cs typeface="Times New Roman" pitchFamily="18" charset="0"/>
              </a:rPr>
              <a:t>,m</a:t>
            </a:r>
            <a:r>
              <a:rPr lang="en-US" i="1" baseline="-75000" dirty="0" smtClean="0">
                <a:latin typeface="Times New Roman" pitchFamily="18" charset="0"/>
                <a:cs typeface="Times New Roman" pitchFamily="18" charset="0"/>
              </a:rPr>
              <a:t>2</a:t>
            </a:r>
            <a:r>
              <a:rPr lang="en-US" sz="2400" baseline="-25000" dirty="0" smtClean="0">
                <a:latin typeface="Times New Roman" pitchFamily="18" charset="0"/>
                <a:cs typeface="Times New Roman" pitchFamily="18" charset="0"/>
              </a:rPr>
              <a:t>}</a:t>
            </a:r>
            <a:r>
              <a:rPr lang="en-US" sz="2400" i="1" dirty="0" smtClean="0">
                <a:latin typeface="Times New Roman" pitchFamily="18" charset="0"/>
                <a:cs typeface="Times New Roman" pitchFamily="18" charset="0"/>
              </a:rPr>
              <a:t>t</a:t>
            </a:r>
            <a:r>
              <a:rPr lang="en-US" sz="2400" i="1" baseline="-25000" dirty="0" smtClean="0">
                <a:latin typeface="Times New Roman" pitchFamily="18" charset="0"/>
                <a:cs typeface="Times New Roman" pitchFamily="18" charset="0"/>
              </a:rPr>
              <a:t>3</a:t>
            </a:r>
            <a:r>
              <a:rPr lang="en-US" sz="2400" dirty="0" smtClean="0"/>
              <a:t>≻</a:t>
            </a:r>
            <a:r>
              <a:rPr lang="en-US" sz="2400" baseline="-25000" dirty="0" smtClean="0">
                <a:latin typeface="Times New Roman" pitchFamily="18" charset="0"/>
                <a:cs typeface="Times New Roman" pitchFamily="18" charset="0"/>
              </a:rPr>
              <a:t>{</a:t>
            </a:r>
            <a:r>
              <a:rPr lang="en-US" sz="2400" i="1" baseline="-25000" dirty="0" smtClean="0">
                <a:latin typeface="Times New Roman" pitchFamily="18" charset="0"/>
                <a:cs typeface="Times New Roman" pitchFamily="18" charset="0"/>
              </a:rPr>
              <a:t>m</a:t>
            </a:r>
            <a:r>
              <a:rPr lang="en-US" i="1" baseline="-75000" dirty="0" smtClean="0">
                <a:latin typeface="Times New Roman" pitchFamily="18" charset="0"/>
                <a:cs typeface="Times New Roman" pitchFamily="18" charset="0"/>
              </a:rPr>
              <a:t>1</a:t>
            </a:r>
            <a:r>
              <a:rPr lang="en-US" sz="2400" i="1" baseline="-25000" dirty="0" smtClean="0">
                <a:latin typeface="Times New Roman" pitchFamily="18" charset="0"/>
                <a:cs typeface="Times New Roman" pitchFamily="18" charset="0"/>
              </a:rPr>
              <a:t>,m</a:t>
            </a:r>
            <a:r>
              <a:rPr lang="en-US" i="1" baseline="-75000" dirty="0" smtClean="0">
                <a:latin typeface="Times New Roman" pitchFamily="18" charset="0"/>
                <a:cs typeface="Times New Roman" pitchFamily="18" charset="0"/>
              </a:rPr>
              <a:t>2</a:t>
            </a:r>
            <a:r>
              <a:rPr lang="en-US" sz="2400" baseline="-25000" dirty="0" smtClean="0">
                <a:latin typeface="Times New Roman" pitchFamily="18" charset="0"/>
                <a:cs typeface="Times New Roman" pitchFamily="18" charset="0"/>
              </a:rPr>
              <a:t>}</a:t>
            </a:r>
            <a:r>
              <a:rPr lang="en-US" sz="2400" i="1" dirty="0" smtClean="0">
                <a:latin typeface="Times New Roman" pitchFamily="18" charset="0"/>
                <a:cs typeface="Times New Roman" pitchFamily="18" charset="0"/>
              </a:rPr>
              <a:t>t</a:t>
            </a:r>
            <a:r>
              <a:rPr lang="en-US" sz="2400" i="1" baseline="-25000" dirty="0" smtClean="0">
                <a:latin typeface="Times New Roman" pitchFamily="18" charset="0"/>
                <a:cs typeface="Times New Roman" pitchFamily="18" charset="0"/>
              </a:rPr>
              <a:t>5</a:t>
            </a:r>
            <a:r>
              <a:rPr lang="en-US" sz="2400" dirty="0" smtClean="0">
                <a:latin typeface="Times New Roman" pitchFamily="18" charset="0"/>
                <a:cs typeface="Times New Roman" pitchFamily="18" charset="0"/>
              </a:rPr>
              <a:t> =&gt; </a:t>
            </a:r>
            <a:r>
              <a:rPr lang="en-US" sz="2400" i="1" dirty="0" smtClean="0">
                <a:latin typeface="Times New Roman" pitchFamily="18" charset="0"/>
                <a:cs typeface="Times New Roman" pitchFamily="18" charset="0"/>
              </a:rPr>
              <a:t>t</a:t>
            </a:r>
            <a:r>
              <a:rPr lang="en-US" sz="2400" i="1" baseline="-25000" dirty="0" smtClean="0">
                <a:latin typeface="Times New Roman" pitchFamily="18" charset="0"/>
                <a:cs typeface="Times New Roman" pitchFamily="18" charset="0"/>
              </a:rPr>
              <a:t>4</a:t>
            </a:r>
            <a:r>
              <a:rPr lang="en-US" sz="2400" dirty="0" smtClean="0"/>
              <a:t>≻</a:t>
            </a:r>
            <a:r>
              <a:rPr lang="en-US" sz="2400" baseline="-25000" dirty="0" smtClean="0">
                <a:latin typeface="Times New Roman" pitchFamily="18" charset="0"/>
                <a:cs typeface="Times New Roman" pitchFamily="18" charset="0"/>
              </a:rPr>
              <a:t>{</a:t>
            </a:r>
            <a:r>
              <a:rPr lang="en-US" sz="2400" i="1" baseline="-25000" dirty="0" smtClean="0">
                <a:latin typeface="Times New Roman" pitchFamily="18" charset="0"/>
                <a:cs typeface="Times New Roman" pitchFamily="18" charset="0"/>
              </a:rPr>
              <a:t>m</a:t>
            </a:r>
            <a:r>
              <a:rPr lang="en-US" i="1" baseline="-75000" dirty="0" smtClean="0">
                <a:latin typeface="Times New Roman" pitchFamily="18" charset="0"/>
                <a:cs typeface="Times New Roman" pitchFamily="18" charset="0"/>
              </a:rPr>
              <a:t>1</a:t>
            </a:r>
            <a:r>
              <a:rPr lang="en-US" sz="2400" i="1" baseline="-25000" dirty="0" smtClean="0">
                <a:latin typeface="Times New Roman" pitchFamily="18" charset="0"/>
                <a:cs typeface="Times New Roman" pitchFamily="18" charset="0"/>
              </a:rPr>
              <a:t>,m</a:t>
            </a:r>
            <a:r>
              <a:rPr lang="en-US" i="1" baseline="-75000" dirty="0" smtClean="0">
                <a:latin typeface="Times New Roman" pitchFamily="18" charset="0"/>
                <a:cs typeface="Times New Roman" pitchFamily="18" charset="0"/>
              </a:rPr>
              <a:t>2</a:t>
            </a:r>
            <a:r>
              <a:rPr lang="en-US" sz="2400" baseline="-25000" dirty="0" smtClean="0">
                <a:latin typeface="Times New Roman" pitchFamily="18" charset="0"/>
                <a:cs typeface="Times New Roman" pitchFamily="18" charset="0"/>
              </a:rPr>
              <a:t>}</a:t>
            </a:r>
            <a:r>
              <a:rPr lang="en-US" sz="2400" i="1" dirty="0" smtClean="0">
                <a:latin typeface="Times New Roman" pitchFamily="18" charset="0"/>
                <a:cs typeface="Times New Roman" pitchFamily="18" charset="0"/>
              </a:rPr>
              <a:t>t</a:t>
            </a:r>
            <a:r>
              <a:rPr lang="en-US" sz="2400" i="1" baseline="-25000" dirty="0" smtClean="0">
                <a:latin typeface="Times New Roman" pitchFamily="18" charset="0"/>
                <a:cs typeface="Times New Roman" pitchFamily="18" charset="0"/>
              </a:rPr>
              <a:t>5</a:t>
            </a:r>
            <a:endParaRPr lang="en-US" sz="2400" dirty="0" smtClean="0">
              <a:latin typeface="Times New Roman" pitchFamily="18" charset="0"/>
              <a:cs typeface="Times New Roman" pitchFamily="18" charset="0"/>
            </a:endParaRPr>
          </a:p>
        </p:txBody>
      </p:sp>
      <p:graphicFrame>
        <p:nvGraphicFramePr>
          <p:cNvPr id="4" name="Content Placeholder 3"/>
          <p:cNvGraphicFramePr>
            <a:graphicFrameLocks/>
          </p:cNvGraphicFramePr>
          <p:nvPr>
            <p:extLst>
              <p:ext uri="{D42A27DB-BD31-4B8C-83A1-F6EECF244321}">
                <p14:modId xmlns:p14="http://schemas.microsoft.com/office/powerpoint/2010/main" val="2127230259"/>
              </p:ext>
            </p:extLst>
          </p:nvPr>
        </p:nvGraphicFramePr>
        <p:xfrm>
          <a:off x="1125951" y="2385233"/>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solidFill>
                            <a:schemeClr val="bg1"/>
                          </a:solidFill>
                          <a:latin typeface="Times New Roman" pitchFamily="18" charset="0"/>
                          <a:cs typeface="Times New Roman" pitchFamily="18" charset="0"/>
                        </a:rPr>
                        <a:t>d</a:t>
                      </a:r>
                      <a:r>
                        <a:rPr lang="en-US" sz="1300" b="1" i="1" baseline="-25000" dirty="0" smtClean="0">
                          <a:solidFill>
                            <a:schemeClr val="bg1"/>
                          </a:solidFill>
                          <a:latin typeface="Times New Roman" pitchFamily="18" charset="0"/>
                          <a:cs typeface="Times New Roman" pitchFamily="18" charset="0"/>
                        </a:rPr>
                        <a:t>1</a:t>
                      </a:r>
                      <a:endParaRPr lang="en-US" sz="1300" b="1"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solidFill>
                            <a:schemeClr val="bg1"/>
                          </a:solidFill>
                          <a:latin typeface="Times New Roman" pitchFamily="18" charset="0"/>
                          <a:cs typeface="Times New Roman" pitchFamily="18" charset="0"/>
                        </a:rPr>
                        <a:t>d</a:t>
                      </a:r>
                      <a:r>
                        <a:rPr lang="en-US" sz="1300" b="1" i="1" baseline="-25000" dirty="0" smtClean="0">
                          <a:solidFill>
                            <a:schemeClr val="bg1"/>
                          </a:solidFill>
                          <a:latin typeface="Times New Roman" pitchFamily="18" charset="0"/>
                          <a:cs typeface="Times New Roman" pitchFamily="18" charset="0"/>
                        </a:rPr>
                        <a:t>3</a:t>
                      </a:r>
                      <a:endParaRPr lang="en-US" sz="1300" b="1"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bg1"/>
                          </a:solidFill>
                          <a:latin typeface="Times New Roman" pitchFamily="18" charset="0"/>
                          <a:cs typeface="Times New Roman" pitchFamily="18" charset="0"/>
                        </a:rPr>
                        <a:t>t</a:t>
                      </a:r>
                      <a:r>
                        <a:rPr lang="en-US" sz="1300" i="1" baseline="-25000" dirty="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latin typeface="Times New Roman" pitchFamily="18" charset="0"/>
                          <a:cs typeface="Times New Roman" pitchFamily="18" charset="0"/>
                        </a:rPr>
                        <a:t>a</a:t>
                      </a:r>
                      <a:r>
                        <a:rPr lang="en-US" sz="1300" i="1" baseline="-25000" dirty="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b</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c</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10</a:t>
                      </a:r>
                      <a:endParaRPr lang="en-US" sz="13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15</a:t>
                      </a:r>
                      <a:endParaRPr lang="en-US" sz="1300" dirty="0">
                        <a:solidFill>
                          <a:schemeClr val="bg1"/>
                        </a:solidFill>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2</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latin typeface="Times New Roman" pitchFamily="18" charset="0"/>
                          <a:cs typeface="Times New Roman" pitchFamily="18" charset="0"/>
                        </a:rPr>
                        <a:t>a</a:t>
                      </a:r>
                      <a:r>
                        <a:rPr lang="en-US" sz="1300" i="1" baseline="-25000" dirty="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c</a:t>
                      </a:r>
                      <a:r>
                        <a:rPr lang="en-US" sz="1300" i="1" baseline="-25000" dirty="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3</a:t>
                      </a:r>
                      <a:endParaRPr lang="en-US" sz="1300" i="1" baseline="-25000" dirty="0">
                        <a:solidFill>
                          <a:schemeClr val="tx1"/>
                        </a:solidFill>
                        <a:latin typeface="Times New Roman" pitchFamily="18" charset="0"/>
                        <a:cs typeface="Times New Roman" pitchFamily="18" charset="0"/>
                      </a:endParaRPr>
                    </a:p>
                  </a:txBody>
                  <a:tcPr marL="78166" marR="78166" marT="34290" marB="34290">
                    <a:solidFill>
                      <a:schemeClr val="accent1">
                        <a:lumMod val="40000"/>
                        <a:lumOff val="60000"/>
                        <a:alpha val="0"/>
                      </a:schemeClr>
                    </a:solidFill>
                  </a:tcPr>
                </a:tc>
                <a:tc>
                  <a:txBody>
                    <a:bodyPr/>
                    <a:lstStyle/>
                    <a:p>
                      <a:pPr algn="ctr"/>
                      <a:r>
                        <a:rPr lang="en-US" sz="1300" i="1" dirty="0" smtClean="0">
                          <a:solidFill>
                            <a:schemeClr val="bg1"/>
                          </a:solidFill>
                          <a:latin typeface="Times New Roman" pitchFamily="18" charset="0"/>
                          <a:cs typeface="Times New Roman" pitchFamily="18" charset="0"/>
                        </a:rPr>
                        <a:t>a</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solidFill>
                      <a:schemeClr val="accent1">
                        <a:lumMod val="40000"/>
                        <a:lumOff val="60000"/>
                        <a:alpha val="0"/>
                      </a:schemeClr>
                    </a:solidFill>
                  </a:tcPr>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alpha val="0"/>
                      </a:schemeClr>
                    </a:solidFill>
                  </a:tcPr>
                </a:tc>
                <a:tc>
                  <a:txBody>
                    <a:bodyPr/>
                    <a:lstStyle/>
                    <a:p>
                      <a:pPr algn="ctr"/>
                      <a:r>
                        <a:rPr lang="en-US" sz="1300" i="1" baseline="0" dirty="0" smtClean="0">
                          <a:solidFill>
                            <a:schemeClr val="bg1"/>
                          </a:solidFill>
                          <a:latin typeface="Times New Roman" pitchFamily="18" charset="0"/>
                          <a:cs typeface="Times New Roman" pitchFamily="18" charset="0"/>
                        </a:rPr>
                        <a:t>c</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solidFill>
                      <a:schemeClr val="accent1">
                        <a:lumMod val="40000"/>
                        <a:lumOff val="60000"/>
                        <a:alpha val="0"/>
                      </a:schemeClr>
                    </a:solidFill>
                  </a:tcPr>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solidFill>
                      <a:schemeClr val="accent1">
                        <a:lumMod val="40000"/>
                        <a:lumOff val="60000"/>
                        <a:alpha val="0"/>
                      </a:schemeClr>
                    </a:solidFill>
                  </a:tcPr>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solidFill>
                      <a:schemeClr val="accent1">
                        <a:lumMod val="40000"/>
                        <a:lumOff val="60000"/>
                        <a:alpha val="0"/>
                      </a:schemeClr>
                    </a:solidFill>
                  </a:tcPr>
                </a:tc>
              </a:tr>
              <a:tr h="278130">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4</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solidFill>
                      <a:schemeClr val="accent1">
                        <a:lumMod val="40000"/>
                        <a:lumOff val="60000"/>
                        <a:alpha val="0"/>
                      </a:schemeClr>
                    </a:solidFill>
                  </a:tcPr>
                </a:tc>
                <a:tc>
                  <a:txBody>
                    <a:bodyPr/>
                    <a:lstStyle/>
                    <a:p>
                      <a:pPr algn="ctr"/>
                      <a:r>
                        <a:rPr lang="en-US" sz="1300" i="1" dirty="0" smtClean="0">
                          <a:solidFill>
                            <a:schemeClr val="bg1"/>
                          </a:solidFill>
                          <a:latin typeface="Times New Roman" pitchFamily="18" charset="0"/>
                          <a:cs typeface="Times New Roman" pitchFamily="18" charset="0"/>
                        </a:rPr>
                        <a:t>a</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solidFill>
                      <a:schemeClr val="accent1">
                        <a:lumMod val="40000"/>
                        <a:lumOff val="60000"/>
                        <a:alpha val="0"/>
                      </a:schemeClr>
                    </a:solidFill>
                  </a:tcPr>
                </a:tc>
                <a:tc>
                  <a:txBody>
                    <a:bodyPr/>
                    <a:lstStyle/>
                    <a:p>
                      <a:pPr algn="ctr"/>
                      <a:r>
                        <a:rPr lang="en-US" sz="1300" i="1" baseline="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b</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solidFill>
                      <a:schemeClr val="accent1">
                        <a:lumMod val="40000"/>
                        <a:lumOff val="60000"/>
                        <a:alpha val="0"/>
                      </a:schemeClr>
                    </a:solidFill>
                  </a:tcPr>
                </a:tc>
                <a:tc>
                  <a:txBody>
                    <a:bodyPr/>
                    <a:lstStyle/>
                    <a:p>
                      <a:pPr algn="ctr"/>
                      <a:r>
                        <a:rPr lang="en-US" sz="1300" i="1" baseline="0" dirty="0" smtClean="0">
                          <a:solidFill>
                            <a:schemeClr val="bg1"/>
                          </a:solidFill>
                          <a:latin typeface="Times New Roman" pitchFamily="18" charset="0"/>
                          <a:cs typeface="Times New Roman" pitchFamily="18" charset="0"/>
                        </a:rPr>
                        <a:t>c</a:t>
                      </a:r>
                      <a:r>
                        <a:rPr lang="en-US" sz="1300" i="1" baseline="-25000" dirty="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solidFill>
                      <a:schemeClr val="accent1">
                        <a:lumMod val="40000"/>
                        <a:lumOff val="60000"/>
                        <a:alpha val="0"/>
                      </a:schemeClr>
                    </a:solidFill>
                  </a:tcPr>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20</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solidFill>
                      <a:schemeClr val="accent1">
                        <a:lumMod val="40000"/>
                        <a:lumOff val="60000"/>
                        <a:alpha val="0"/>
                      </a:schemeClr>
                    </a:solidFill>
                  </a:tcPr>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20</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solidFill>
                      <a:schemeClr val="accent1">
                        <a:lumMod val="40000"/>
                        <a:lumOff val="60000"/>
                        <a:alpha val="0"/>
                      </a:schemeClr>
                    </a:solidFill>
                  </a:tcPr>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dirty="0" smtClean="0">
                          <a:solidFill>
                            <a:schemeClr val="bg1">
                              <a:lumMod val="75000"/>
                            </a:schemeClr>
                          </a:solidFill>
                          <a:latin typeface="Times New Roman" pitchFamily="18" charset="0"/>
                          <a:cs typeface="Times New Roman" pitchFamily="18" charset="0"/>
                        </a:rPr>
                        <a:t>a</a:t>
                      </a:r>
                      <a:r>
                        <a:rPr lang="en-US" sz="1300" i="1" baseline="-25000" dirty="0" smtClean="0">
                          <a:solidFill>
                            <a:schemeClr val="bg1">
                              <a:lumMod val="75000"/>
                            </a:schemeClr>
                          </a:solidFill>
                          <a:latin typeface="Times New Roman" pitchFamily="18" charset="0"/>
                          <a:cs typeface="Times New Roman" pitchFamily="18" charset="0"/>
                        </a:rPr>
                        <a:t>1</a:t>
                      </a:r>
                      <a:endParaRPr lang="en-US" sz="1300" b="1" i="1" baseline="-25000" dirty="0">
                        <a:solidFill>
                          <a:schemeClr val="bg1">
                            <a:lumMod val="75000"/>
                          </a:schemeClr>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solidFill>
                            <a:schemeClr val="bg1">
                              <a:lumMod val="75000"/>
                            </a:schemeClr>
                          </a:solidFill>
                          <a:latin typeface="Times New Roman" pitchFamily="18" charset="0"/>
                          <a:cs typeface="Times New Roman" pitchFamily="18" charset="0"/>
                        </a:rPr>
                        <a:t>c</a:t>
                      </a:r>
                      <a:r>
                        <a:rPr lang="en-US" sz="1300" i="1" baseline="-25000" dirty="0" smtClean="0">
                          <a:solidFill>
                            <a:schemeClr val="bg1">
                              <a:lumMod val="75000"/>
                            </a:schemeClr>
                          </a:solidFill>
                          <a:latin typeface="Times New Roman" pitchFamily="18" charset="0"/>
                          <a:cs typeface="Times New Roman" pitchFamily="18" charset="0"/>
                        </a:rPr>
                        <a:t>1</a:t>
                      </a:r>
                      <a:endParaRPr lang="en-US" sz="1300" b="1" i="1" baseline="-25000" dirty="0">
                        <a:solidFill>
                          <a:schemeClr val="bg1">
                            <a:lumMod val="75000"/>
                          </a:schemeClr>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11</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15</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r>
            </a:tbl>
          </a:graphicData>
        </a:graphic>
      </p:graphicFrame>
      <p:sp>
        <p:nvSpPr>
          <p:cNvPr id="5" name="Rectangle 4"/>
          <p:cNvSpPr/>
          <p:nvPr/>
        </p:nvSpPr>
        <p:spPr bwMode="auto">
          <a:xfrm>
            <a:off x="2115395" y="2306378"/>
            <a:ext cx="941695" cy="1821529"/>
          </a:xfrm>
          <a:prstGeom prst="rect">
            <a:avLst/>
          </a:prstGeom>
          <a:solidFill>
            <a:srgbClr val="00B050">
              <a:alpha val="0"/>
            </a:srgbClr>
          </a:solidFill>
          <a:ln w="2222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 name="Rectangle 5"/>
          <p:cNvSpPr/>
          <p:nvPr/>
        </p:nvSpPr>
        <p:spPr bwMode="auto">
          <a:xfrm>
            <a:off x="3643745" y="2306378"/>
            <a:ext cx="1665027"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7" name="TextBox 6"/>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5044468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lang="en-US" sz="4400" dirty="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Challenges and Ideas</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Text Placeholder 2"/>
          <p:cNvSpPr txBox="1">
            <a:spLocks/>
          </p:cNvSpPr>
          <p:nvPr/>
        </p:nvSpPr>
        <p:spPr>
          <a:xfrm>
            <a:off x="190656" y="794834"/>
            <a:ext cx="8571207" cy="1107996"/>
          </a:xfrm>
          <a:prstGeom prst="rect">
            <a:avLst/>
          </a:prstGeom>
        </p:spPr>
        <p:txBody>
          <a:bodyPr vert="horz" wrap="square" lIns="0" tIns="0" rIns="0" bIns="0" rtlCol="0">
            <a:spAutoFit/>
          </a:bodyPr>
          <a:lstStyle/>
          <a:p>
            <a:pPr>
              <a:buFont typeface="Wingdings" pitchFamily="2" charset="2"/>
              <a:buChar char="Ø"/>
            </a:pPr>
            <a:r>
              <a:rPr lang="en-US" sz="2400" dirty="0" smtClean="0">
                <a:solidFill>
                  <a:srgbClr val="F58026"/>
                </a:solidFill>
                <a:latin typeface="Times New Roman" pitchFamily="18" charset="0"/>
                <a:cs typeface="Times New Roman" pitchFamily="18" charset="0"/>
              </a:rPr>
              <a:t>Under every</a:t>
            </a:r>
            <a:r>
              <a:rPr lang="en-US" sz="2400" dirty="0" smtClean="0">
                <a:solidFill>
                  <a:srgbClr val="00B050"/>
                </a:solidFill>
                <a:latin typeface="Times New Roman" pitchFamily="18" charset="0"/>
                <a:cs typeface="Times New Roman" pitchFamily="18" charset="0"/>
              </a:rPr>
              <a:t> constraint</a:t>
            </a:r>
          </a:p>
          <a:p>
            <a:pPr lvl="1">
              <a:buFont typeface="Wingdings" pitchFamily="2" charset="2"/>
              <a:buChar char="ü"/>
            </a:pPr>
            <a:r>
              <a:rPr lang="en-US" sz="2400" dirty="0" smtClean="0">
                <a:solidFill>
                  <a:srgbClr val="C00000"/>
                </a:solidFill>
                <a:latin typeface="Times New Roman" pitchFamily="18" charset="0"/>
                <a:cs typeface="Times New Roman" pitchFamily="18" charset="0"/>
              </a:rPr>
              <a:t>Constraint pruning</a:t>
            </a:r>
          </a:p>
          <a:p>
            <a:pPr lvl="2">
              <a:buFont typeface="Wingdings" pitchFamily="2" charset="2"/>
              <a:buChar char="§"/>
            </a:pPr>
            <a:r>
              <a:rPr lang="en-US" sz="2400" dirty="0" smtClean="0">
                <a:latin typeface="Times New Roman" panose="02020603050405020304" pitchFamily="18" charset="0"/>
                <a:cs typeface="Times New Roman" panose="02020603050405020304" pitchFamily="18" charset="0"/>
              </a:rPr>
              <a:t>In </a:t>
            </a:r>
            <a:r>
              <a:rPr lang="en-US" sz="2400" i="1" dirty="0" smtClean="0">
                <a:latin typeface="Monotype Corsiva" pitchFamily="66" charset="0"/>
                <a:cs typeface="Times New Roman" pitchFamily="18" charset="0"/>
              </a:rPr>
              <a:t>C </a:t>
            </a:r>
            <a:r>
              <a:rPr lang="en-US" sz="2400" i="1" baseline="30000" dirty="0" err="1" smtClean="0">
                <a:latin typeface="Times New Roman" pitchFamily="18" charset="0"/>
                <a:cs typeface="Times New Roman" pitchFamily="18" charset="0"/>
              </a:rPr>
              <a:t>t,t</a:t>
            </a:r>
            <a:r>
              <a:rPr lang="en-US" sz="2400" i="1" baseline="30000" dirty="0" smtClean="0">
                <a:latin typeface="Times New Roman" pitchFamily="18" charset="0"/>
                <a:cs typeface="Times New Roman" pitchFamily="18" charset="0"/>
              </a:rPr>
              <a:t>'</a:t>
            </a:r>
            <a:r>
              <a:rPr lang="en-US" sz="2400" dirty="0" smtClean="0">
                <a:latin typeface="Times New Roman" pitchFamily="18" charset="0"/>
                <a:cs typeface="Times New Roman" pitchFamily="18" charset="0"/>
              </a:rPr>
              <a:t>, one comparison on </a:t>
            </a:r>
            <a:r>
              <a:rPr lang="en-US" sz="2400" i="1" dirty="0" smtClean="0">
                <a:latin typeface="Times New Roman" pitchFamily="18" charset="0"/>
                <a:cs typeface="Times New Roman" pitchFamily="18" charset="0"/>
              </a:rPr>
              <a:t>t</a:t>
            </a:r>
            <a:r>
              <a:rPr lang="en-US" sz="2400" dirty="0" smtClean="0">
                <a:latin typeface="Times New Roman" pitchFamily="18" charset="0"/>
                <a:cs typeface="Times New Roman" pitchFamily="18" charset="0"/>
              </a:rPr>
              <a:t> and </a:t>
            </a:r>
            <a:r>
              <a:rPr lang="en-US" sz="2400" i="1" dirty="0" smtClean="0">
                <a:latin typeface="Times New Roman" pitchFamily="18" charset="0"/>
                <a:cs typeface="Times New Roman" pitchFamily="18" charset="0"/>
              </a:rPr>
              <a:t>t'</a:t>
            </a:r>
            <a:r>
              <a:rPr lang="en-US" sz="2400" dirty="0" smtClean="0">
                <a:latin typeface="Times New Roman" pitchFamily="18" charset="0"/>
                <a:cs typeface="Times New Roman" pitchFamily="18" charset="0"/>
              </a:rPr>
              <a:t> is enough</a:t>
            </a:r>
          </a:p>
        </p:txBody>
      </p:sp>
      <p:graphicFrame>
        <p:nvGraphicFramePr>
          <p:cNvPr id="4" name="Content Placeholder 3"/>
          <p:cNvGraphicFramePr>
            <a:graphicFrameLocks/>
          </p:cNvGraphicFramePr>
          <p:nvPr>
            <p:extLst>
              <p:ext uri="{D42A27DB-BD31-4B8C-83A1-F6EECF244321}">
                <p14:modId xmlns:p14="http://schemas.microsoft.com/office/powerpoint/2010/main" val="2637977723"/>
              </p:ext>
            </p:extLst>
          </p:nvPr>
        </p:nvGraphicFramePr>
        <p:xfrm>
          <a:off x="675567" y="2249300"/>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3</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2</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3</a:t>
                      </a:r>
                      <a:endParaRPr lang="en-US" sz="1300" i="1" baseline="-25000" dirty="0">
                        <a:solidFill>
                          <a:schemeClr val="tx1"/>
                        </a:solidFill>
                        <a:latin typeface="Times New Roman" pitchFamily="18" charset="0"/>
                        <a:cs typeface="Times New Roman" pitchFamily="18" charset="0"/>
                      </a:endParaRPr>
                    </a:p>
                  </a:txBody>
                  <a:tcPr marL="78166" marR="78166" marT="34290" marB="34290">
                    <a:no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noFill/>
                  </a:tcPr>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no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noFill/>
                  </a:tcPr>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noFill/>
                  </a:tcPr>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noFill/>
                  </a:tcPr>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4</a:t>
                      </a:r>
                      <a:endParaRPr lang="en-US" sz="1300" i="1" baseline="-25000" dirty="0">
                        <a:solidFill>
                          <a:schemeClr val="tx1"/>
                        </a:solidFill>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11</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15</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r>
            </a:tbl>
          </a:graphicData>
        </a:graphic>
      </p:graphicFrame>
      <p:sp>
        <p:nvSpPr>
          <p:cNvPr id="5" name="Oval 4"/>
          <p:cNvSpPr/>
          <p:nvPr/>
        </p:nvSpPr>
        <p:spPr>
          <a:xfrm>
            <a:off x="6351105" y="3346271"/>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a</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,c</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6" name="Oval 5"/>
          <p:cNvSpPr/>
          <p:nvPr/>
        </p:nvSpPr>
        <p:spPr>
          <a:xfrm>
            <a:off x="7875105" y="334627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b</a:t>
            </a:r>
            <a:r>
              <a:rPr lang="en-US" sz="2400" b="1" baseline="-25000" dirty="0" smtClean="0">
                <a:solidFill>
                  <a:srgbClr val="C00000"/>
                </a:solidFill>
                <a:latin typeface="Times New Roman" pitchFamily="18" charset="0"/>
                <a:cs typeface="Times New Roman" pitchFamily="18" charset="0"/>
              </a:rPr>
              <a:t>1</a:t>
            </a:r>
            <a:r>
              <a:rPr lang="en-US" sz="2400" b="1" dirty="0" smtClean="0">
                <a:solidFill>
                  <a:srgbClr val="C00000"/>
                </a:solidFill>
                <a:latin typeface="Times New Roman" pitchFamily="18" charset="0"/>
                <a:cs typeface="Times New Roman" pitchFamily="18" charset="0"/>
              </a:rPr>
              <a:t>,c</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7" name="Oval 6"/>
          <p:cNvSpPr/>
          <p:nvPr/>
        </p:nvSpPr>
        <p:spPr>
          <a:xfrm>
            <a:off x="4827105" y="334627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a</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,b</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9" name="Oval 8"/>
          <p:cNvSpPr/>
          <p:nvPr/>
        </p:nvSpPr>
        <p:spPr>
          <a:xfrm>
            <a:off x="6351105" y="2662757"/>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b</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10" name="Oval 9"/>
          <p:cNvSpPr/>
          <p:nvPr/>
        </p:nvSpPr>
        <p:spPr>
          <a:xfrm>
            <a:off x="7875105" y="2662757"/>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c</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11" name="Oval 10"/>
          <p:cNvSpPr/>
          <p:nvPr/>
        </p:nvSpPr>
        <p:spPr>
          <a:xfrm>
            <a:off x="4827105" y="2662757"/>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a</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12" name="Oval 11"/>
          <p:cNvSpPr/>
          <p:nvPr/>
        </p:nvSpPr>
        <p:spPr>
          <a:xfrm>
            <a:off x="6351105" y="1919807"/>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l-GR" sz="2400" b="1" dirty="0" smtClean="0">
                <a:solidFill>
                  <a:srgbClr val="C00000"/>
                </a:solidFill>
                <a:cs typeface="Mongolian Baiti" pitchFamily="66" charset="0"/>
              </a:rPr>
              <a:t>Τ</a:t>
            </a:r>
            <a:endParaRPr lang="en-US" sz="2400" b="1" dirty="0" smtClean="0">
              <a:solidFill>
                <a:srgbClr val="C00000"/>
              </a:solidFill>
              <a:cs typeface="Mongolian Baiti" pitchFamily="66" charset="0"/>
            </a:endParaRPr>
          </a:p>
        </p:txBody>
      </p:sp>
      <p:cxnSp>
        <p:nvCxnSpPr>
          <p:cNvPr id="13" name="Straight Arrow Connector 12"/>
          <p:cNvCxnSpPr>
            <a:stCxn id="11" idx="0"/>
            <a:endCxn id="12" idx="4"/>
          </p:cNvCxnSpPr>
          <p:nvPr/>
        </p:nvCxnSpPr>
        <p:spPr>
          <a:xfrm rot="5400000" flipH="1" flipV="1">
            <a:off x="5817705" y="1672157"/>
            <a:ext cx="45720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4" name="Straight Arrow Connector 13"/>
          <p:cNvCxnSpPr>
            <a:stCxn id="9" idx="0"/>
            <a:endCxn id="12" idx="4"/>
          </p:cNvCxnSpPr>
          <p:nvPr/>
        </p:nvCxnSpPr>
        <p:spPr>
          <a:xfrm rot="5400000" flipH="1" flipV="1">
            <a:off x="6579705" y="2433959"/>
            <a:ext cx="45720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5" name="Straight Arrow Connector 14"/>
          <p:cNvCxnSpPr>
            <a:stCxn id="10" idx="0"/>
            <a:endCxn id="12" idx="4"/>
          </p:cNvCxnSpPr>
          <p:nvPr/>
        </p:nvCxnSpPr>
        <p:spPr>
          <a:xfrm rot="16200000" flipV="1">
            <a:off x="7341705" y="1672157"/>
            <a:ext cx="457200"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16" name="Rectangle 15"/>
          <p:cNvSpPr/>
          <p:nvPr/>
        </p:nvSpPr>
        <p:spPr>
          <a:xfrm>
            <a:off x="6229185" y="4032071"/>
            <a:ext cx="1188720" cy="288036"/>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400" b="1" dirty="0" smtClean="0">
                <a:solidFill>
                  <a:schemeClr val="tx1"/>
                </a:solidFill>
                <a:latin typeface="Times New Roman" pitchFamily="18" charset="0"/>
                <a:cs typeface="Times New Roman" pitchFamily="18" charset="0"/>
              </a:rPr>
              <a:t>a</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,b</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,c</a:t>
            </a:r>
            <a:r>
              <a:rPr lang="en-US" sz="2400" b="1" baseline="-25000" dirty="0" smtClean="0">
                <a:solidFill>
                  <a:schemeClr val="tx1"/>
                </a:solidFill>
                <a:latin typeface="Times New Roman" pitchFamily="18" charset="0"/>
                <a:cs typeface="Times New Roman" pitchFamily="18" charset="0"/>
              </a:rPr>
              <a:t>1</a:t>
            </a:r>
          </a:p>
        </p:txBody>
      </p:sp>
      <p:cxnSp>
        <p:nvCxnSpPr>
          <p:cNvPr id="17" name="Straight Arrow Connector 16"/>
          <p:cNvCxnSpPr>
            <a:stCxn id="9" idx="4"/>
            <a:endCxn id="6" idx="0"/>
          </p:cNvCxnSpPr>
          <p:nvPr/>
        </p:nvCxnSpPr>
        <p:spPr>
          <a:xfrm rot="16200000" flipH="1">
            <a:off x="7372566" y="238653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8" name="Straight Arrow Connector 17"/>
          <p:cNvCxnSpPr>
            <a:stCxn id="10" idx="4"/>
            <a:endCxn id="6" idx="0"/>
          </p:cNvCxnSpPr>
          <p:nvPr/>
        </p:nvCxnSpPr>
        <p:spPr>
          <a:xfrm rot="5400000">
            <a:off x="8134566" y="3148334"/>
            <a:ext cx="395478"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9" name="Straight Arrow Connector 18"/>
          <p:cNvCxnSpPr>
            <a:endCxn id="7" idx="0"/>
          </p:cNvCxnSpPr>
          <p:nvPr/>
        </p:nvCxnSpPr>
        <p:spPr>
          <a:xfrm rot="10800000" flipV="1">
            <a:off x="5284305" y="2951389"/>
            <a:ext cx="1524794" cy="394883"/>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20" name="Straight Arrow Connector 19"/>
          <p:cNvCxnSpPr>
            <a:stCxn id="10" idx="4"/>
            <a:endCxn id="5" idx="0"/>
          </p:cNvCxnSpPr>
          <p:nvPr/>
        </p:nvCxnSpPr>
        <p:spPr>
          <a:xfrm rot="5400000">
            <a:off x="7372566" y="238653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21" name="Straight Arrow Connector 20"/>
          <p:cNvCxnSpPr>
            <a:stCxn id="5" idx="0"/>
            <a:endCxn id="11" idx="4"/>
          </p:cNvCxnSpPr>
          <p:nvPr/>
        </p:nvCxnSpPr>
        <p:spPr>
          <a:xfrm rot="16200000" flipV="1">
            <a:off x="5848566" y="238653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22" name="Straight Arrow Connector 21"/>
          <p:cNvCxnSpPr>
            <a:stCxn id="7" idx="0"/>
            <a:endCxn id="11" idx="4"/>
          </p:cNvCxnSpPr>
          <p:nvPr/>
        </p:nvCxnSpPr>
        <p:spPr>
          <a:xfrm rot="5400000" flipH="1" flipV="1">
            <a:off x="5086566" y="3148334"/>
            <a:ext cx="395478"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23" name="Straight Arrow Connector 22"/>
          <p:cNvCxnSpPr>
            <a:stCxn id="16" idx="0"/>
            <a:endCxn id="5" idx="4"/>
          </p:cNvCxnSpPr>
          <p:nvPr/>
        </p:nvCxnSpPr>
        <p:spPr>
          <a:xfrm rot="16200000" flipV="1">
            <a:off x="6617043" y="3825569"/>
            <a:ext cx="397764" cy="1524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24" name="Straight Arrow Connector 23"/>
          <p:cNvCxnSpPr>
            <a:stCxn id="6" idx="4"/>
            <a:endCxn id="16" idx="0"/>
          </p:cNvCxnSpPr>
          <p:nvPr/>
        </p:nvCxnSpPr>
        <p:spPr>
          <a:xfrm rot="5400000">
            <a:off x="7379043" y="3078809"/>
            <a:ext cx="397764" cy="150876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25" name="Straight Arrow Connector 24"/>
          <p:cNvCxnSpPr>
            <a:stCxn id="7" idx="4"/>
            <a:endCxn id="16" idx="0"/>
          </p:cNvCxnSpPr>
          <p:nvPr/>
        </p:nvCxnSpPr>
        <p:spPr>
          <a:xfrm rot="16200000" flipH="1">
            <a:off x="5855043" y="3063569"/>
            <a:ext cx="397764" cy="153924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26" name="Rectangle 25"/>
          <p:cNvSpPr/>
          <p:nvPr/>
        </p:nvSpPr>
        <p:spPr bwMode="auto">
          <a:xfrm>
            <a:off x="3162079" y="2195321"/>
            <a:ext cx="1665027"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7" name="TextBox 26"/>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0359487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lang="en-US" sz="4400" dirty="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Challenges and Ideas</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Text Placeholder 2"/>
          <p:cNvSpPr txBox="1">
            <a:spLocks/>
          </p:cNvSpPr>
          <p:nvPr/>
        </p:nvSpPr>
        <p:spPr>
          <a:xfrm>
            <a:off x="190656" y="794834"/>
            <a:ext cx="8571207" cy="1107996"/>
          </a:xfrm>
          <a:prstGeom prst="rect">
            <a:avLst/>
          </a:prstGeom>
        </p:spPr>
        <p:txBody>
          <a:bodyPr vert="horz" wrap="square" lIns="0" tIns="0" rIns="0" bIns="0" rtlCol="0">
            <a:spAutoFit/>
          </a:bodyPr>
          <a:lstStyle/>
          <a:p>
            <a:pPr>
              <a:buFont typeface="Wingdings" pitchFamily="2" charset="2"/>
              <a:buChar char="Ø"/>
            </a:pPr>
            <a:r>
              <a:rPr lang="en-US" sz="2400" dirty="0" smtClean="0">
                <a:solidFill>
                  <a:srgbClr val="F58026"/>
                </a:solidFill>
                <a:latin typeface="Times New Roman" pitchFamily="18" charset="0"/>
                <a:cs typeface="Times New Roman" pitchFamily="18" charset="0"/>
              </a:rPr>
              <a:t>Under every</a:t>
            </a:r>
            <a:r>
              <a:rPr lang="en-US" sz="2400" dirty="0" smtClean="0">
                <a:solidFill>
                  <a:srgbClr val="00B050"/>
                </a:solidFill>
                <a:latin typeface="Times New Roman" pitchFamily="18" charset="0"/>
                <a:cs typeface="Times New Roman" pitchFamily="18" charset="0"/>
              </a:rPr>
              <a:t> constraint</a:t>
            </a:r>
          </a:p>
          <a:p>
            <a:pPr lvl="1">
              <a:buFont typeface="Wingdings" pitchFamily="2" charset="2"/>
              <a:buChar char="ü"/>
            </a:pPr>
            <a:r>
              <a:rPr lang="en-US" sz="2400" dirty="0" smtClean="0">
                <a:solidFill>
                  <a:srgbClr val="C00000"/>
                </a:solidFill>
                <a:latin typeface="Times New Roman" pitchFamily="18" charset="0"/>
                <a:cs typeface="Times New Roman" pitchFamily="18" charset="0"/>
              </a:rPr>
              <a:t>Constraint pruning</a:t>
            </a:r>
          </a:p>
          <a:p>
            <a:pPr lvl="2">
              <a:buFont typeface="Wingdings" pitchFamily="2" charset="2"/>
              <a:buChar char="§"/>
            </a:pPr>
            <a:r>
              <a:rPr lang="en-US" sz="2400" dirty="0">
                <a:latin typeface="Times New Roman" panose="02020603050405020304" pitchFamily="18" charset="0"/>
                <a:cs typeface="Times New Roman" panose="02020603050405020304" pitchFamily="18" charset="0"/>
              </a:rPr>
              <a:t>In </a:t>
            </a:r>
            <a:r>
              <a:rPr lang="en-US" sz="2400" i="1" dirty="0">
                <a:latin typeface="Monotype Corsiva" pitchFamily="66" charset="0"/>
                <a:cs typeface="Times New Roman" pitchFamily="18" charset="0"/>
              </a:rPr>
              <a:t>C </a:t>
            </a:r>
            <a:r>
              <a:rPr lang="en-US" sz="2400" i="1" baseline="30000" dirty="0" err="1">
                <a:latin typeface="Times New Roman" pitchFamily="18" charset="0"/>
                <a:cs typeface="Times New Roman" pitchFamily="18" charset="0"/>
              </a:rPr>
              <a:t>t,t</a:t>
            </a:r>
            <a:r>
              <a:rPr lang="en-US" sz="2400" i="1" baseline="30000" dirty="0">
                <a:latin typeface="Times New Roman" pitchFamily="18" charset="0"/>
                <a:cs typeface="Times New Roman" pitchFamily="18" charset="0"/>
              </a:rPr>
              <a:t>'</a:t>
            </a:r>
            <a:r>
              <a:rPr lang="en-US" sz="2400" dirty="0">
                <a:latin typeface="Times New Roman" pitchFamily="18" charset="0"/>
                <a:cs typeface="Times New Roman" pitchFamily="18" charset="0"/>
              </a:rPr>
              <a:t>, one comparison on </a:t>
            </a:r>
            <a:r>
              <a:rPr lang="en-US" sz="2400" i="1" dirty="0">
                <a:latin typeface="Times New Roman" pitchFamily="18" charset="0"/>
                <a:cs typeface="Times New Roman" pitchFamily="18" charset="0"/>
              </a:rPr>
              <a:t>t</a:t>
            </a:r>
            <a:r>
              <a:rPr lang="en-US" sz="2400" dirty="0">
                <a:latin typeface="Times New Roman" pitchFamily="18" charset="0"/>
                <a:cs typeface="Times New Roman" pitchFamily="18" charset="0"/>
              </a:rPr>
              <a:t> and </a:t>
            </a:r>
            <a:r>
              <a:rPr lang="en-US" sz="2400" i="1" dirty="0">
                <a:latin typeface="Times New Roman" pitchFamily="18" charset="0"/>
                <a:cs typeface="Times New Roman" pitchFamily="18" charset="0"/>
              </a:rPr>
              <a:t>t'</a:t>
            </a:r>
            <a:r>
              <a:rPr lang="en-US" sz="2400" dirty="0">
                <a:latin typeface="Times New Roman" pitchFamily="18" charset="0"/>
                <a:cs typeface="Times New Roman" pitchFamily="18" charset="0"/>
              </a:rPr>
              <a:t> is enough</a:t>
            </a:r>
          </a:p>
        </p:txBody>
      </p:sp>
      <p:graphicFrame>
        <p:nvGraphicFramePr>
          <p:cNvPr id="4" name="Content Placeholder 3"/>
          <p:cNvGraphicFramePr>
            <a:graphicFrameLocks/>
          </p:cNvGraphicFramePr>
          <p:nvPr>
            <p:extLst>
              <p:ext uri="{D42A27DB-BD31-4B8C-83A1-F6EECF244321}">
                <p14:modId xmlns:p14="http://schemas.microsoft.com/office/powerpoint/2010/main" val="3117710188"/>
              </p:ext>
            </p:extLst>
          </p:nvPr>
        </p:nvGraphicFramePr>
        <p:xfrm>
          <a:off x="675567" y="2249300"/>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3</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2</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3</a:t>
                      </a:r>
                      <a:endParaRPr lang="en-US" sz="1300" i="1" baseline="-25000" dirty="0">
                        <a:solidFill>
                          <a:schemeClr val="tx1"/>
                        </a:solidFill>
                        <a:latin typeface="Times New Roman" pitchFamily="18" charset="0"/>
                        <a:cs typeface="Times New Roman" pitchFamily="18" charset="0"/>
                      </a:endParaRPr>
                    </a:p>
                  </a:txBody>
                  <a:tcPr marL="78166" marR="78166" marT="34290" marB="34290">
                    <a:no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noFill/>
                  </a:tcPr>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no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noFill/>
                  </a:tcPr>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noFill/>
                  </a:tcPr>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noFill/>
                  </a:tcPr>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4</a:t>
                      </a:r>
                      <a:endParaRPr lang="en-US" sz="1300" i="1" baseline="-25000" dirty="0">
                        <a:solidFill>
                          <a:schemeClr val="tx1"/>
                        </a:solidFill>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11</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15</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r>
            </a:tbl>
          </a:graphicData>
        </a:graphic>
      </p:graphicFrame>
      <p:sp>
        <p:nvSpPr>
          <p:cNvPr id="5" name="Oval 4"/>
          <p:cNvSpPr/>
          <p:nvPr/>
        </p:nvSpPr>
        <p:spPr>
          <a:xfrm>
            <a:off x="6351105" y="3346271"/>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a</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,c</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6" name="Oval 5"/>
          <p:cNvSpPr/>
          <p:nvPr/>
        </p:nvSpPr>
        <p:spPr>
          <a:xfrm>
            <a:off x="7875105" y="334627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b</a:t>
            </a:r>
            <a:r>
              <a:rPr lang="en-US" sz="2400" b="1" baseline="-25000" dirty="0" smtClean="0">
                <a:solidFill>
                  <a:srgbClr val="C00000"/>
                </a:solidFill>
                <a:latin typeface="Times New Roman" pitchFamily="18" charset="0"/>
                <a:cs typeface="Times New Roman" pitchFamily="18" charset="0"/>
              </a:rPr>
              <a:t>1</a:t>
            </a:r>
            <a:r>
              <a:rPr lang="en-US" sz="2400" b="1" dirty="0" smtClean="0">
                <a:solidFill>
                  <a:srgbClr val="C00000"/>
                </a:solidFill>
                <a:latin typeface="Times New Roman" pitchFamily="18" charset="0"/>
                <a:cs typeface="Times New Roman" pitchFamily="18" charset="0"/>
              </a:rPr>
              <a:t>,c</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7" name="Oval 6"/>
          <p:cNvSpPr/>
          <p:nvPr/>
        </p:nvSpPr>
        <p:spPr>
          <a:xfrm>
            <a:off x="4827105" y="334627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a</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,b</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9" name="Oval 8"/>
          <p:cNvSpPr/>
          <p:nvPr/>
        </p:nvSpPr>
        <p:spPr>
          <a:xfrm>
            <a:off x="6351105" y="2662757"/>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b</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10" name="Oval 9"/>
          <p:cNvSpPr/>
          <p:nvPr/>
        </p:nvSpPr>
        <p:spPr>
          <a:xfrm>
            <a:off x="7875105" y="2662757"/>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c</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11" name="Oval 10"/>
          <p:cNvSpPr/>
          <p:nvPr/>
        </p:nvSpPr>
        <p:spPr>
          <a:xfrm>
            <a:off x="4827105" y="2662757"/>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a</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12" name="Oval 11"/>
          <p:cNvSpPr/>
          <p:nvPr/>
        </p:nvSpPr>
        <p:spPr>
          <a:xfrm>
            <a:off x="6351105" y="1919807"/>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l-GR" sz="2400" b="1" dirty="0" smtClean="0">
                <a:solidFill>
                  <a:srgbClr val="C00000"/>
                </a:solidFill>
                <a:cs typeface="Mongolian Baiti" pitchFamily="66" charset="0"/>
              </a:rPr>
              <a:t>Τ</a:t>
            </a:r>
            <a:endParaRPr lang="en-US" sz="2400" b="1" dirty="0" smtClean="0">
              <a:solidFill>
                <a:srgbClr val="C00000"/>
              </a:solidFill>
              <a:cs typeface="Mongolian Baiti" pitchFamily="66" charset="0"/>
            </a:endParaRPr>
          </a:p>
        </p:txBody>
      </p:sp>
      <p:cxnSp>
        <p:nvCxnSpPr>
          <p:cNvPr id="13" name="Straight Arrow Connector 12"/>
          <p:cNvCxnSpPr>
            <a:stCxn id="11" idx="0"/>
            <a:endCxn id="12" idx="4"/>
          </p:cNvCxnSpPr>
          <p:nvPr/>
        </p:nvCxnSpPr>
        <p:spPr>
          <a:xfrm rot="5400000" flipH="1" flipV="1">
            <a:off x="5817705" y="1672157"/>
            <a:ext cx="45720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4" name="Straight Arrow Connector 13"/>
          <p:cNvCxnSpPr>
            <a:stCxn id="9" idx="0"/>
            <a:endCxn id="12" idx="4"/>
          </p:cNvCxnSpPr>
          <p:nvPr/>
        </p:nvCxnSpPr>
        <p:spPr>
          <a:xfrm rot="5400000" flipH="1" flipV="1">
            <a:off x="6579705" y="2433959"/>
            <a:ext cx="45720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5" name="Straight Arrow Connector 14"/>
          <p:cNvCxnSpPr>
            <a:stCxn id="10" idx="0"/>
            <a:endCxn id="12" idx="4"/>
          </p:cNvCxnSpPr>
          <p:nvPr/>
        </p:nvCxnSpPr>
        <p:spPr>
          <a:xfrm rot="16200000" flipV="1">
            <a:off x="7341705" y="1672157"/>
            <a:ext cx="457200"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16" name="Rectangle 15"/>
          <p:cNvSpPr/>
          <p:nvPr/>
        </p:nvSpPr>
        <p:spPr>
          <a:xfrm>
            <a:off x="6229185" y="4032071"/>
            <a:ext cx="1188720" cy="288036"/>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400" b="1" dirty="0" smtClean="0">
                <a:solidFill>
                  <a:schemeClr val="tx1"/>
                </a:solidFill>
                <a:latin typeface="Times New Roman" pitchFamily="18" charset="0"/>
                <a:cs typeface="Times New Roman" pitchFamily="18" charset="0"/>
              </a:rPr>
              <a:t>a</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,b</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,c</a:t>
            </a:r>
            <a:r>
              <a:rPr lang="en-US" sz="2400" b="1" baseline="-25000" dirty="0" smtClean="0">
                <a:solidFill>
                  <a:schemeClr val="tx1"/>
                </a:solidFill>
                <a:latin typeface="Times New Roman" pitchFamily="18" charset="0"/>
                <a:cs typeface="Times New Roman" pitchFamily="18" charset="0"/>
              </a:rPr>
              <a:t>1</a:t>
            </a:r>
          </a:p>
        </p:txBody>
      </p:sp>
      <p:cxnSp>
        <p:nvCxnSpPr>
          <p:cNvPr id="17" name="Straight Arrow Connector 16"/>
          <p:cNvCxnSpPr>
            <a:stCxn id="9" idx="4"/>
            <a:endCxn id="6" idx="0"/>
          </p:cNvCxnSpPr>
          <p:nvPr/>
        </p:nvCxnSpPr>
        <p:spPr>
          <a:xfrm rot="16200000" flipH="1">
            <a:off x="7372566" y="238653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8" name="Straight Arrow Connector 17"/>
          <p:cNvCxnSpPr>
            <a:stCxn id="10" idx="4"/>
            <a:endCxn id="6" idx="0"/>
          </p:cNvCxnSpPr>
          <p:nvPr/>
        </p:nvCxnSpPr>
        <p:spPr>
          <a:xfrm rot="5400000">
            <a:off x="8134566" y="3148334"/>
            <a:ext cx="395478"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9" name="Straight Arrow Connector 18"/>
          <p:cNvCxnSpPr>
            <a:endCxn id="7" idx="0"/>
          </p:cNvCxnSpPr>
          <p:nvPr/>
        </p:nvCxnSpPr>
        <p:spPr>
          <a:xfrm rot="10800000" flipV="1">
            <a:off x="5284305" y="2951389"/>
            <a:ext cx="1524794" cy="394883"/>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20" name="Straight Arrow Connector 19"/>
          <p:cNvCxnSpPr>
            <a:stCxn id="10" idx="4"/>
            <a:endCxn id="5" idx="0"/>
          </p:cNvCxnSpPr>
          <p:nvPr/>
        </p:nvCxnSpPr>
        <p:spPr>
          <a:xfrm rot="5400000">
            <a:off x="7372566" y="238653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21" name="Straight Arrow Connector 20"/>
          <p:cNvCxnSpPr>
            <a:stCxn id="5" idx="0"/>
            <a:endCxn id="11" idx="4"/>
          </p:cNvCxnSpPr>
          <p:nvPr/>
        </p:nvCxnSpPr>
        <p:spPr>
          <a:xfrm rot="16200000" flipV="1">
            <a:off x="5848566" y="238653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22" name="Straight Arrow Connector 21"/>
          <p:cNvCxnSpPr>
            <a:stCxn id="7" idx="0"/>
            <a:endCxn id="11" idx="4"/>
          </p:cNvCxnSpPr>
          <p:nvPr/>
        </p:nvCxnSpPr>
        <p:spPr>
          <a:xfrm rot="5400000" flipH="1" flipV="1">
            <a:off x="5086566" y="3148334"/>
            <a:ext cx="395478"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23" name="Straight Arrow Connector 22"/>
          <p:cNvCxnSpPr>
            <a:stCxn id="16" idx="0"/>
            <a:endCxn id="5" idx="4"/>
          </p:cNvCxnSpPr>
          <p:nvPr/>
        </p:nvCxnSpPr>
        <p:spPr>
          <a:xfrm rot="16200000" flipV="1">
            <a:off x="6617043" y="3825569"/>
            <a:ext cx="397764" cy="1524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24" name="Straight Arrow Connector 23"/>
          <p:cNvCxnSpPr>
            <a:stCxn id="6" idx="4"/>
            <a:endCxn id="16" idx="0"/>
          </p:cNvCxnSpPr>
          <p:nvPr/>
        </p:nvCxnSpPr>
        <p:spPr>
          <a:xfrm rot="5400000">
            <a:off x="7379043" y="3078809"/>
            <a:ext cx="397764" cy="150876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25" name="Straight Arrow Connector 24"/>
          <p:cNvCxnSpPr>
            <a:stCxn id="7" idx="4"/>
            <a:endCxn id="16" idx="0"/>
          </p:cNvCxnSpPr>
          <p:nvPr/>
        </p:nvCxnSpPr>
        <p:spPr>
          <a:xfrm rot="16200000" flipH="1">
            <a:off x="5855043" y="3063569"/>
            <a:ext cx="397764" cy="153924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26" name="Straight Connector 25"/>
          <p:cNvCxnSpPr/>
          <p:nvPr/>
        </p:nvCxnSpPr>
        <p:spPr>
          <a:xfrm rot="5400000" flipH="1">
            <a:off x="6324305" y="2660669"/>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flipH="1" flipV="1">
            <a:off x="6324305" y="2660669"/>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flipH="1">
            <a:off x="6324305" y="1983794"/>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flipH="1" flipV="1">
            <a:off x="6324305" y="1983794"/>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5400000" flipH="1">
            <a:off x="7773265" y="3358421"/>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flipH="1" flipV="1">
            <a:off x="7773265" y="3358421"/>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flipH="1">
            <a:off x="7773265" y="2681546"/>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flipH="1" flipV="1">
            <a:off x="7773265" y="2681546"/>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Oval 2"/>
          <p:cNvSpPr/>
          <p:nvPr/>
        </p:nvSpPr>
        <p:spPr bwMode="auto">
          <a:xfrm rot="2700000">
            <a:off x="6201711" y="1929681"/>
            <a:ext cx="2448110" cy="1864457"/>
          </a:xfrm>
          <a:prstGeom prst="ellipse">
            <a:avLst/>
          </a:prstGeom>
          <a:solidFill>
            <a:srgbClr val="C00000">
              <a:alpha val="50000"/>
            </a:srgbClr>
          </a:solid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4" name="Rectangle 33"/>
          <p:cNvSpPr/>
          <p:nvPr/>
        </p:nvSpPr>
        <p:spPr bwMode="auto">
          <a:xfrm>
            <a:off x="3162079" y="2194502"/>
            <a:ext cx="1665027"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5" name="TextBox 3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7776517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lang="en-US" sz="4400" dirty="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Challenges and Ideas</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Text Placeholder 2"/>
          <p:cNvSpPr txBox="1">
            <a:spLocks/>
          </p:cNvSpPr>
          <p:nvPr/>
        </p:nvSpPr>
        <p:spPr>
          <a:xfrm>
            <a:off x="190656" y="794834"/>
            <a:ext cx="8571207" cy="1107996"/>
          </a:xfrm>
          <a:prstGeom prst="rect">
            <a:avLst/>
          </a:prstGeom>
        </p:spPr>
        <p:txBody>
          <a:bodyPr vert="horz" wrap="square" lIns="0" tIns="0" rIns="0" bIns="0" rtlCol="0">
            <a:spAutoFit/>
          </a:bodyPr>
          <a:lstStyle/>
          <a:p>
            <a:pPr>
              <a:buFont typeface="Wingdings" pitchFamily="2" charset="2"/>
              <a:buChar char="Ø"/>
            </a:pPr>
            <a:r>
              <a:rPr lang="en-US" sz="2400" dirty="0" smtClean="0">
                <a:solidFill>
                  <a:srgbClr val="F58026"/>
                </a:solidFill>
                <a:latin typeface="Times New Roman" pitchFamily="18" charset="0"/>
                <a:cs typeface="Times New Roman" pitchFamily="18" charset="0"/>
              </a:rPr>
              <a:t>Over every </a:t>
            </a:r>
            <a:r>
              <a:rPr lang="en-US" sz="2400" dirty="0" smtClean="0">
                <a:solidFill>
                  <a:srgbClr val="00B050"/>
                </a:solidFill>
                <a:latin typeface="Times New Roman" pitchFamily="18" charset="0"/>
                <a:cs typeface="Times New Roman" pitchFamily="18" charset="0"/>
              </a:rPr>
              <a:t>measure subspace</a:t>
            </a:r>
          </a:p>
          <a:p>
            <a:pPr lvl="1">
              <a:buFont typeface="Wingdings" pitchFamily="2" charset="2"/>
              <a:buChar char="ü"/>
            </a:pPr>
            <a:r>
              <a:rPr lang="en-US" sz="2400" dirty="0" smtClean="0">
                <a:solidFill>
                  <a:srgbClr val="C00000"/>
                </a:solidFill>
                <a:latin typeface="Times New Roman" pitchFamily="18" charset="0"/>
                <a:cs typeface="Times New Roman" pitchFamily="18" charset="0"/>
              </a:rPr>
              <a:t>Sharing computation across measure subspaces</a:t>
            </a:r>
          </a:p>
          <a:p>
            <a:pPr lvl="2">
              <a:buFont typeface="Wingdings" pitchFamily="2" charset="2"/>
              <a:buChar char="§"/>
            </a:pPr>
            <a:r>
              <a:rPr lang="en-US" sz="2400" dirty="0" smtClean="0">
                <a:latin typeface="Times New Roman" pitchFamily="18" charset="0"/>
                <a:cs typeface="Times New Roman" pitchFamily="18" charset="0"/>
              </a:rPr>
              <a:t>Reusing computations on full space in subspaces</a:t>
            </a:r>
          </a:p>
        </p:txBody>
      </p:sp>
      <p:graphicFrame>
        <p:nvGraphicFramePr>
          <p:cNvPr id="4" name="Content Placeholder 3"/>
          <p:cNvGraphicFramePr>
            <a:graphicFrameLocks/>
          </p:cNvGraphicFramePr>
          <p:nvPr>
            <p:extLst>
              <p:ext uri="{D42A27DB-BD31-4B8C-83A1-F6EECF244321}">
                <p14:modId xmlns:p14="http://schemas.microsoft.com/office/powerpoint/2010/main" val="1586828542"/>
              </p:ext>
            </p:extLst>
          </p:nvPr>
        </p:nvGraphicFramePr>
        <p:xfrm>
          <a:off x="675567" y="2249300"/>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3</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2</a:t>
                      </a:r>
                      <a:endParaRPr lang="en-US" sz="1300" i="1" baseline="-25000" dirty="0">
                        <a:solidFill>
                          <a:schemeClr val="tx1"/>
                        </a:solidFill>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3</a:t>
                      </a:r>
                      <a:endParaRPr lang="en-US" sz="1300" i="1" baseline="-25000" dirty="0">
                        <a:solidFill>
                          <a:schemeClr val="tx1"/>
                        </a:solidFill>
                        <a:latin typeface="Times New Roman" pitchFamily="18" charset="0"/>
                        <a:cs typeface="Times New Roman" pitchFamily="18" charset="0"/>
                      </a:endParaRPr>
                    </a:p>
                  </a:txBody>
                  <a:tcPr marL="78166" marR="78166" marT="34290" marB="34290">
                    <a:no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noFill/>
                  </a:tcPr>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no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noFill/>
                  </a:tcPr>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noFill/>
                  </a:tcPr>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noFill/>
                  </a:tcPr>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4</a:t>
                      </a:r>
                      <a:endParaRPr lang="en-US" sz="1300" i="1" baseline="-25000" dirty="0">
                        <a:solidFill>
                          <a:schemeClr val="tx1"/>
                        </a:solidFill>
                        <a:latin typeface="Times New Roman" pitchFamily="18" charset="0"/>
                        <a:cs typeface="Times New Roman" pitchFamily="18" charset="0"/>
                      </a:endParaRPr>
                    </a:p>
                  </a:txBody>
                  <a:tcPr marL="78166" marR="78166" marT="34290" marB="34290">
                    <a:solidFill>
                      <a:schemeClr val="accent1">
                        <a:lumMod val="40000"/>
                        <a:lumOff val="60000"/>
                        <a:alpha val="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alpha val="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alpha val="0"/>
                      </a:schemeClr>
                    </a:solidFill>
                  </a:tcPr>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alpha val="0"/>
                      </a:schemeClr>
                    </a:solidFill>
                  </a:tcPr>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solidFill>
                      <a:schemeClr val="accent1">
                        <a:lumMod val="40000"/>
                        <a:lumOff val="60000"/>
                        <a:alpha val="0"/>
                      </a:schemeClr>
                    </a:solidFill>
                  </a:tcPr>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solidFill>
                      <a:schemeClr val="accent1">
                        <a:lumMod val="40000"/>
                        <a:lumOff val="60000"/>
                        <a:alpha val="0"/>
                      </a:schemeClr>
                    </a:solidFill>
                  </a:tcPr>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11</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15</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r>
            </a:tbl>
          </a:graphicData>
        </a:graphic>
      </p:graphicFrame>
      <p:sp>
        <p:nvSpPr>
          <p:cNvPr id="5" name="Oval 4"/>
          <p:cNvSpPr/>
          <p:nvPr/>
        </p:nvSpPr>
        <p:spPr>
          <a:xfrm>
            <a:off x="6351105" y="3346271"/>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a</a:t>
            </a:r>
            <a:r>
              <a:rPr lang="en-US" sz="2400" b="1" baseline="-25000" dirty="0" smtClean="0">
                <a:solidFill>
                  <a:srgbClr val="C00000"/>
                </a:solidFill>
                <a:latin typeface="Times New Roman" pitchFamily="18" charset="0"/>
                <a:cs typeface="Times New Roman" pitchFamily="18" charset="0"/>
              </a:rPr>
              <a:t>1</a:t>
            </a:r>
            <a:r>
              <a:rPr lang="en-US" sz="2400" b="1" dirty="0" smtClean="0">
                <a:solidFill>
                  <a:srgbClr val="C00000"/>
                </a:solidFill>
                <a:latin typeface="Times New Roman" pitchFamily="18" charset="0"/>
                <a:cs typeface="Times New Roman" pitchFamily="18" charset="0"/>
              </a:rPr>
              <a:t>,c</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6" name="Oval 5"/>
          <p:cNvSpPr/>
          <p:nvPr/>
        </p:nvSpPr>
        <p:spPr>
          <a:xfrm>
            <a:off x="7875105" y="334627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b</a:t>
            </a:r>
            <a:r>
              <a:rPr lang="en-US" sz="2400" b="1" baseline="-25000" dirty="0" smtClean="0">
                <a:solidFill>
                  <a:srgbClr val="C00000"/>
                </a:solidFill>
                <a:latin typeface="Times New Roman" pitchFamily="18" charset="0"/>
                <a:cs typeface="Times New Roman" pitchFamily="18" charset="0"/>
              </a:rPr>
              <a:t>1</a:t>
            </a:r>
            <a:r>
              <a:rPr lang="en-US" sz="2400" b="1" dirty="0" smtClean="0">
                <a:solidFill>
                  <a:srgbClr val="C00000"/>
                </a:solidFill>
                <a:latin typeface="Times New Roman" pitchFamily="18" charset="0"/>
                <a:cs typeface="Times New Roman" pitchFamily="18" charset="0"/>
              </a:rPr>
              <a:t>,c</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7" name="Oval 6"/>
          <p:cNvSpPr/>
          <p:nvPr/>
        </p:nvSpPr>
        <p:spPr>
          <a:xfrm>
            <a:off x="4827105" y="334627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a</a:t>
            </a:r>
            <a:r>
              <a:rPr lang="en-US" sz="2400" b="1" baseline="-25000" dirty="0" smtClean="0">
                <a:solidFill>
                  <a:srgbClr val="C00000"/>
                </a:solidFill>
                <a:latin typeface="Times New Roman" pitchFamily="18" charset="0"/>
                <a:cs typeface="Times New Roman" pitchFamily="18" charset="0"/>
              </a:rPr>
              <a:t>1</a:t>
            </a:r>
            <a:r>
              <a:rPr lang="en-US" sz="2400" b="1" dirty="0" smtClean="0">
                <a:solidFill>
                  <a:srgbClr val="C00000"/>
                </a:solidFill>
                <a:latin typeface="Times New Roman" pitchFamily="18" charset="0"/>
                <a:cs typeface="Times New Roman" pitchFamily="18" charset="0"/>
              </a:rPr>
              <a:t>,b</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9" name="Oval 8"/>
          <p:cNvSpPr/>
          <p:nvPr/>
        </p:nvSpPr>
        <p:spPr>
          <a:xfrm>
            <a:off x="6351105" y="2662757"/>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b</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10" name="Oval 9"/>
          <p:cNvSpPr/>
          <p:nvPr/>
        </p:nvSpPr>
        <p:spPr>
          <a:xfrm>
            <a:off x="7875105" y="2662757"/>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c</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11" name="Oval 10"/>
          <p:cNvSpPr/>
          <p:nvPr/>
        </p:nvSpPr>
        <p:spPr>
          <a:xfrm>
            <a:off x="4827105" y="2662757"/>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a</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12" name="Oval 11"/>
          <p:cNvSpPr/>
          <p:nvPr/>
        </p:nvSpPr>
        <p:spPr>
          <a:xfrm>
            <a:off x="6351105" y="1919807"/>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l-GR" sz="2400" b="1" dirty="0" smtClean="0">
                <a:solidFill>
                  <a:srgbClr val="C00000"/>
                </a:solidFill>
                <a:cs typeface="Mongolian Baiti" pitchFamily="66" charset="0"/>
              </a:rPr>
              <a:t>Τ</a:t>
            </a:r>
            <a:endParaRPr lang="en-US" sz="2400" b="1" dirty="0" smtClean="0">
              <a:solidFill>
                <a:srgbClr val="C00000"/>
              </a:solidFill>
              <a:cs typeface="Mongolian Baiti" pitchFamily="66" charset="0"/>
            </a:endParaRPr>
          </a:p>
        </p:txBody>
      </p:sp>
      <p:cxnSp>
        <p:nvCxnSpPr>
          <p:cNvPr id="13" name="Straight Arrow Connector 12"/>
          <p:cNvCxnSpPr>
            <a:stCxn id="11" idx="0"/>
            <a:endCxn id="12" idx="4"/>
          </p:cNvCxnSpPr>
          <p:nvPr/>
        </p:nvCxnSpPr>
        <p:spPr>
          <a:xfrm rot="5400000" flipH="1" flipV="1">
            <a:off x="5817705" y="1672157"/>
            <a:ext cx="45720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4" name="Straight Arrow Connector 13"/>
          <p:cNvCxnSpPr>
            <a:stCxn id="9" idx="0"/>
            <a:endCxn id="12" idx="4"/>
          </p:cNvCxnSpPr>
          <p:nvPr/>
        </p:nvCxnSpPr>
        <p:spPr>
          <a:xfrm rot="5400000" flipH="1" flipV="1">
            <a:off x="6579705" y="2433959"/>
            <a:ext cx="45720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5" name="Straight Arrow Connector 14"/>
          <p:cNvCxnSpPr>
            <a:stCxn id="10" idx="0"/>
            <a:endCxn id="12" idx="4"/>
          </p:cNvCxnSpPr>
          <p:nvPr/>
        </p:nvCxnSpPr>
        <p:spPr>
          <a:xfrm rot="16200000" flipV="1">
            <a:off x="7341705" y="1672157"/>
            <a:ext cx="457200"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16" name="Rectangle 15"/>
          <p:cNvSpPr/>
          <p:nvPr/>
        </p:nvSpPr>
        <p:spPr>
          <a:xfrm>
            <a:off x="6229185" y="4032071"/>
            <a:ext cx="1188720" cy="288036"/>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400" b="1" dirty="0" smtClean="0">
                <a:solidFill>
                  <a:srgbClr val="C00000"/>
                </a:solidFill>
                <a:latin typeface="Times New Roman" pitchFamily="18" charset="0"/>
                <a:cs typeface="Times New Roman" pitchFamily="18" charset="0"/>
              </a:rPr>
              <a:t>a</a:t>
            </a:r>
            <a:r>
              <a:rPr lang="en-US" sz="2400" b="1" baseline="-25000" dirty="0" smtClean="0">
                <a:solidFill>
                  <a:srgbClr val="C00000"/>
                </a:solidFill>
                <a:latin typeface="Times New Roman" pitchFamily="18" charset="0"/>
                <a:cs typeface="Times New Roman" pitchFamily="18" charset="0"/>
              </a:rPr>
              <a:t>1</a:t>
            </a:r>
            <a:r>
              <a:rPr lang="en-US" sz="2400" b="1" dirty="0" smtClean="0">
                <a:solidFill>
                  <a:srgbClr val="C00000"/>
                </a:solidFill>
                <a:latin typeface="Times New Roman" pitchFamily="18" charset="0"/>
                <a:cs typeface="Times New Roman" pitchFamily="18" charset="0"/>
              </a:rPr>
              <a:t>,b</a:t>
            </a:r>
            <a:r>
              <a:rPr lang="en-US" sz="2400" b="1" baseline="-25000" dirty="0" smtClean="0">
                <a:solidFill>
                  <a:srgbClr val="C00000"/>
                </a:solidFill>
                <a:latin typeface="Times New Roman" pitchFamily="18" charset="0"/>
                <a:cs typeface="Times New Roman" pitchFamily="18" charset="0"/>
              </a:rPr>
              <a:t>1</a:t>
            </a:r>
            <a:r>
              <a:rPr lang="en-US" sz="2400" b="1" dirty="0" smtClean="0">
                <a:solidFill>
                  <a:srgbClr val="C00000"/>
                </a:solidFill>
                <a:latin typeface="Times New Roman" pitchFamily="18" charset="0"/>
                <a:cs typeface="Times New Roman" pitchFamily="18" charset="0"/>
              </a:rPr>
              <a:t>,c</a:t>
            </a:r>
            <a:r>
              <a:rPr lang="en-US" sz="2400" b="1" baseline="-25000" dirty="0" smtClean="0">
                <a:solidFill>
                  <a:srgbClr val="C00000"/>
                </a:solidFill>
                <a:latin typeface="Times New Roman" pitchFamily="18" charset="0"/>
                <a:cs typeface="Times New Roman" pitchFamily="18" charset="0"/>
              </a:rPr>
              <a:t>1</a:t>
            </a:r>
          </a:p>
        </p:txBody>
      </p:sp>
      <p:cxnSp>
        <p:nvCxnSpPr>
          <p:cNvPr id="17" name="Straight Arrow Connector 16"/>
          <p:cNvCxnSpPr>
            <a:stCxn id="9" idx="4"/>
            <a:endCxn id="6" idx="0"/>
          </p:cNvCxnSpPr>
          <p:nvPr/>
        </p:nvCxnSpPr>
        <p:spPr>
          <a:xfrm rot="16200000" flipH="1">
            <a:off x="7372566" y="238653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8" name="Straight Arrow Connector 17"/>
          <p:cNvCxnSpPr>
            <a:stCxn id="10" idx="4"/>
            <a:endCxn id="6" idx="0"/>
          </p:cNvCxnSpPr>
          <p:nvPr/>
        </p:nvCxnSpPr>
        <p:spPr>
          <a:xfrm rot="5400000">
            <a:off x="8134566" y="3148334"/>
            <a:ext cx="395478"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9" name="Straight Arrow Connector 18"/>
          <p:cNvCxnSpPr>
            <a:endCxn id="7" idx="0"/>
          </p:cNvCxnSpPr>
          <p:nvPr/>
        </p:nvCxnSpPr>
        <p:spPr>
          <a:xfrm rot="10800000" flipV="1">
            <a:off x="5284305" y="2951389"/>
            <a:ext cx="1524794" cy="394883"/>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20" name="Straight Arrow Connector 19"/>
          <p:cNvCxnSpPr>
            <a:stCxn id="10" idx="4"/>
            <a:endCxn id="5" idx="0"/>
          </p:cNvCxnSpPr>
          <p:nvPr/>
        </p:nvCxnSpPr>
        <p:spPr>
          <a:xfrm rot="5400000">
            <a:off x="7372566" y="238653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21" name="Straight Arrow Connector 20"/>
          <p:cNvCxnSpPr>
            <a:stCxn id="5" idx="0"/>
            <a:endCxn id="11" idx="4"/>
          </p:cNvCxnSpPr>
          <p:nvPr/>
        </p:nvCxnSpPr>
        <p:spPr>
          <a:xfrm rot="16200000" flipV="1">
            <a:off x="5848566" y="238653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22" name="Straight Arrow Connector 21"/>
          <p:cNvCxnSpPr>
            <a:stCxn id="7" idx="0"/>
            <a:endCxn id="11" idx="4"/>
          </p:cNvCxnSpPr>
          <p:nvPr/>
        </p:nvCxnSpPr>
        <p:spPr>
          <a:xfrm rot="5400000" flipH="1" flipV="1">
            <a:off x="5086566" y="3148334"/>
            <a:ext cx="395478"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23" name="Straight Arrow Connector 22"/>
          <p:cNvCxnSpPr>
            <a:stCxn id="16" idx="0"/>
            <a:endCxn id="5" idx="4"/>
          </p:cNvCxnSpPr>
          <p:nvPr/>
        </p:nvCxnSpPr>
        <p:spPr>
          <a:xfrm rot="16200000" flipV="1">
            <a:off x="6617043" y="3825569"/>
            <a:ext cx="397764" cy="1524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24" name="Straight Arrow Connector 23"/>
          <p:cNvCxnSpPr>
            <a:stCxn id="6" idx="4"/>
            <a:endCxn id="16" idx="0"/>
          </p:cNvCxnSpPr>
          <p:nvPr/>
        </p:nvCxnSpPr>
        <p:spPr>
          <a:xfrm rot="5400000">
            <a:off x="7379043" y="3078809"/>
            <a:ext cx="397764" cy="150876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25" name="Straight Arrow Connector 24"/>
          <p:cNvCxnSpPr>
            <a:stCxn id="7" idx="4"/>
            <a:endCxn id="16" idx="0"/>
          </p:cNvCxnSpPr>
          <p:nvPr/>
        </p:nvCxnSpPr>
        <p:spPr>
          <a:xfrm rot="16200000" flipH="1">
            <a:off x="5855043" y="3063569"/>
            <a:ext cx="397764" cy="153924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26" name="Rectangle 25"/>
          <p:cNvSpPr/>
          <p:nvPr/>
        </p:nvSpPr>
        <p:spPr bwMode="auto">
          <a:xfrm>
            <a:off x="3162079" y="2190794"/>
            <a:ext cx="1665027"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7" name="TextBox 26"/>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3027185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lang="en-US" sz="4400" dirty="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Challenges and Ideas</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Text Placeholder 2"/>
          <p:cNvSpPr txBox="1">
            <a:spLocks/>
          </p:cNvSpPr>
          <p:nvPr/>
        </p:nvSpPr>
        <p:spPr>
          <a:xfrm>
            <a:off x="190656" y="794834"/>
            <a:ext cx="8571207" cy="1107996"/>
          </a:xfrm>
          <a:prstGeom prst="rect">
            <a:avLst/>
          </a:prstGeom>
        </p:spPr>
        <p:txBody>
          <a:bodyPr vert="horz" wrap="square" lIns="0" tIns="0" rIns="0" bIns="0" rtlCol="0">
            <a:spAutoFit/>
          </a:bodyPr>
          <a:lstStyle/>
          <a:p>
            <a:pPr>
              <a:buFont typeface="Wingdings" pitchFamily="2" charset="2"/>
              <a:buChar char="Ø"/>
            </a:pPr>
            <a:r>
              <a:rPr lang="en-US" sz="2400" dirty="0" smtClean="0">
                <a:solidFill>
                  <a:srgbClr val="F58026"/>
                </a:solidFill>
                <a:latin typeface="Times New Roman" pitchFamily="18" charset="0"/>
                <a:cs typeface="Times New Roman" pitchFamily="18" charset="0"/>
              </a:rPr>
              <a:t>Over every </a:t>
            </a:r>
            <a:r>
              <a:rPr lang="en-US" sz="2400" dirty="0" smtClean="0">
                <a:solidFill>
                  <a:srgbClr val="00B050"/>
                </a:solidFill>
                <a:latin typeface="Times New Roman" pitchFamily="18" charset="0"/>
                <a:cs typeface="Times New Roman" pitchFamily="18" charset="0"/>
              </a:rPr>
              <a:t>measure subspace</a:t>
            </a:r>
          </a:p>
          <a:p>
            <a:pPr lvl="1">
              <a:buFont typeface="Wingdings" pitchFamily="2" charset="2"/>
              <a:buChar char="ü"/>
            </a:pPr>
            <a:r>
              <a:rPr lang="en-US" sz="2400" dirty="0" smtClean="0">
                <a:solidFill>
                  <a:srgbClr val="C00000"/>
                </a:solidFill>
                <a:latin typeface="Times New Roman" pitchFamily="18" charset="0"/>
                <a:cs typeface="Times New Roman" pitchFamily="18" charset="0"/>
              </a:rPr>
              <a:t>Sharing computation across measure subspaces</a:t>
            </a:r>
          </a:p>
          <a:p>
            <a:pPr lvl="2">
              <a:buFont typeface="Wingdings" pitchFamily="2" charset="2"/>
              <a:buChar char="§"/>
            </a:pPr>
            <a:r>
              <a:rPr lang="en-US" sz="2400" dirty="0" smtClean="0">
                <a:latin typeface="Times New Roman" pitchFamily="18" charset="0"/>
                <a:cs typeface="Times New Roman" pitchFamily="18" charset="0"/>
              </a:rPr>
              <a:t>Reusing computations on full space in subspaces</a:t>
            </a:r>
          </a:p>
        </p:txBody>
      </p:sp>
      <p:graphicFrame>
        <p:nvGraphicFramePr>
          <p:cNvPr id="4" name="Content Placeholder 3"/>
          <p:cNvGraphicFramePr>
            <a:graphicFrameLocks/>
          </p:cNvGraphicFramePr>
          <p:nvPr>
            <p:extLst>
              <p:ext uri="{D42A27DB-BD31-4B8C-83A1-F6EECF244321}">
                <p14:modId xmlns:p14="http://schemas.microsoft.com/office/powerpoint/2010/main" val="918498714"/>
              </p:ext>
            </p:extLst>
          </p:nvPr>
        </p:nvGraphicFramePr>
        <p:xfrm>
          <a:off x="675567" y="2249300"/>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3</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solidFill>
                            <a:schemeClr val="bg1"/>
                          </a:solidFill>
                          <a:latin typeface="Times New Roman" pitchFamily="18" charset="0"/>
                          <a:cs typeface="Times New Roman" pitchFamily="18" charset="0"/>
                        </a:rPr>
                        <a:t>m</a:t>
                      </a:r>
                      <a:r>
                        <a:rPr lang="en-US" sz="1300" b="1" i="1" baseline="-25000" dirty="0" smtClean="0">
                          <a:solidFill>
                            <a:schemeClr val="bg1"/>
                          </a:solidFill>
                          <a:latin typeface="Times New Roman" pitchFamily="18" charset="0"/>
                          <a:cs typeface="Times New Roman" pitchFamily="18" charset="0"/>
                        </a:rPr>
                        <a:t>2</a:t>
                      </a:r>
                      <a:endParaRPr lang="en-US" sz="1300" b="1" i="1" baseline="-25000" dirty="0">
                        <a:solidFill>
                          <a:schemeClr val="bg1"/>
                        </a:solidFill>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15</a:t>
                      </a:r>
                      <a:endParaRPr lang="en-US" sz="1300" dirty="0">
                        <a:solidFill>
                          <a:schemeClr val="bg1"/>
                        </a:solidFill>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a</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baseline="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b</a:t>
                      </a:r>
                      <a:r>
                        <a:rPr lang="en-US" sz="1300" i="1" baseline="-2500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baseline="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c</a:t>
                      </a:r>
                      <a:r>
                        <a:rPr lang="en-US" sz="1300" i="1" baseline="-2500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15</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dirty="0" smtClean="0">
                          <a:solidFill>
                            <a:schemeClr val="accent1">
                              <a:lumMod val="40000"/>
                              <a:lumOff val="60000"/>
                            </a:schemeClr>
                          </a:solidFill>
                          <a:latin typeface="Times New Roman" pitchFamily="18" charset="0"/>
                          <a:cs typeface="Times New Roman" pitchFamily="18" charset="0"/>
                        </a:rPr>
                        <a:t>10</a:t>
                      </a:r>
                      <a:endParaRPr lang="en-US" sz="1300" dirty="0">
                        <a:solidFill>
                          <a:schemeClr val="accent1">
                            <a:lumMod val="40000"/>
                            <a:lumOff val="60000"/>
                          </a:schemeClr>
                        </a:solidFill>
                        <a:latin typeface="Times New Roman" pitchFamily="18" charset="0"/>
                        <a:cs typeface="Times New Roman" pitchFamily="18" charset="0"/>
                      </a:endParaRPr>
                    </a:p>
                  </a:txBody>
                  <a:tcPr marL="78166" marR="78166" marT="34290" marB="34290">
                    <a:solidFill>
                      <a:schemeClr val="accent1">
                        <a:lumMod val="40000"/>
                        <a:lumOff val="60000"/>
                      </a:schemeClr>
                    </a:solidFill>
                  </a:tcPr>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3</a:t>
                      </a:r>
                      <a:endParaRPr lang="en-US" sz="1300" i="1" baseline="-25000" dirty="0">
                        <a:solidFill>
                          <a:schemeClr val="tx1"/>
                        </a:solidFill>
                        <a:latin typeface="Times New Roman" pitchFamily="18" charset="0"/>
                        <a:cs typeface="Times New Roman" pitchFamily="18" charset="0"/>
                      </a:endParaRPr>
                    </a:p>
                  </a:txBody>
                  <a:tcPr marL="78166" marR="78166" marT="34290" marB="34290">
                    <a:no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noFill/>
                  </a:tcPr>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no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noFill/>
                  </a:tcPr>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noFill/>
                  </a:tcPr>
                </a:tc>
                <a:tc>
                  <a:txBody>
                    <a:bodyPr/>
                    <a:lstStyle/>
                    <a:p>
                      <a:pPr algn="ctr"/>
                      <a:r>
                        <a:rPr lang="en-US" sz="1300" dirty="0" smtClean="0">
                          <a:solidFill>
                            <a:schemeClr val="bg1"/>
                          </a:solidFill>
                          <a:latin typeface="Times New Roman" pitchFamily="18" charset="0"/>
                          <a:cs typeface="Times New Roman" pitchFamily="18" charset="0"/>
                        </a:rPr>
                        <a:t>17</a:t>
                      </a:r>
                      <a:endParaRPr lang="en-US" sz="1300" dirty="0">
                        <a:solidFill>
                          <a:schemeClr val="bg1"/>
                        </a:solidFill>
                        <a:latin typeface="Times New Roman" pitchFamily="18" charset="0"/>
                        <a:cs typeface="Times New Roman" pitchFamily="18" charset="0"/>
                      </a:endParaRPr>
                    </a:p>
                  </a:txBody>
                  <a:tcPr marL="78166" marR="78166" marT="34290" marB="34290">
                    <a:noFill/>
                  </a:tcPr>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4</a:t>
                      </a:r>
                      <a:endParaRPr lang="en-US" sz="1300" i="1" baseline="-25000" dirty="0">
                        <a:solidFill>
                          <a:schemeClr val="tx1"/>
                        </a:solidFill>
                        <a:latin typeface="Times New Roman" pitchFamily="18" charset="0"/>
                        <a:cs typeface="Times New Roman" pitchFamily="18" charset="0"/>
                      </a:endParaRPr>
                    </a:p>
                  </a:txBody>
                  <a:tcPr marL="78166" marR="78166" marT="34290" marB="34290">
                    <a:solidFill>
                      <a:schemeClr val="accent1">
                        <a:lumMod val="40000"/>
                        <a:lumOff val="60000"/>
                        <a:alpha val="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alpha val="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alpha val="0"/>
                      </a:schemeClr>
                    </a:solidFill>
                  </a:tcPr>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alpha val="0"/>
                      </a:schemeClr>
                    </a:solidFill>
                  </a:tcPr>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solidFill>
                      <a:schemeClr val="accent1">
                        <a:lumMod val="40000"/>
                        <a:lumOff val="60000"/>
                        <a:alpha val="0"/>
                      </a:schemeClr>
                    </a:solidFill>
                  </a:tcPr>
                </a:tc>
                <a:tc>
                  <a:txBody>
                    <a:bodyPr/>
                    <a:lstStyle/>
                    <a:p>
                      <a:pPr algn="ctr"/>
                      <a:r>
                        <a:rPr lang="en-US" sz="1300" dirty="0" smtClean="0">
                          <a:solidFill>
                            <a:schemeClr val="bg1"/>
                          </a:solidFill>
                          <a:latin typeface="Times New Roman" pitchFamily="18" charset="0"/>
                          <a:cs typeface="Times New Roman" pitchFamily="18" charset="0"/>
                        </a:rPr>
                        <a:t>20</a:t>
                      </a:r>
                      <a:endParaRPr lang="en-US" sz="1300" dirty="0">
                        <a:solidFill>
                          <a:schemeClr val="bg1"/>
                        </a:solidFill>
                        <a:latin typeface="Times New Roman" pitchFamily="18" charset="0"/>
                        <a:cs typeface="Times New Roman" pitchFamily="18" charset="0"/>
                      </a:endParaRPr>
                    </a:p>
                  </a:txBody>
                  <a:tcPr marL="78166" marR="78166" marT="34290" marB="34290">
                    <a:solidFill>
                      <a:schemeClr val="accent1">
                        <a:lumMod val="40000"/>
                        <a:lumOff val="60000"/>
                        <a:alpha val="0"/>
                      </a:schemeClr>
                    </a:solidFill>
                  </a:tcPr>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11</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solidFill>
                            <a:schemeClr val="bg1">
                              <a:lumMod val="75000"/>
                            </a:schemeClr>
                          </a:solidFill>
                          <a:latin typeface="Times New Roman" pitchFamily="18" charset="0"/>
                          <a:cs typeface="Times New Roman" pitchFamily="18" charset="0"/>
                        </a:rPr>
                        <a:t>15</a:t>
                      </a:r>
                      <a:endParaRPr lang="en-US" sz="1300" b="1" dirty="0">
                        <a:solidFill>
                          <a:schemeClr val="bg1">
                            <a:lumMod val="75000"/>
                          </a:schemeClr>
                        </a:solidFill>
                        <a:latin typeface="Times New Roman" pitchFamily="18" charset="0"/>
                        <a:cs typeface="Times New Roman" pitchFamily="18" charset="0"/>
                      </a:endParaRPr>
                    </a:p>
                  </a:txBody>
                  <a:tcPr marL="78166" marR="78166" marT="34290" marB="34290">
                    <a:solidFill>
                      <a:schemeClr val="bg1">
                        <a:lumMod val="75000"/>
                      </a:schemeClr>
                    </a:solidFill>
                  </a:tcPr>
                </a:tc>
              </a:tr>
            </a:tbl>
          </a:graphicData>
        </a:graphic>
      </p:graphicFrame>
      <p:sp>
        <p:nvSpPr>
          <p:cNvPr id="5" name="Oval 4"/>
          <p:cNvSpPr/>
          <p:nvPr/>
        </p:nvSpPr>
        <p:spPr>
          <a:xfrm>
            <a:off x="6432993" y="3346271"/>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a</a:t>
            </a:r>
            <a:r>
              <a:rPr lang="en-US" sz="2400" b="1" baseline="-25000" dirty="0" smtClean="0">
                <a:solidFill>
                  <a:srgbClr val="C00000"/>
                </a:solidFill>
                <a:latin typeface="Times New Roman" pitchFamily="18" charset="0"/>
                <a:cs typeface="Times New Roman" pitchFamily="18" charset="0"/>
              </a:rPr>
              <a:t>1</a:t>
            </a:r>
            <a:r>
              <a:rPr lang="en-US" sz="2400" b="1" dirty="0" smtClean="0">
                <a:solidFill>
                  <a:srgbClr val="C00000"/>
                </a:solidFill>
                <a:latin typeface="Times New Roman" pitchFamily="18" charset="0"/>
                <a:cs typeface="Times New Roman" pitchFamily="18" charset="0"/>
              </a:rPr>
              <a:t>,c</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6" name="Oval 5"/>
          <p:cNvSpPr/>
          <p:nvPr/>
        </p:nvSpPr>
        <p:spPr>
          <a:xfrm>
            <a:off x="7956993" y="334627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b</a:t>
            </a:r>
            <a:r>
              <a:rPr lang="en-US" sz="2400" b="1" baseline="-25000" dirty="0" smtClean="0">
                <a:solidFill>
                  <a:srgbClr val="C00000"/>
                </a:solidFill>
                <a:latin typeface="Times New Roman" pitchFamily="18" charset="0"/>
                <a:cs typeface="Times New Roman" pitchFamily="18" charset="0"/>
              </a:rPr>
              <a:t>1</a:t>
            </a:r>
            <a:r>
              <a:rPr lang="en-US" sz="2400" b="1" dirty="0" smtClean="0">
                <a:solidFill>
                  <a:srgbClr val="C00000"/>
                </a:solidFill>
                <a:latin typeface="Times New Roman" pitchFamily="18" charset="0"/>
                <a:cs typeface="Times New Roman" pitchFamily="18" charset="0"/>
              </a:rPr>
              <a:t>,c</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7" name="Oval 6"/>
          <p:cNvSpPr/>
          <p:nvPr/>
        </p:nvSpPr>
        <p:spPr>
          <a:xfrm>
            <a:off x="4908993" y="334627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a</a:t>
            </a:r>
            <a:r>
              <a:rPr lang="en-US" sz="2400" b="1" baseline="-25000" dirty="0" smtClean="0">
                <a:solidFill>
                  <a:srgbClr val="C00000"/>
                </a:solidFill>
                <a:latin typeface="Times New Roman" pitchFamily="18" charset="0"/>
                <a:cs typeface="Times New Roman" pitchFamily="18" charset="0"/>
              </a:rPr>
              <a:t>1</a:t>
            </a:r>
            <a:r>
              <a:rPr lang="en-US" sz="2400" b="1" dirty="0" smtClean="0">
                <a:solidFill>
                  <a:srgbClr val="C00000"/>
                </a:solidFill>
                <a:latin typeface="Times New Roman" pitchFamily="18" charset="0"/>
                <a:cs typeface="Times New Roman" pitchFamily="18" charset="0"/>
              </a:rPr>
              <a:t>,b</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9" name="Oval 8"/>
          <p:cNvSpPr/>
          <p:nvPr/>
        </p:nvSpPr>
        <p:spPr>
          <a:xfrm>
            <a:off x="6432993" y="2662757"/>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b</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10" name="Oval 9"/>
          <p:cNvSpPr/>
          <p:nvPr/>
        </p:nvSpPr>
        <p:spPr>
          <a:xfrm>
            <a:off x="7956993" y="2662757"/>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c</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11" name="Oval 10"/>
          <p:cNvSpPr/>
          <p:nvPr/>
        </p:nvSpPr>
        <p:spPr>
          <a:xfrm>
            <a:off x="4908993" y="2662757"/>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a</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12" name="Oval 11"/>
          <p:cNvSpPr/>
          <p:nvPr/>
        </p:nvSpPr>
        <p:spPr>
          <a:xfrm>
            <a:off x="6432993" y="1919807"/>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l-GR" sz="2400" b="1" dirty="0" smtClean="0">
                <a:solidFill>
                  <a:srgbClr val="C00000"/>
                </a:solidFill>
                <a:cs typeface="Mongolian Baiti" pitchFamily="66" charset="0"/>
              </a:rPr>
              <a:t>Τ</a:t>
            </a:r>
            <a:endParaRPr lang="en-US" sz="2400" b="1" dirty="0" smtClean="0">
              <a:solidFill>
                <a:srgbClr val="C00000"/>
              </a:solidFill>
              <a:cs typeface="Mongolian Baiti" pitchFamily="66" charset="0"/>
            </a:endParaRPr>
          </a:p>
        </p:txBody>
      </p:sp>
      <p:cxnSp>
        <p:nvCxnSpPr>
          <p:cNvPr id="13" name="Straight Arrow Connector 12"/>
          <p:cNvCxnSpPr>
            <a:stCxn id="11" idx="0"/>
            <a:endCxn id="12" idx="4"/>
          </p:cNvCxnSpPr>
          <p:nvPr/>
        </p:nvCxnSpPr>
        <p:spPr>
          <a:xfrm rot="5400000" flipH="1" flipV="1">
            <a:off x="5899593" y="1672157"/>
            <a:ext cx="45720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4" name="Straight Arrow Connector 13"/>
          <p:cNvCxnSpPr>
            <a:stCxn id="9" idx="0"/>
            <a:endCxn id="12" idx="4"/>
          </p:cNvCxnSpPr>
          <p:nvPr/>
        </p:nvCxnSpPr>
        <p:spPr>
          <a:xfrm rot="5400000" flipH="1" flipV="1">
            <a:off x="6661593" y="2433959"/>
            <a:ext cx="45720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5" name="Straight Arrow Connector 14"/>
          <p:cNvCxnSpPr>
            <a:stCxn id="10" idx="0"/>
            <a:endCxn id="12" idx="4"/>
          </p:cNvCxnSpPr>
          <p:nvPr/>
        </p:nvCxnSpPr>
        <p:spPr>
          <a:xfrm rot="16200000" flipV="1">
            <a:off x="7423593" y="1672157"/>
            <a:ext cx="457200"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16" name="Rectangle 15"/>
          <p:cNvSpPr/>
          <p:nvPr/>
        </p:nvSpPr>
        <p:spPr>
          <a:xfrm>
            <a:off x="6311073" y="4032071"/>
            <a:ext cx="1188720" cy="288036"/>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400" b="1" dirty="0" smtClean="0">
                <a:solidFill>
                  <a:srgbClr val="C00000"/>
                </a:solidFill>
                <a:latin typeface="Times New Roman" pitchFamily="18" charset="0"/>
                <a:cs typeface="Times New Roman" pitchFamily="18" charset="0"/>
              </a:rPr>
              <a:t>a</a:t>
            </a:r>
            <a:r>
              <a:rPr lang="en-US" sz="2400" b="1" baseline="-25000" dirty="0" smtClean="0">
                <a:solidFill>
                  <a:srgbClr val="C00000"/>
                </a:solidFill>
                <a:latin typeface="Times New Roman" pitchFamily="18" charset="0"/>
                <a:cs typeface="Times New Roman" pitchFamily="18" charset="0"/>
              </a:rPr>
              <a:t>1</a:t>
            </a:r>
            <a:r>
              <a:rPr lang="en-US" sz="2400" b="1" dirty="0" smtClean="0">
                <a:solidFill>
                  <a:srgbClr val="C00000"/>
                </a:solidFill>
                <a:latin typeface="Times New Roman" pitchFamily="18" charset="0"/>
                <a:cs typeface="Times New Roman" pitchFamily="18" charset="0"/>
              </a:rPr>
              <a:t>,b</a:t>
            </a:r>
            <a:r>
              <a:rPr lang="en-US" sz="2400" b="1" baseline="-25000" dirty="0" smtClean="0">
                <a:solidFill>
                  <a:srgbClr val="C00000"/>
                </a:solidFill>
                <a:latin typeface="Times New Roman" pitchFamily="18" charset="0"/>
                <a:cs typeface="Times New Roman" pitchFamily="18" charset="0"/>
              </a:rPr>
              <a:t>1</a:t>
            </a:r>
            <a:r>
              <a:rPr lang="en-US" sz="2400" b="1" dirty="0" smtClean="0">
                <a:solidFill>
                  <a:srgbClr val="C00000"/>
                </a:solidFill>
                <a:latin typeface="Times New Roman" pitchFamily="18" charset="0"/>
                <a:cs typeface="Times New Roman" pitchFamily="18" charset="0"/>
              </a:rPr>
              <a:t>,c</a:t>
            </a:r>
            <a:r>
              <a:rPr lang="en-US" sz="2400" b="1" baseline="-25000" dirty="0" smtClean="0">
                <a:solidFill>
                  <a:srgbClr val="C00000"/>
                </a:solidFill>
                <a:latin typeface="Times New Roman" pitchFamily="18" charset="0"/>
                <a:cs typeface="Times New Roman" pitchFamily="18" charset="0"/>
              </a:rPr>
              <a:t>1</a:t>
            </a:r>
          </a:p>
        </p:txBody>
      </p:sp>
      <p:cxnSp>
        <p:nvCxnSpPr>
          <p:cNvPr id="17" name="Straight Arrow Connector 16"/>
          <p:cNvCxnSpPr>
            <a:stCxn id="9" idx="4"/>
            <a:endCxn id="6" idx="0"/>
          </p:cNvCxnSpPr>
          <p:nvPr/>
        </p:nvCxnSpPr>
        <p:spPr>
          <a:xfrm rot="16200000" flipH="1">
            <a:off x="7454454" y="238653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8" name="Straight Arrow Connector 17"/>
          <p:cNvCxnSpPr>
            <a:stCxn id="10" idx="4"/>
            <a:endCxn id="6" idx="0"/>
          </p:cNvCxnSpPr>
          <p:nvPr/>
        </p:nvCxnSpPr>
        <p:spPr>
          <a:xfrm rot="5400000">
            <a:off x="8216454" y="3148334"/>
            <a:ext cx="395478"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9" name="Straight Arrow Connector 18"/>
          <p:cNvCxnSpPr>
            <a:endCxn id="7" idx="0"/>
          </p:cNvCxnSpPr>
          <p:nvPr/>
        </p:nvCxnSpPr>
        <p:spPr>
          <a:xfrm rot="10800000" flipV="1">
            <a:off x="5366193" y="2951389"/>
            <a:ext cx="1524794" cy="394883"/>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20" name="Straight Arrow Connector 19"/>
          <p:cNvCxnSpPr>
            <a:stCxn id="10" idx="4"/>
            <a:endCxn id="5" idx="0"/>
          </p:cNvCxnSpPr>
          <p:nvPr/>
        </p:nvCxnSpPr>
        <p:spPr>
          <a:xfrm rot="5400000">
            <a:off x="7454454" y="238653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21" name="Straight Arrow Connector 20"/>
          <p:cNvCxnSpPr>
            <a:stCxn id="5" idx="0"/>
            <a:endCxn id="11" idx="4"/>
          </p:cNvCxnSpPr>
          <p:nvPr/>
        </p:nvCxnSpPr>
        <p:spPr>
          <a:xfrm rot="16200000" flipV="1">
            <a:off x="5930454" y="238653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22" name="Straight Arrow Connector 21"/>
          <p:cNvCxnSpPr>
            <a:stCxn id="7" idx="0"/>
            <a:endCxn id="11" idx="4"/>
          </p:cNvCxnSpPr>
          <p:nvPr/>
        </p:nvCxnSpPr>
        <p:spPr>
          <a:xfrm rot="5400000" flipH="1" flipV="1">
            <a:off x="5168454" y="3148334"/>
            <a:ext cx="395478"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23" name="Straight Arrow Connector 22"/>
          <p:cNvCxnSpPr>
            <a:stCxn id="16" idx="0"/>
            <a:endCxn id="5" idx="4"/>
          </p:cNvCxnSpPr>
          <p:nvPr/>
        </p:nvCxnSpPr>
        <p:spPr>
          <a:xfrm rot="16200000" flipV="1">
            <a:off x="6698931" y="3825569"/>
            <a:ext cx="397764" cy="1524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24" name="Straight Arrow Connector 23"/>
          <p:cNvCxnSpPr>
            <a:stCxn id="6" idx="4"/>
            <a:endCxn id="16" idx="0"/>
          </p:cNvCxnSpPr>
          <p:nvPr/>
        </p:nvCxnSpPr>
        <p:spPr>
          <a:xfrm rot="5400000">
            <a:off x="7460931" y="3078809"/>
            <a:ext cx="397764" cy="150876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25" name="Straight Arrow Connector 24"/>
          <p:cNvCxnSpPr>
            <a:stCxn id="7" idx="4"/>
            <a:endCxn id="16" idx="0"/>
          </p:cNvCxnSpPr>
          <p:nvPr/>
        </p:nvCxnSpPr>
        <p:spPr>
          <a:xfrm rot="16200000" flipH="1">
            <a:off x="5936931" y="3063569"/>
            <a:ext cx="397764" cy="153924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26" name="Straight Connector 25"/>
          <p:cNvCxnSpPr/>
          <p:nvPr/>
        </p:nvCxnSpPr>
        <p:spPr>
          <a:xfrm rot="5400000" flipH="1">
            <a:off x="6228769" y="2691377"/>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flipH="1" flipV="1">
            <a:off x="6228769" y="2691377"/>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flipH="1">
            <a:off x="6228769" y="2014502"/>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flipH="1" flipV="1">
            <a:off x="6228769" y="2014502"/>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5400000" flipH="1">
            <a:off x="7868801" y="3389129"/>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flipH="1" flipV="1">
            <a:off x="7868801" y="3389129"/>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flipH="1">
            <a:off x="7868801" y="2712254"/>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flipH="1" flipV="1">
            <a:off x="7868801" y="2712254"/>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flipH="1">
            <a:off x="4850321" y="3387425"/>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5400000" flipH="1" flipV="1">
            <a:off x="4850321" y="3387425"/>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flipH="1">
            <a:off x="4850321" y="2710550"/>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5400000" flipH="1" flipV="1">
            <a:off x="4850321" y="2710550"/>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5400000" flipH="1">
            <a:off x="6203745" y="4085177"/>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flipH="1" flipV="1">
            <a:off x="6203745" y="4085177"/>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5400000" flipH="1">
            <a:off x="6203745" y="3408302"/>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flipH="1" flipV="1">
            <a:off x="6203745" y="3408302"/>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bwMode="auto">
          <a:xfrm>
            <a:off x="3156720" y="2205557"/>
            <a:ext cx="832513"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3" name="TextBox 42"/>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8810893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sz="4400" dirty="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Our Algorithms</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 name="Text Placeholder 2"/>
          <p:cNvSpPr>
            <a:spLocks noGrp="1"/>
          </p:cNvSpPr>
          <p:nvPr>
            <p:ph type="body" sz="quarter" idx="10"/>
          </p:nvPr>
        </p:nvSpPr>
        <p:spPr>
          <a:xfrm>
            <a:off x="389436" y="1085851"/>
            <a:ext cx="8363938" cy="2717667"/>
          </a:xfrm>
        </p:spPr>
        <p:txBody>
          <a:bodyPr/>
          <a:lstStyle/>
          <a:p>
            <a:pPr lvl="1">
              <a:buFont typeface="Wingdings" pitchFamily="2" charset="2"/>
              <a:buChar char="Ø"/>
            </a:pPr>
            <a:r>
              <a:rPr lang="en-US" sz="2600" dirty="0" err="1" smtClean="0">
                <a:solidFill>
                  <a:schemeClr val="accent3"/>
                </a:solidFill>
                <a:latin typeface="Times New Roman" pitchFamily="18" charset="0"/>
                <a:cs typeface="Times New Roman" pitchFamily="18" charset="0"/>
              </a:rPr>
              <a:t>Tuple</a:t>
            </a:r>
            <a:r>
              <a:rPr lang="en-US" sz="2600" dirty="0" smtClean="0">
                <a:solidFill>
                  <a:schemeClr val="accent3"/>
                </a:solidFill>
                <a:latin typeface="Times New Roman" pitchFamily="18" charset="0"/>
                <a:cs typeface="Times New Roman" pitchFamily="18" charset="0"/>
              </a:rPr>
              <a:t> reduction + Constraint pruning</a:t>
            </a:r>
          </a:p>
          <a:p>
            <a:pPr lvl="5">
              <a:buFont typeface="Wingdings" pitchFamily="2" charset="2"/>
              <a:buChar char="§"/>
            </a:pPr>
            <a:r>
              <a:rPr lang="en-US" sz="2600" dirty="0" err="1" smtClean="0">
                <a:solidFill>
                  <a:srgbClr val="00B050"/>
                </a:solidFill>
                <a:latin typeface="Times New Roman" pitchFamily="18" charset="0"/>
                <a:cs typeface="Times New Roman" pitchFamily="18" charset="0"/>
              </a:rPr>
              <a:t>BottomUp</a:t>
            </a:r>
            <a:endParaRPr lang="en-US" sz="2600" dirty="0" smtClean="0">
              <a:solidFill>
                <a:srgbClr val="00B050"/>
              </a:solidFill>
              <a:latin typeface="Times New Roman" pitchFamily="18" charset="0"/>
              <a:cs typeface="Times New Roman" pitchFamily="18" charset="0"/>
            </a:endParaRPr>
          </a:p>
          <a:p>
            <a:pPr lvl="5">
              <a:buFont typeface="Wingdings" pitchFamily="2" charset="2"/>
              <a:buChar char="§"/>
            </a:pPr>
            <a:r>
              <a:rPr lang="en-US" sz="2600" dirty="0" err="1" smtClean="0">
                <a:solidFill>
                  <a:srgbClr val="00B050"/>
                </a:solidFill>
                <a:latin typeface="Times New Roman" pitchFamily="18" charset="0"/>
                <a:cs typeface="Times New Roman" pitchFamily="18" charset="0"/>
              </a:rPr>
              <a:t>TopDown</a:t>
            </a:r>
            <a:endParaRPr lang="en-US" sz="2600" dirty="0" smtClean="0">
              <a:solidFill>
                <a:srgbClr val="00B050"/>
              </a:solidFill>
              <a:latin typeface="Times New Roman" pitchFamily="18" charset="0"/>
              <a:cs typeface="Times New Roman" pitchFamily="18" charset="0"/>
            </a:endParaRPr>
          </a:p>
          <a:p>
            <a:pPr lvl="1">
              <a:buFont typeface="Wingdings" pitchFamily="2" charset="2"/>
              <a:buChar char="Ø"/>
            </a:pPr>
            <a:r>
              <a:rPr lang="en-US" sz="2600" dirty="0" smtClean="0">
                <a:solidFill>
                  <a:schemeClr val="accent3"/>
                </a:solidFill>
                <a:latin typeface="Times New Roman" pitchFamily="18" charset="0"/>
                <a:cs typeface="Times New Roman" pitchFamily="18" charset="0"/>
              </a:rPr>
              <a:t>Tuple reduction + Constraint pruning + Sharing computation</a:t>
            </a:r>
          </a:p>
          <a:p>
            <a:pPr lvl="5">
              <a:buFont typeface="Wingdings" pitchFamily="2" charset="2"/>
              <a:buChar char="§"/>
            </a:pPr>
            <a:r>
              <a:rPr lang="en-US" sz="2600" dirty="0" err="1" smtClean="0">
                <a:solidFill>
                  <a:srgbClr val="00B050"/>
                </a:solidFill>
                <a:latin typeface="Times New Roman" pitchFamily="18" charset="0"/>
                <a:cs typeface="Times New Roman" pitchFamily="18" charset="0"/>
              </a:rPr>
              <a:t>SBottomUp</a:t>
            </a:r>
            <a:endParaRPr lang="en-US" sz="2600" dirty="0" smtClean="0">
              <a:solidFill>
                <a:srgbClr val="00B050"/>
              </a:solidFill>
              <a:latin typeface="Times New Roman" pitchFamily="18" charset="0"/>
              <a:cs typeface="Times New Roman" pitchFamily="18" charset="0"/>
            </a:endParaRPr>
          </a:p>
          <a:p>
            <a:pPr lvl="5">
              <a:buFont typeface="Wingdings" pitchFamily="2" charset="2"/>
              <a:buChar char="§"/>
            </a:pPr>
            <a:r>
              <a:rPr lang="en-US" sz="2600" dirty="0" err="1" smtClean="0">
                <a:solidFill>
                  <a:srgbClr val="00B050"/>
                </a:solidFill>
                <a:latin typeface="Times New Roman" pitchFamily="18" charset="0"/>
                <a:cs typeface="Times New Roman" pitchFamily="18" charset="0"/>
              </a:rPr>
              <a:t>STopDown</a:t>
            </a:r>
            <a:endParaRPr lang="en-US" sz="2600" dirty="0" smtClean="0">
              <a:solidFill>
                <a:srgbClr val="00B050"/>
              </a:solidFill>
              <a:latin typeface="Times New Roman" pitchFamily="18" charset="0"/>
              <a:cs typeface="Times New Roman" pitchFamily="18" charset="0"/>
            </a:endParaRPr>
          </a:p>
        </p:txBody>
      </p:sp>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0469797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lang="en-US" sz="4400" dirty="0" err="1"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BottomUp</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Text Placeholder 2"/>
          <p:cNvSpPr txBox="1">
            <a:spLocks/>
          </p:cNvSpPr>
          <p:nvPr/>
        </p:nvSpPr>
        <p:spPr>
          <a:xfrm>
            <a:off x="190656" y="794834"/>
            <a:ext cx="8571207" cy="1600438"/>
          </a:xfrm>
          <a:prstGeom prst="rect">
            <a:avLst/>
          </a:prstGeom>
        </p:spPr>
        <p:txBody>
          <a:bodyPr vert="horz" wrap="square" lIns="0" tIns="0" rIns="0" bIns="0" rtlCol="0">
            <a:spAutoFit/>
          </a:bodyPr>
          <a:lstStyle/>
          <a:p>
            <a:pPr>
              <a:buFont typeface="Wingdings" pitchFamily="2" charset="2"/>
              <a:buChar char="Ø"/>
            </a:pPr>
            <a:r>
              <a:rPr lang="en-US" sz="2600" dirty="0" smtClean="0">
                <a:solidFill>
                  <a:srgbClr val="F58026"/>
                </a:solidFill>
                <a:latin typeface="Times New Roman" pitchFamily="18" charset="0"/>
                <a:cs typeface="Times New Roman" pitchFamily="18" charset="0"/>
              </a:rPr>
              <a:t>Stores a </a:t>
            </a:r>
            <a:r>
              <a:rPr lang="en-US" sz="2600" dirty="0" err="1" smtClean="0">
                <a:solidFill>
                  <a:srgbClr val="F58026"/>
                </a:solidFill>
                <a:latin typeface="Times New Roman" pitchFamily="18" charset="0"/>
                <a:cs typeface="Times New Roman" pitchFamily="18" charset="0"/>
              </a:rPr>
              <a:t>tuple</a:t>
            </a:r>
            <a:r>
              <a:rPr lang="en-US" sz="2600" dirty="0" smtClean="0">
                <a:solidFill>
                  <a:srgbClr val="F58026"/>
                </a:solidFill>
                <a:latin typeface="Times New Roman" pitchFamily="18" charset="0"/>
                <a:cs typeface="Times New Roman" pitchFamily="18" charset="0"/>
              </a:rPr>
              <a:t> for every such constraint that qualifies it as a contextual skyline </a:t>
            </a:r>
            <a:r>
              <a:rPr lang="en-US" sz="2600" dirty="0" err="1" smtClean="0">
                <a:solidFill>
                  <a:srgbClr val="F58026"/>
                </a:solidFill>
                <a:latin typeface="Times New Roman" pitchFamily="18" charset="0"/>
                <a:cs typeface="Times New Roman" pitchFamily="18" charset="0"/>
              </a:rPr>
              <a:t>tuple</a:t>
            </a:r>
            <a:endParaRPr lang="en-US" sz="2600" dirty="0" smtClean="0">
              <a:solidFill>
                <a:schemeClr val="accent2">
                  <a:lumMod val="75000"/>
                </a:schemeClr>
              </a:solidFill>
              <a:latin typeface="Times New Roman" pitchFamily="18" charset="0"/>
              <a:cs typeface="Times New Roman" pitchFamily="18" charset="0"/>
            </a:endParaRPr>
          </a:p>
          <a:p>
            <a:pPr>
              <a:buFont typeface="Wingdings" pitchFamily="2" charset="2"/>
              <a:buChar char="Ø"/>
            </a:pPr>
            <a:r>
              <a:rPr lang="en-US" sz="2600" dirty="0" smtClean="0">
                <a:solidFill>
                  <a:srgbClr val="F58026"/>
                </a:solidFill>
                <a:latin typeface="Times New Roman" pitchFamily="18" charset="0"/>
                <a:cs typeface="Times New Roman" pitchFamily="18" charset="0"/>
              </a:rPr>
              <a:t>Traverses the constraints in</a:t>
            </a:r>
            <a:r>
              <a:rPr lang="en-US" sz="2600" dirty="0" smtClean="0">
                <a:solidFill>
                  <a:schemeClr val="accent3"/>
                </a:solidFill>
                <a:latin typeface="Times New Roman" pitchFamily="18" charset="0"/>
                <a:cs typeface="Times New Roman" pitchFamily="18" charset="0"/>
              </a:rPr>
              <a:t> </a:t>
            </a:r>
            <a:r>
              <a:rPr lang="en-US" sz="2600" i="1" dirty="0" smtClean="0">
                <a:solidFill>
                  <a:schemeClr val="accent3"/>
                </a:solidFill>
                <a:latin typeface="Monotype Corsiva" pitchFamily="66" charset="0"/>
                <a:cs typeface="Times New Roman" pitchFamily="18" charset="0"/>
              </a:rPr>
              <a:t>C</a:t>
            </a:r>
            <a:r>
              <a:rPr lang="en-US" sz="2600" i="1" dirty="0" smtClean="0">
                <a:solidFill>
                  <a:schemeClr val="accent3"/>
                </a:solidFill>
                <a:latin typeface="Times New Roman" pitchFamily="18" charset="0"/>
                <a:cs typeface="Times New Roman" pitchFamily="18" charset="0"/>
              </a:rPr>
              <a:t> </a:t>
            </a:r>
            <a:r>
              <a:rPr lang="en-US" sz="2600" i="1" baseline="30000" dirty="0" smtClean="0">
                <a:solidFill>
                  <a:schemeClr val="accent3"/>
                </a:solidFill>
                <a:latin typeface="Times New Roman" pitchFamily="18" charset="0"/>
                <a:cs typeface="Times New Roman" pitchFamily="18" charset="0"/>
              </a:rPr>
              <a:t>t </a:t>
            </a:r>
            <a:r>
              <a:rPr lang="en-US" sz="2600" dirty="0" smtClean="0">
                <a:solidFill>
                  <a:srgbClr val="F58026"/>
                </a:solidFill>
                <a:latin typeface="Times New Roman" pitchFamily="18" charset="0"/>
                <a:cs typeface="Times New Roman" pitchFamily="18" charset="0"/>
              </a:rPr>
              <a:t>in a bottom-up, breadth-first manner</a:t>
            </a:r>
            <a:endParaRPr lang="en-US" sz="2600" dirty="0" smtClean="0">
              <a:solidFill>
                <a:schemeClr val="accent2">
                  <a:lumMod val="75000"/>
                </a:schemeClr>
              </a:solidFill>
              <a:latin typeface="Times New Roman" pitchFamily="18" charset="0"/>
              <a:cs typeface="Times New Roman" pitchFamily="18" charset="0"/>
            </a:endParaRPr>
          </a:p>
        </p:txBody>
      </p:sp>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7077600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sz="440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BottomUp</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7" name="Oval 6"/>
          <p:cNvSpPr/>
          <p:nvPr/>
        </p:nvSpPr>
        <p:spPr>
          <a:xfrm>
            <a:off x="6172200" y="2514600"/>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sp>
        <p:nvSpPr>
          <p:cNvPr id="8" name="Oval 7"/>
          <p:cNvSpPr/>
          <p:nvPr/>
        </p:nvSpPr>
        <p:spPr>
          <a:xfrm>
            <a:off x="6172200" y="1714500"/>
            <a:ext cx="914400" cy="5143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l-GR" sz="2000" b="1" dirty="0" smtClean="0">
                <a:solidFill>
                  <a:schemeClr val="tx1"/>
                </a:solidFill>
                <a:cs typeface="Mongolian Baiti" pitchFamily="66" charset="0"/>
              </a:rPr>
              <a:t>Τ</a:t>
            </a:r>
            <a:endParaRPr lang="en-US" sz="2000" b="1" dirty="0" smtClean="0">
              <a:solidFill>
                <a:schemeClr val="tx1"/>
              </a:solidFill>
              <a:cs typeface="Mongolian Baiti" pitchFamily="66" charset="0"/>
            </a:endParaRP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cxnSp>
        <p:nvCxnSpPr>
          <p:cNvPr id="9" name="Straight Arrow Connector 8"/>
          <p:cNvCxnSpPr>
            <a:stCxn id="21" idx="0"/>
            <a:endCxn id="8" idx="4"/>
          </p:cNvCxnSpPr>
          <p:nvPr/>
        </p:nvCxnSpPr>
        <p:spPr>
          <a:xfrm rot="5400000" flipH="1" flipV="1">
            <a:off x="5724525" y="1609725"/>
            <a:ext cx="28575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0" name="Straight Arrow Connector 9"/>
          <p:cNvCxnSpPr>
            <a:stCxn id="7" idx="0"/>
            <a:endCxn id="8" idx="4"/>
          </p:cNvCxnSpPr>
          <p:nvPr/>
        </p:nvCxnSpPr>
        <p:spPr>
          <a:xfrm rot="5400000" flipH="1" flipV="1">
            <a:off x="6486525" y="2371527"/>
            <a:ext cx="28575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1" name="Straight Arrow Connector 10"/>
          <p:cNvCxnSpPr>
            <a:stCxn id="22" idx="0"/>
            <a:endCxn id="8" idx="4"/>
          </p:cNvCxnSpPr>
          <p:nvPr/>
        </p:nvCxnSpPr>
        <p:spPr>
          <a:xfrm rot="16200000" flipV="1">
            <a:off x="7248525" y="1609725"/>
            <a:ext cx="285750"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12" name="Rectangle 11"/>
          <p:cNvSpPr/>
          <p:nvPr/>
        </p:nvSpPr>
        <p:spPr>
          <a:xfrm>
            <a:off x="6050280" y="3886200"/>
            <a:ext cx="1188720" cy="400050"/>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2</a:t>
            </a:r>
            <a:r>
              <a:rPr lang="en-US" sz="2000" b="1" dirty="0" smtClean="0">
                <a:solidFill>
                  <a:schemeClr val="tx1"/>
                </a:solidFill>
                <a:latin typeface="Times New Roman" pitchFamily="18" charset="0"/>
                <a:cs typeface="Times New Roman" pitchFamily="18" charset="0"/>
              </a:rPr>
              <a:t>}</a:t>
            </a:r>
          </a:p>
        </p:txBody>
      </p:sp>
      <p:cxnSp>
        <p:nvCxnSpPr>
          <p:cNvPr id="13" name="Straight Arrow Connector 12"/>
          <p:cNvCxnSpPr/>
          <p:nvPr/>
        </p:nvCxnSpPr>
        <p:spPr>
          <a:xfrm>
            <a:off x="6629400" y="2914650"/>
            <a:ext cx="1524000" cy="28575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4" name="Straight Arrow Connector 13"/>
          <p:cNvCxnSpPr/>
          <p:nvPr/>
        </p:nvCxnSpPr>
        <p:spPr>
          <a:xfrm rot="5400000">
            <a:off x="8009779" y="3058271"/>
            <a:ext cx="288036" cy="794"/>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5" name="Straight Arrow Connector 14"/>
          <p:cNvCxnSpPr/>
          <p:nvPr/>
        </p:nvCxnSpPr>
        <p:spPr>
          <a:xfrm rot="10800000" flipV="1">
            <a:off x="5105400" y="2917531"/>
            <a:ext cx="1524794" cy="282869"/>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6" name="Straight Arrow Connector 15"/>
          <p:cNvCxnSpPr>
            <a:endCxn id="24" idx="0"/>
          </p:cNvCxnSpPr>
          <p:nvPr/>
        </p:nvCxnSpPr>
        <p:spPr>
          <a:xfrm rot="10800000" flipV="1">
            <a:off x="6629400" y="2914650"/>
            <a:ext cx="152400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7" name="Straight Arrow Connector 16"/>
          <p:cNvCxnSpPr>
            <a:stCxn id="24" idx="0"/>
          </p:cNvCxnSpPr>
          <p:nvPr/>
        </p:nvCxnSpPr>
        <p:spPr>
          <a:xfrm rot="16200000" flipV="1">
            <a:off x="5695950" y="2324100"/>
            <a:ext cx="34290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8" name="Straight Arrow Connector 17"/>
          <p:cNvCxnSpPr>
            <a:stCxn id="12" idx="0"/>
            <a:endCxn id="24" idx="4"/>
          </p:cNvCxnSpPr>
          <p:nvPr/>
        </p:nvCxnSpPr>
        <p:spPr>
          <a:xfrm rot="16200000" flipV="1">
            <a:off x="6466713" y="3708273"/>
            <a:ext cx="340614" cy="1524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9" name="Straight Arrow Connector 18"/>
          <p:cNvCxnSpPr>
            <a:endCxn id="12" idx="0"/>
          </p:cNvCxnSpPr>
          <p:nvPr/>
        </p:nvCxnSpPr>
        <p:spPr>
          <a:xfrm rot="10800000" flipV="1">
            <a:off x="6644640" y="3543300"/>
            <a:ext cx="135636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20" name="Straight Arrow Connector 19"/>
          <p:cNvCxnSpPr>
            <a:endCxn id="12" idx="0"/>
          </p:cNvCxnSpPr>
          <p:nvPr/>
        </p:nvCxnSpPr>
        <p:spPr>
          <a:xfrm>
            <a:off x="5410200" y="3600450"/>
            <a:ext cx="1234440" cy="28575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sp>
        <p:nvSpPr>
          <p:cNvPr id="21" name="Oval 20"/>
          <p:cNvSpPr/>
          <p:nvPr/>
        </p:nvSpPr>
        <p:spPr>
          <a:xfrm>
            <a:off x="4648200" y="2514600"/>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2</a:t>
            </a:r>
            <a:r>
              <a:rPr lang="en-US" sz="2000" b="1" dirty="0" smtClean="0">
                <a:solidFill>
                  <a:schemeClr val="tx1"/>
                </a:solidFill>
                <a:latin typeface="Times New Roman" pitchFamily="18" charset="0"/>
                <a:cs typeface="Times New Roman" pitchFamily="18" charset="0"/>
              </a:rPr>
              <a:t>}</a:t>
            </a:r>
          </a:p>
        </p:txBody>
      </p:sp>
      <p:sp>
        <p:nvSpPr>
          <p:cNvPr id="22" name="Oval 21"/>
          <p:cNvSpPr/>
          <p:nvPr/>
        </p:nvSpPr>
        <p:spPr>
          <a:xfrm>
            <a:off x="7696200" y="2514600"/>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sp>
        <p:nvSpPr>
          <p:cNvPr id="23" name="Oval 22"/>
          <p:cNvSpPr/>
          <p:nvPr/>
        </p:nvSpPr>
        <p:spPr>
          <a:xfrm>
            <a:off x="7696200" y="3257550"/>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endParaRPr lang="en-US" sz="2000" b="1" dirty="0" smtClean="0">
              <a:solidFill>
                <a:schemeClr val="tx1"/>
              </a:solidFill>
              <a:latin typeface="Times New Roman" pitchFamily="18" charset="0"/>
              <a:cs typeface="Times New Roman" pitchFamily="18" charset="0"/>
            </a:endParaRP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sp>
        <p:nvSpPr>
          <p:cNvPr id="24" name="Oval 23"/>
          <p:cNvSpPr/>
          <p:nvPr/>
        </p:nvSpPr>
        <p:spPr>
          <a:xfrm>
            <a:off x="6172200" y="3257550"/>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2</a:t>
            </a:r>
            <a:r>
              <a:rPr lang="en-US" sz="2000" b="1" dirty="0" smtClean="0">
                <a:solidFill>
                  <a:schemeClr val="tx1"/>
                </a:solidFill>
                <a:latin typeface="Times New Roman" pitchFamily="18" charset="0"/>
                <a:cs typeface="Times New Roman" pitchFamily="18" charset="0"/>
              </a:rPr>
              <a:t>}</a:t>
            </a:r>
          </a:p>
        </p:txBody>
      </p:sp>
      <p:sp>
        <p:nvSpPr>
          <p:cNvPr id="25" name="Oval 24"/>
          <p:cNvSpPr/>
          <p:nvPr/>
        </p:nvSpPr>
        <p:spPr>
          <a:xfrm>
            <a:off x="4648200" y="3257550"/>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endParaRPr lang="en-US" sz="2000" b="1" dirty="0" smtClean="0">
              <a:solidFill>
                <a:schemeClr val="tx1"/>
              </a:solidFill>
              <a:latin typeface="Times New Roman" pitchFamily="18" charset="0"/>
              <a:cs typeface="Times New Roman" pitchFamily="18" charset="0"/>
            </a:endParaRP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2</a:t>
            </a:r>
            <a:r>
              <a:rPr lang="en-US" sz="2000" b="1" dirty="0" smtClean="0">
                <a:solidFill>
                  <a:schemeClr val="tx1"/>
                </a:solidFill>
                <a:latin typeface="Times New Roman" pitchFamily="18" charset="0"/>
                <a:cs typeface="Times New Roman" pitchFamily="18" charset="0"/>
              </a:rPr>
              <a:t>}</a:t>
            </a:r>
          </a:p>
        </p:txBody>
      </p:sp>
      <p:cxnSp>
        <p:nvCxnSpPr>
          <p:cNvPr id="26" name="Straight Arrow Connector 25"/>
          <p:cNvCxnSpPr/>
          <p:nvPr/>
        </p:nvCxnSpPr>
        <p:spPr>
          <a:xfrm rot="5400000" flipH="1" flipV="1">
            <a:off x="4961779" y="3058271"/>
            <a:ext cx="288036" cy="794"/>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graphicFrame>
        <p:nvGraphicFramePr>
          <p:cNvPr id="29" name="Content Placeholder 3"/>
          <p:cNvGraphicFramePr>
            <a:graphicFrameLocks/>
          </p:cNvGraphicFramePr>
          <p:nvPr>
            <p:extLst>
              <p:ext uri="{D42A27DB-BD31-4B8C-83A1-F6EECF244321}">
                <p14:modId xmlns:p14="http://schemas.microsoft.com/office/powerpoint/2010/main" val="3730951332"/>
              </p:ext>
            </p:extLst>
          </p:nvPr>
        </p:nvGraphicFramePr>
        <p:xfrm>
          <a:off x="470847" y="1420184"/>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3</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2</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3</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4</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11</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15</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r>
            </a:tbl>
          </a:graphicData>
        </a:graphic>
      </p:graphicFrame>
      <p:sp>
        <p:nvSpPr>
          <p:cNvPr id="27" name="Rectangle 26"/>
          <p:cNvSpPr/>
          <p:nvPr/>
        </p:nvSpPr>
        <p:spPr bwMode="auto">
          <a:xfrm>
            <a:off x="2983174" y="1375483"/>
            <a:ext cx="1665027"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8" name="TextBox 27"/>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0833558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sz="440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BottomUp</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7" name="Oval 6"/>
          <p:cNvSpPr/>
          <p:nvPr/>
        </p:nvSpPr>
        <p:spPr>
          <a:xfrm>
            <a:off x="6172200" y="2514600"/>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sp>
        <p:nvSpPr>
          <p:cNvPr id="8" name="Oval 7"/>
          <p:cNvSpPr/>
          <p:nvPr/>
        </p:nvSpPr>
        <p:spPr>
          <a:xfrm>
            <a:off x="6172200" y="1714500"/>
            <a:ext cx="914400" cy="5143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l-GR" sz="2000" b="1" dirty="0" smtClean="0">
                <a:solidFill>
                  <a:schemeClr val="tx1"/>
                </a:solidFill>
                <a:cs typeface="Mongolian Baiti" pitchFamily="66" charset="0"/>
              </a:rPr>
              <a:t>Τ</a:t>
            </a:r>
            <a:endParaRPr lang="en-US" sz="2000" b="1" dirty="0" smtClean="0">
              <a:solidFill>
                <a:schemeClr val="tx1"/>
              </a:solidFill>
              <a:cs typeface="Mongolian Baiti" pitchFamily="66" charset="0"/>
            </a:endParaRP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cxnSp>
        <p:nvCxnSpPr>
          <p:cNvPr id="9" name="Straight Arrow Connector 8"/>
          <p:cNvCxnSpPr>
            <a:stCxn id="21" idx="0"/>
            <a:endCxn id="8" idx="4"/>
          </p:cNvCxnSpPr>
          <p:nvPr/>
        </p:nvCxnSpPr>
        <p:spPr>
          <a:xfrm rot="5400000" flipH="1" flipV="1">
            <a:off x="5724525" y="1609725"/>
            <a:ext cx="28575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0" name="Straight Arrow Connector 9"/>
          <p:cNvCxnSpPr>
            <a:stCxn id="7" idx="0"/>
            <a:endCxn id="8" idx="4"/>
          </p:cNvCxnSpPr>
          <p:nvPr/>
        </p:nvCxnSpPr>
        <p:spPr>
          <a:xfrm rot="5400000" flipH="1" flipV="1">
            <a:off x="6486525" y="2371527"/>
            <a:ext cx="28575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1" name="Straight Arrow Connector 10"/>
          <p:cNvCxnSpPr>
            <a:stCxn id="22" idx="0"/>
            <a:endCxn id="8" idx="4"/>
          </p:cNvCxnSpPr>
          <p:nvPr/>
        </p:nvCxnSpPr>
        <p:spPr>
          <a:xfrm rot="16200000" flipV="1">
            <a:off x="7248525" y="1609725"/>
            <a:ext cx="285750"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12" name="Rectangle 11"/>
          <p:cNvSpPr/>
          <p:nvPr/>
        </p:nvSpPr>
        <p:spPr>
          <a:xfrm>
            <a:off x="6050280" y="3886200"/>
            <a:ext cx="1188720" cy="400050"/>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000" b="1" dirty="0" smtClean="0">
                <a:solidFill>
                  <a:srgbClr val="00B050"/>
                </a:solidFill>
                <a:latin typeface="Times New Roman" pitchFamily="18" charset="0"/>
                <a:cs typeface="Times New Roman" pitchFamily="18" charset="0"/>
              </a:rPr>
              <a:t>a</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,b</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,c</a:t>
            </a:r>
            <a:r>
              <a:rPr lang="en-US" sz="2000" b="1" baseline="-25000" dirty="0" smtClean="0">
                <a:solidFill>
                  <a:srgbClr val="00B050"/>
                </a:solidFill>
                <a:latin typeface="Times New Roman" pitchFamily="18" charset="0"/>
                <a:cs typeface="Times New Roman" pitchFamily="18" charset="0"/>
              </a:rPr>
              <a:t>1</a:t>
            </a: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2</a:t>
            </a:r>
            <a:r>
              <a:rPr lang="en-US" sz="2000" b="1" dirty="0" smtClean="0">
                <a:solidFill>
                  <a:srgbClr val="00B050"/>
                </a:solidFill>
                <a:latin typeface="Times New Roman" pitchFamily="18" charset="0"/>
                <a:cs typeface="Times New Roman" pitchFamily="18" charset="0"/>
              </a:rPr>
              <a:t>}</a:t>
            </a:r>
          </a:p>
        </p:txBody>
      </p:sp>
      <p:cxnSp>
        <p:nvCxnSpPr>
          <p:cNvPr id="13" name="Straight Arrow Connector 12"/>
          <p:cNvCxnSpPr/>
          <p:nvPr/>
        </p:nvCxnSpPr>
        <p:spPr>
          <a:xfrm>
            <a:off x="6629400" y="2914650"/>
            <a:ext cx="1524000" cy="28575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4" name="Straight Arrow Connector 13"/>
          <p:cNvCxnSpPr/>
          <p:nvPr/>
        </p:nvCxnSpPr>
        <p:spPr>
          <a:xfrm rot="5400000">
            <a:off x="8009779" y="3058271"/>
            <a:ext cx="288036" cy="794"/>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5" name="Straight Arrow Connector 14"/>
          <p:cNvCxnSpPr/>
          <p:nvPr/>
        </p:nvCxnSpPr>
        <p:spPr>
          <a:xfrm rot="10800000" flipV="1">
            <a:off x="5105400" y="2917531"/>
            <a:ext cx="1524794" cy="282869"/>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6" name="Straight Arrow Connector 15"/>
          <p:cNvCxnSpPr>
            <a:endCxn id="24" idx="0"/>
          </p:cNvCxnSpPr>
          <p:nvPr/>
        </p:nvCxnSpPr>
        <p:spPr>
          <a:xfrm rot="10800000" flipV="1">
            <a:off x="6629400" y="2914650"/>
            <a:ext cx="152400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7" name="Straight Arrow Connector 16"/>
          <p:cNvCxnSpPr>
            <a:stCxn id="24" idx="0"/>
          </p:cNvCxnSpPr>
          <p:nvPr/>
        </p:nvCxnSpPr>
        <p:spPr>
          <a:xfrm rot="16200000" flipV="1">
            <a:off x="5695950" y="2324100"/>
            <a:ext cx="34290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8" name="Straight Arrow Connector 17"/>
          <p:cNvCxnSpPr>
            <a:stCxn id="12" idx="0"/>
            <a:endCxn id="24" idx="4"/>
          </p:cNvCxnSpPr>
          <p:nvPr/>
        </p:nvCxnSpPr>
        <p:spPr>
          <a:xfrm rot="16200000" flipV="1">
            <a:off x="6466713" y="3708273"/>
            <a:ext cx="340614" cy="1524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9" name="Straight Arrow Connector 18"/>
          <p:cNvCxnSpPr>
            <a:endCxn id="12" idx="0"/>
          </p:cNvCxnSpPr>
          <p:nvPr/>
        </p:nvCxnSpPr>
        <p:spPr>
          <a:xfrm rot="10800000" flipV="1">
            <a:off x="6644640" y="3543300"/>
            <a:ext cx="135636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20" name="Straight Arrow Connector 19"/>
          <p:cNvCxnSpPr>
            <a:endCxn id="12" idx="0"/>
          </p:cNvCxnSpPr>
          <p:nvPr/>
        </p:nvCxnSpPr>
        <p:spPr>
          <a:xfrm>
            <a:off x="5410200" y="3600450"/>
            <a:ext cx="1234440" cy="28575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sp>
        <p:nvSpPr>
          <p:cNvPr id="21" name="Oval 20"/>
          <p:cNvSpPr/>
          <p:nvPr/>
        </p:nvSpPr>
        <p:spPr>
          <a:xfrm>
            <a:off x="4648200" y="2514600"/>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2</a:t>
            </a:r>
            <a:r>
              <a:rPr lang="en-US" sz="2000" b="1" dirty="0" smtClean="0">
                <a:solidFill>
                  <a:schemeClr val="tx1"/>
                </a:solidFill>
                <a:latin typeface="Times New Roman" pitchFamily="18" charset="0"/>
                <a:cs typeface="Times New Roman" pitchFamily="18" charset="0"/>
              </a:rPr>
              <a:t>}</a:t>
            </a:r>
          </a:p>
        </p:txBody>
      </p:sp>
      <p:sp>
        <p:nvSpPr>
          <p:cNvPr id="22" name="Oval 21"/>
          <p:cNvSpPr/>
          <p:nvPr/>
        </p:nvSpPr>
        <p:spPr>
          <a:xfrm>
            <a:off x="7696200" y="2514600"/>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sp>
        <p:nvSpPr>
          <p:cNvPr id="23" name="Oval 22"/>
          <p:cNvSpPr/>
          <p:nvPr/>
        </p:nvSpPr>
        <p:spPr>
          <a:xfrm>
            <a:off x="7696200" y="3257550"/>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endParaRPr lang="en-US" sz="2000" b="1" dirty="0" smtClean="0">
              <a:solidFill>
                <a:schemeClr val="tx1"/>
              </a:solidFill>
              <a:latin typeface="Times New Roman" pitchFamily="18" charset="0"/>
              <a:cs typeface="Times New Roman" pitchFamily="18" charset="0"/>
            </a:endParaRP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sp>
        <p:nvSpPr>
          <p:cNvPr id="24" name="Oval 23"/>
          <p:cNvSpPr/>
          <p:nvPr/>
        </p:nvSpPr>
        <p:spPr>
          <a:xfrm>
            <a:off x="6172200" y="3257550"/>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2</a:t>
            </a:r>
            <a:r>
              <a:rPr lang="en-US" sz="2000" b="1" dirty="0" smtClean="0">
                <a:solidFill>
                  <a:schemeClr val="tx1"/>
                </a:solidFill>
                <a:latin typeface="Times New Roman" pitchFamily="18" charset="0"/>
                <a:cs typeface="Times New Roman" pitchFamily="18" charset="0"/>
              </a:rPr>
              <a:t>}</a:t>
            </a:r>
          </a:p>
        </p:txBody>
      </p:sp>
      <p:sp>
        <p:nvSpPr>
          <p:cNvPr id="25" name="Oval 24"/>
          <p:cNvSpPr/>
          <p:nvPr/>
        </p:nvSpPr>
        <p:spPr>
          <a:xfrm>
            <a:off x="4648200" y="3257550"/>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endParaRPr lang="en-US" sz="2000" b="1" dirty="0" smtClean="0">
              <a:solidFill>
                <a:schemeClr val="tx1"/>
              </a:solidFill>
              <a:latin typeface="Times New Roman" pitchFamily="18" charset="0"/>
              <a:cs typeface="Times New Roman" pitchFamily="18" charset="0"/>
            </a:endParaRP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2</a:t>
            </a:r>
            <a:r>
              <a:rPr lang="en-US" sz="2000" b="1" dirty="0" smtClean="0">
                <a:solidFill>
                  <a:schemeClr val="tx1"/>
                </a:solidFill>
                <a:latin typeface="Times New Roman" pitchFamily="18" charset="0"/>
                <a:cs typeface="Times New Roman" pitchFamily="18" charset="0"/>
              </a:rPr>
              <a:t>}</a:t>
            </a:r>
          </a:p>
        </p:txBody>
      </p:sp>
      <p:cxnSp>
        <p:nvCxnSpPr>
          <p:cNvPr id="26" name="Straight Arrow Connector 25"/>
          <p:cNvCxnSpPr/>
          <p:nvPr/>
        </p:nvCxnSpPr>
        <p:spPr>
          <a:xfrm rot="5400000" flipH="1" flipV="1">
            <a:off x="4961779" y="3058271"/>
            <a:ext cx="288036" cy="794"/>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graphicFrame>
        <p:nvGraphicFramePr>
          <p:cNvPr id="27" name="Content Placeholder 3"/>
          <p:cNvGraphicFramePr>
            <a:graphicFrameLocks/>
          </p:cNvGraphicFramePr>
          <p:nvPr>
            <p:extLst>
              <p:ext uri="{D42A27DB-BD31-4B8C-83A1-F6EECF244321}">
                <p14:modId xmlns:p14="http://schemas.microsoft.com/office/powerpoint/2010/main" val="3002926914"/>
              </p:ext>
            </p:extLst>
          </p:nvPr>
        </p:nvGraphicFramePr>
        <p:xfrm>
          <a:off x="470847" y="1420184"/>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3</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bg1"/>
                          </a:solidFill>
                          <a:latin typeface="Times New Roman" pitchFamily="18" charset="0"/>
                          <a:cs typeface="Times New Roman" pitchFamily="18" charset="0"/>
                        </a:rPr>
                        <a:t>t</a:t>
                      </a:r>
                      <a:r>
                        <a:rPr lang="en-US" sz="1300" i="1" baseline="-25000" dirty="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latin typeface="Times New Roman" pitchFamily="18" charset="0"/>
                          <a:cs typeface="Times New Roman" pitchFamily="18" charset="0"/>
                        </a:rPr>
                        <a:t>a</a:t>
                      </a:r>
                      <a:r>
                        <a:rPr lang="en-US" sz="1300" i="1" baseline="-25000" dirty="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b</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c</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10</a:t>
                      </a:r>
                      <a:endParaRPr lang="en-US" sz="13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15</a:t>
                      </a:r>
                      <a:endParaRPr lang="en-US" sz="1300" dirty="0">
                        <a:solidFill>
                          <a:schemeClr val="bg1"/>
                        </a:solidFill>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a</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b</a:t>
                      </a:r>
                      <a:r>
                        <a:rPr lang="en-US" sz="1300" i="1" baseline="-2500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c</a:t>
                      </a:r>
                      <a:r>
                        <a:rPr lang="en-US" sz="1300" i="1" baseline="-2500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15</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10</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bg1"/>
                          </a:solidFill>
                          <a:latin typeface="Times New Roman" pitchFamily="18" charset="0"/>
                          <a:cs typeface="Times New Roman" pitchFamily="18" charset="0"/>
                        </a:rPr>
                        <a:t>t</a:t>
                      </a:r>
                      <a:r>
                        <a:rPr lang="en-US" sz="1300" i="1" baseline="-25000" dirty="0" smtClean="0">
                          <a:solidFill>
                            <a:schemeClr val="bg1"/>
                          </a:solidFill>
                          <a:latin typeface="Times New Roman" pitchFamily="18" charset="0"/>
                          <a:cs typeface="Times New Roman" pitchFamily="18" charset="0"/>
                        </a:rPr>
                        <a:t>3</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latin typeface="Times New Roman" pitchFamily="18" charset="0"/>
                          <a:cs typeface="Times New Roman" pitchFamily="18" charset="0"/>
                        </a:rPr>
                        <a:t>a</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chemeClr val="bg1"/>
                          </a:solidFill>
                          <a:latin typeface="Times New Roman" pitchFamily="18" charset="0"/>
                          <a:cs typeface="Times New Roman" pitchFamily="18" charset="0"/>
                        </a:rPr>
                        <a:t>b</a:t>
                      </a:r>
                      <a:r>
                        <a:rPr lang="en-US" sz="1300" i="1" baseline="-2500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c</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17</a:t>
                      </a:r>
                      <a:endParaRPr lang="en-US" sz="13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17</a:t>
                      </a:r>
                      <a:endParaRPr lang="en-US" sz="1300" dirty="0">
                        <a:solidFill>
                          <a:schemeClr val="bg1"/>
                        </a:solidFill>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bg1"/>
                          </a:solidFill>
                          <a:latin typeface="Times New Roman" pitchFamily="18" charset="0"/>
                          <a:cs typeface="Times New Roman" pitchFamily="18" charset="0"/>
                        </a:rPr>
                        <a:t>t</a:t>
                      </a:r>
                      <a:r>
                        <a:rPr lang="en-US" sz="1300" i="1" baseline="-25000" dirty="0" smtClean="0">
                          <a:solidFill>
                            <a:schemeClr val="bg1"/>
                          </a:solidFill>
                          <a:latin typeface="Times New Roman" pitchFamily="18" charset="0"/>
                          <a:cs typeface="Times New Roman" pitchFamily="18" charset="0"/>
                        </a:rPr>
                        <a:t>4</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latin typeface="Times New Roman" pitchFamily="18" charset="0"/>
                          <a:cs typeface="Times New Roman" pitchFamily="18" charset="0"/>
                        </a:rPr>
                        <a:t>a</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chemeClr val="bg1"/>
                          </a:solidFill>
                          <a:latin typeface="Times New Roman" pitchFamily="18" charset="0"/>
                          <a:cs typeface="Times New Roman" pitchFamily="18" charset="0"/>
                        </a:rPr>
                        <a:t>b</a:t>
                      </a:r>
                      <a:r>
                        <a:rPr lang="en-US" sz="1300" i="1" baseline="-2500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chemeClr val="bg1"/>
                          </a:solidFill>
                          <a:latin typeface="Times New Roman" pitchFamily="18" charset="0"/>
                          <a:cs typeface="Times New Roman" pitchFamily="18" charset="0"/>
                        </a:rPr>
                        <a:t>c</a:t>
                      </a:r>
                      <a:r>
                        <a:rPr lang="en-US" sz="1300" i="1" baseline="-2500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20</a:t>
                      </a:r>
                      <a:endParaRPr lang="en-US" sz="13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20</a:t>
                      </a:r>
                      <a:endParaRPr lang="en-US" sz="1300" dirty="0">
                        <a:solidFill>
                          <a:schemeClr val="bg1"/>
                        </a:solidFill>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11</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15</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r>
            </a:tbl>
          </a:graphicData>
        </a:graphic>
      </p:graphicFrame>
      <p:sp>
        <p:nvSpPr>
          <p:cNvPr id="28" name="Rectangle 27"/>
          <p:cNvSpPr/>
          <p:nvPr/>
        </p:nvSpPr>
        <p:spPr bwMode="auto">
          <a:xfrm>
            <a:off x="2983174" y="1375483"/>
            <a:ext cx="1665027"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9" name="TextBox 28"/>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9650109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sz="440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BottomUp</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7" name="Oval 6"/>
          <p:cNvSpPr/>
          <p:nvPr/>
        </p:nvSpPr>
        <p:spPr>
          <a:xfrm>
            <a:off x="6172200" y="2514600"/>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sp>
        <p:nvSpPr>
          <p:cNvPr id="8" name="Oval 7"/>
          <p:cNvSpPr/>
          <p:nvPr/>
        </p:nvSpPr>
        <p:spPr>
          <a:xfrm>
            <a:off x="6172200" y="1714500"/>
            <a:ext cx="914400" cy="5143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l-GR" sz="2000" b="1" dirty="0" smtClean="0">
                <a:solidFill>
                  <a:schemeClr val="tx1"/>
                </a:solidFill>
                <a:cs typeface="Mongolian Baiti" pitchFamily="66" charset="0"/>
              </a:rPr>
              <a:t>Τ</a:t>
            </a:r>
            <a:endParaRPr lang="en-US" sz="2000" b="1" dirty="0" smtClean="0">
              <a:solidFill>
                <a:schemeClr val="tx1"/>
              </a:solidFill>
              <a:cs typeface="Mongolian Baiti" pitchFamily="66" charset="0"/>
            </a:endParaRP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cxnSp>
        <p:nvCxnSpPr>
          <p:cNvPr id="9" name="Straight Arrow Connector 8"/>
          <p:cNvCxnSpPr>
            <a:stCxn id="21" idx="0"/>
            <a:endCxn id="8" idx="4"/>
          </p:cNvCxnSpPr>
          <p:nvPr/>
        </p:nvCxnSpPr>
        <p:spPr>
          <a:xfrm rot="5400000" flipH="1" flipV="1">
            <a:off x="5724525" y="1609725"/>
            <a:ext cx="28575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0" name="Straight Arrow Connector 9"/>
          <p:cNvCxnSpPr>
            <a:stCxn id="7" idx="0"/>
            <a:endCxn id="8" idx="4"/>
          </p:cNvCxnSpPr>
          <p:nvPr/>
        </p:nvCxnSpPr>
        <p:spPr>
          <a:xfrm rot="5400000" flipH="1" flipV="1">
            <a:off x="6486525" y="2371527"/>
            <a:ext cx="28575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1" name="Straight Arrow Connector 10"/>
          <p:cNvCxnSpPr>
            <a:stCxn id="22" idx="0"/>
            <a:endCxn id="8" idx="4"/>
          </p:cNvCxnSpPr>
          <p:nvPr/>
        </p:nvCxnSpPr>
        <p:spPr>
          <a:xfrm rot="16200000" flipV="1">
            <a:off x="7248525" y="1609725"/>
            <a:ext cx="285750"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12" name="Rectangle 11"/>
          <p:cNvSpPr/>
          <p:nvPr/>
        </p:nvSpPr>
        <p:spPr>
          <a:xfrm>
            <a:off x="6050280" y="3886200"/>
            <a:ext cx="1188720" cy="400050"/>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000" b="1" dirty="0" smtClean="0">
                <a:solidFill>
                  <a:srgbClr val="00B050"/>
                </a:solidFill>
                <a:latin typeface="Times New Roman" pitchFamily="18" charset="0"/>
                <a:cs typeface="Times New Roman" pitchFamily="18" charset="0"/>
              </a:rPr>
              <a:t>a</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,b</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,c</a:t>
            </a:r>
            <a:r>
              <a:rPr lang="en-US" sz="2000" b="1" baseline="-25000" dirty="0" smtClean="0">
                <a:solidFill>
                  <a:srgbClr val="00B050"/>
                </a:solidFill>
                <a:latin typeface="Times New Roman" pitchFamily="18" charset="0"/>
                <a:cs typeface="Times New Roman" pitchFamily="18" charset="0"/>
              </a:rPr>
              <a:t>1</a:t>
            </a: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2,</a:t>
            </a: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5</a:t>
            </a:r>
            <a:r>
              <a:rPr lang="en-US" sz="2000" b="1" dirty="0" smtClean="0">
                <a:solidFill>
                  <a:srgbClr val="00B050"/>
                </a:solidFill>
                <a:latin typeface="Times New Roman" pitchFamily="18" charset="0"/>
                <a:cs typeface="Times New Roman" pitchFamily="18" charset="0"/>
              </a:rPr>
              <a:t>}</a:t>
            </a:r>
          </a:p>
        </p:txBody>
      </p:sp>
      <p:cxnSp>
        <p:nvCxnSpPr>
          <p:cNvPr id="13" name="Straight Arrow Connector 12"/>
          <p:cNvCxnSpPr/>
          <p:nvPr/>
        </p:nvCxnSpPr>
        <p:spPr>
          <a:xfrm>
            <a:off x="6629400" y="2914650"/>
            <a:ext cx="1524000" cy="28575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4" name="Straight Arrow Connector 13"/>
          <p:cNvCxnSpPr/>
          <p:nvPr/>
        </p:nvCxnSpPr>
        <p:spPr>
          <a:xfrm rot="5400000">
            <a:off x="8009779" y="3058271"/>
            <a:ext cx="288036" cy="794"/>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5" name="Straight Arrow Connector 14"/>
          <p:cNvCxnSpPr/>
          <p:nvPr/>
        </p:nvCxnSpPr>
        <p:spPr>
          <a:xfrm rot="10800000" flipV="1">
            <a:off x="5105400" y="2917531"/>
            <a:ext cx="1524794" cy="282869"/>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6" name="Straight Arrow Connector 15"/>
          <p:cNvCxnSpPr>
            <a:endCxn id="24" idx="0"/>
          </p:cNvCxnSpPr>
          <p:nvPr/>
        </p:nvCxnSpPr>
        <p:spPr>
          <a:xfrm rot="10800000" flipV="1">
            <a:off x="6629400" y="2914650"/>
            <a:ext cx="152400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7" name="Straight Arrow Connector 16"/>
          <p:cNvCxnSpPr>
            <a:stCxn id="24" idx="0"/>
          </p:cNvCxnSpPr>
          <p:nvPr/>
        </p:nvCxnSpPr>
        <p:spPr>
          <a:xfrm rot="16200000" flipV="1">
            <a:off x="5695950" y="2324100"/>
            <a:ext cx="34290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8" name="Straight Arrow Connector 17"/>
          <p:cNvCxnSpPr>
            <a:stCxn id="12" idx="0"/>
            <a:endCxn id="24" idx="4"/>
          </p:cNvCxnSpPr>
          <p:nvPr/>
        </p:nvCxnSpPr>
        <p:spPr>
          <a:xfrm rot="16200000" flipV="1">
            <a:off x="6466713" y="3708273"/>
            <a:ext cx="340614" cy="1524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9" name="Straight Arrow Connector 18"/>
          <p:cNvCxnSpPr>
            <a:endCxn id="12" idx="0"/>
          </p:cNvCxnSpPr>
          <p:nvPr/>
        </p:nvCxnSpPr>
        <p:spPr>
          <a:xfrm rot="10800000" flipV="1">
            <a:off x="6644640" y="3543300"/>
            <a:ext cx="135636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20" name="Straight Arrow Connector 19"/>
          <p:cNvCxnSpPr>
            <a:endCxn id="12" idx="0"/>
          </p:cNvCxnSpPr>
          <p:nvPr/>
        </p:nvCxnSpPr>
        <p:spPr>
          <a:xfrm>
            <a:off x="5410200" y="3600450"/>
            <a:ext cx="1234440" cy="28575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sp>
        <p:nvSpPr>
          <p:cNvPr id="21" name="Oval 20"/>
          <p:cNvSpPr/>
          <p:nvPr/>
        </p:nvSpPr>
        <p:spPr>
          <a:xfrm>
            <a:off x="4648200" y="2514600"/>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2</a:t>
            </a:r>
            <a:r>
              <a:rPr lang="en-US" sz="2000" b="1" dirty="0" smtClean="0">
                <a:solidFill>
                  <a:schemeClr val="tx1"/>
                </a:solidFill>
                <a:latin typeface="Times New Roman" pitchFamily="18" charset="0"/>
                <a:cs typeface="Times New Roman" pitchFamily="18" charset="0"/>
              </a:rPr>
              <a:t>}</a:t>
            </a:r>
          </a:p>
        </p:txBody>
      </p:sp>
      <p:sp>
        <p:nvSpPr>
          <p:cNvPr id="22" name="Oval 21"/>
          <p:cNvSpPr/>
          <p:nvPr/>
        </p:nvSpPr>
        <p:spPr>
          <a:xfrm>
            <a:off x="7696200" y="2514600"/>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sp>
        <p:nvSpPr>
          <p:cNvPr id="23" name="Oval 22"/>
          <p:cNvSpPr/>
          <p:nvPr/>
        </p:nvSpPr>
        <p:spPr>
          <a:xfrm>
            <a:off x="7696200" y="3257550"/>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endParaRPr lang="en-US" sz="2000" b="1" dirty="0" smtClean="0">
              <a:solidFill>
                <a:schemeClr val="tx1"/>
              </a:solidFill>
              <a:latin typeface="Times New Roman" pitchFamily="18" charset="0"/>
              <a:cs typeface="Times New Roman" pitchFamily="18" charset="0"/>
            </a:endParaRP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sp>
        <p:nvSpPr>
          <p:cNvPr id="24" name="Oval 23"/>
          <p:cNvSpPr/>
          <p:nvPr/>
        </p:nvSpPr>
        <p:spPr>
          <a:xfrm>
            <a:off x="6172200" y="3257550"/>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2</a:t>
            </a:r>
            <a:r>
              <a:rPr lang="en-US" sz="2000" b="1" dirty="0" smtClean="0">
                <a:solidFill>
                  <a:schemeClr val="tx1"/>
                </a:solidFill>
                <a:latin typeface="Times New Roman" pitchFamily="18" charset="0"/>
                <a:cs typeface="Times New Roman" pitchFamily="18" charset="0"/>
              </a:rPr>
              <a:t>}</a:t>
            </a:r>
          </a:p>
        </p:txBody>
      </p:sp>
      <p:sp>
        <p:nvSpPr>
          <p:cNvPr id="25" name="Oval 24"/>
          <p:cNvSpPr/>
          <p:nvPr/>
        </p:nvSpPr>
        <p:spPr>
          <a:xfrm>
            <a:off x="4648200" y="3257550"/>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endParaRPr lang="en-US" sz="2000" b="1" dirty="0" smtClean="0">
              <a:solidFill>
                <a:schemeClr val="tx1"/>
              </a:solidFill>
              <a:latin typeface="Times New Roman" pitchFamily="18" charset="0"/>
              <a:cs typeface="Times New Roman" pitchFamily="18" charset="0"/>
            </a:endParaRP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2</a:t>
            </a:r>
            <a:r>
              <a:rPr lang="en-US" sz="2000" b="1" dirty="0" smtClean="0">
                <a:solidFill>
                  <a:schemeClr val="tx1"/>
                </a:solidFill>
                <a:latin typeface="Times New Roman" pitchFamily="18" charset="0"/>
                <a:cs typeface="Times New Roman" pitchFamily="18" charset="0"/>
              </a:rPr>
              <a:t>}</a:t>
            </a:r>
          </a:p>
        </p:txBody>
      </p:sp>
      <p:cxnSp>
        <p:nvCxnSpPr>
          <p:cNvPr id="26" name="Straight Arrow Connector 25"/>
          <p:cNvCxnSpPr/>
          <p:nvPr/>
        </p:nvCxnSpPr>
        <p:spPr>
          <a:xfrm rot="5400000" flipH="1" flipV="1">
            <a:off x="4961779" y="3058271"/>
            <a:ext cx="288036" cy="794"/>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graphicFrame>
        <p:nvGraphicFramePr>
          <p:cNvPr id="27" name="Content Placeholder 3"/>
          <p:cNvGraphicFramePr>
            <a:graphicFrameLocks/>
          </p:cNvGraphicFramePr>
          <p:nvPr>
            <p:extLst>
              <p:ext uri="{D42A27DB-BD31-4B8C-83A1-F6EECF244321}">
                <p14:modId xmlns:p14="http://schemas.microsoft.com/office/powerpoint/2010/main" val="2657337002"/>
              </p:ext>
            </p:extLst>
          </p:nvPr>
        </p:nvGraphicFramePr>
        <p:xfrm>
          <a:off x="470847" y="1420184"/>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3</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bg1"/>
                          </a:solidFill>
                          <a:latin typeface="Times New Roman" pitchFamily="18" charset="0"/>
                          <a:cs typeface="Times New Roman" pitchFamily="18" charset="0"/>
                        </a:rPr>
                        <a:t>t</a:t>
                      </a:r>
                      <a:r>
                        <a:rPr lang="en-US" sz="1300" i="1" baseline="-25000" dirty="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latin typeface="Times New Roman" pitchFamily="18" charset="0"/>
                          <a:cs typeface="Times New Roman" pitchFamily="18" charset="0"/>
                        </a:rPr>
                        <a:t>a</a:t>
                      </a:r>
                      <a:r>
                        <a:rPr lang="en-US" sz="1300" i="1" baseline="-25000" dirty="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b</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c</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10</a:t>
                      </a:r>
                      <a:endParaRPr lang="en-US" sz="13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15</a:t>
                      </a:r>
                      <a:endParaRPr lang="en-US" sz="1300" dirty="0">
                        <a:solidFill>
                          <a:schemeClr val="bg1"/>
                        </a:solidFill>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a</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b</a:t>
                      </a:r>
                      <a:r>
                        <a:rPr lang="en-US" sz="1300" i="1" baseline="-2500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c</a:t>
                      </a:r>
                      <a:r>
                        <a:rPr lang="en-US" sz="1300" i="1" baseline="-2500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15</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10</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bg1"/>
                          </a:solidFill>
                          <a:latin typeface="Times New Roman" pitchFamily="18" charset="0"/>
                          <a:cs typeface="Times New Roman" pitchFamily="18" charset="0"/>
                        </a:rPr>
                        <a:t>t</a:t>
                      </a:r>
                      <a:r>
                        <a:rPr lang="en-US" sz="1300" i="1" baseline="-25000" dirty="0" smtClean="0">
                          <a:solidFill>
                            <a:schemeClr val="bg1"/>
                          </a:solidFill>
                          <a:latin typeface="Times New Roman" pitchFamily="18" charset="0"/>
                          <a:cs typeface="Times New Roman" pitchFamily="18" charset="0"/>
                        </a:rPr>
                        <a:t>3</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latin typeface="Times New Roman" pitchFamily="18" charset="0"/>
                          <a:cs typeface="Times New Roman" pitchFamily="18" charset="0"/>
                        </a:rPr>
                        <a:t>a</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chemeClr val="bg1"/>
                          </a:solidFill>
                          <a:latin typeface="Times New Roman" pitchFamily="18" charset="0"/>
                          <a:cs typeface="Times New Roman" pitchFamily="18" charset="0"/>
                        </a:rPr>
                        <a:t>b</a:t>
                      </a:r>
                      <a:r>
                        <a:rPr lang="en-US" sz="1300" i="1" baseline="-2500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c</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17</a:t>
                      </a:r>
                      <a:endParaRPr lang="en-US" sz="13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17</a:t>
                      </a:r>
                      <a:endParaRPr lang="en-US" sz="1300" dirty="0">
                        <a:solidFill>
                          <a:schemeClr val="bg1"/>
                        </a:solidFill>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bg1"/>
                          </a:solidFill>
                          <a:latin typeface="Times New Roman" pitchFamily="18" charset="0"/>
                          <a:cs typeface="Times New Roman" pitchFamily="18" charset="0"/>
                        </a:rPr>
                        <a:t>t</a:t>
                      </a:r>
                      <a:r>
                        <a:rPr lang="en-US" sz="1300" i="1" baseline="-25000" dirty="0" smtClean="0">
                          <a:solidFill>
                            <a:schemeClr val="bg1"/>
                          </a:solidFill>
                          <a:latin typeface="Times New Roman" pitchFamily="18" charset="0"/>
                          <a:cs typeface="Times New Roman" pitchFamily="18" charset="0"/>
                        </a:rPr>
                        <a:t>4</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latin typeface="Times New Roman" pitchFamily="18" charset="0"/>
                          <a:cs typeface="Times New Roman" pitchFamily="18" charset="0"/>
                        </a:rPr>
                        <a:t>a</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chemeClr val="bg1"/>
                          </a:solidFill>
                          <a:latin typeface="Times New Roman" pitchFamily="18" charset="0"/>
                          <a:cs typeface="Times New Roman" pitchFamily="18" charset="0"/>
                        </a:rPr>
                        <a:t>b</a:t>
                      </a:r>
                      <a:r>
                        <a:rPr lang="en-US" sz="1300" i="1" baseline="-2500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chemeClr val="bg1"/>
                          </a:solidFill>
                          <a:latin typeface="Times New Roman" pitchFamily="18" charset="0"/>
                          <a:cs typeface="Times New Roman" pitchFamily="18" charset="0"/>
                        </a:rPr>
                        <a:t>c</a:t>
                      </a:r>
                      <a:r>
                        <a:rPr lang="en-US" sz="1300" i="1" baseline="-2500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20</a:t>
                      </a:r>
                      <a:endParaRPr lang="en-US" sz="13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20</a:t>
                      </a:r>
                      <a:endParaRPr lang="en-US" sz="1300" dirty="0">
                        <a:solidFill>
                          <a:schemeClr val="bg1"/>
                        </a:solidFill>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5</a:t>
                      </a:r>
                      <a:endParaRPr lang="en-US" sz="1300" b="1"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a</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b="1"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b</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b="1"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c</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b="1"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11</a:t>
                      </a:r>
                      <a:endParaRPr lang="en-US" sz="1300" b="1"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15</a:t>
                      </a:r>
                      <a:endParaRPr lang="en-US" sz="1300" b="1"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solidFill>
                      <a:schemeClr val="bg1">
                        <a:lumMod val="75000"/>
                      </a:schemeClr>
                    </a:solidFill>
                  </a:tcPr>
                </a:tc>
              </a:tr>
            </a:tbl>
          </a:graphicData>
        </a:graphic>
      </p:graphicFrame>
      <p:sp>
        <p:nvSpPr>
          <p:cNvPr id="28" name="Rectangle 27"/>
          <p:cNvSpPr/>
          <p:nvPr/>
        </p:nvSpPr>
        <p:spPr bwMode="auto">
          <a:xfrm>
            <a:off x="2983174" y="1375483"/>
            <a:ext cx="1665027"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9" name="TextBox 28"/>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2542387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997196"/>
          </a:xfrm>
        </p:spPr>
        <p:txBody>
          <a:bodyPr/>
          <a:lstStyle/>
          <a:p>
            <a:r>
              <a:rPr lang="en-US" sz="3600" dirty="0" err="1" smtClean="0">
                <a:solidFill>
                  <a:srgbClr val="0064B1"/>
                </a:solidFill>
                <a:latin typeface="Garamond" panose="02020404030301010803" pitchFamily="18" charset="0"/>
              </a:rPr>
              <a:t>FactWatcher</a:t>
            </a:r>
            <a:r>
              <a:rPr lang="en-US" sz="3600" dirty="0" smtClean="0">
                <a:solidFill>
                  <a:srgbClr val="0064B1"/>
                </a:solidFill>
                <a:latin typeface="Garamond" panose="02020404030301010803" pitchFamily="18" charset="0"/>
              </a:rPr>
              <a:t> Finds Three Types of Facts (and can be Extended)</a:t>
            </a:r>
            <a:endParaRPr lang="en-US" sz="3600" dirty="0">
              <a:solidFill>
                <a:srgbClr val="0064B1"/>
              </a:solidFill>
              <a:latin typeface="Garamond" panose="02020404030301010803" pitchFamily="18" charset="0"/>
            </a:endParaRPr>
          </a:p>
        </p:txBody>
      </p:sp>
      <p:sp>
        <p:nvSpPr>
          <p:cNvPr id="3" name="Text Placeholder 2"/>
          <p:cNvSpPr>
            <a:spLocks noGrp="1"/>
          </p:cNvSpPr>
          <p:nvPr>
            <p:ph type="body" sz="quarter" idx="10"/>
          </p:nvPr>
        </p:nvSpPr>
        <p:spPr>
          <a:xfrm>
            <a:off x="389435" y="1232452"/>
            <a:ext cx="8573589" cy="3222421"/>
          </a:xfrm>
        </p:spPr>
        <p:txBody>
          <a:bodyPr/>
          <a:lstStyle/>
          <a:p>
            <a:pPr lvl="1"/>
            <a:r>
              <a:rPr lang="en-US" sz="3200" dirty="0" smtClean="0">
                <a:solidFill>
                  <a:srgbClr val="F58026"/>
                </a:solidFill>
              </a:rPr>
              <a:t>Domains</a:t>
            </a:r>
            <a:endParaRPr lang="en-US" sz="4000" dirty="0" smtClean="0">
              <a:solidFill>
                <a:srgbClr val="F58026"/>
              </a:solidFill>
            </a:endParaRPr>
          </a:p>
          <a:p>
            <a:pPr marL="342900" lvl="1" indent="-342900">
              <a:buFont typeface="Courier New" panose="02070309020205020404" pitchFamily="49" charset="0"/>
              <a:buChar char="o"/>
            </a:pPr>
            <a:r>
              <a:rPr lang="en-US" dirty="0" smtClean="0"/>
              <a:t>sports</a:t>
            </a:r>
            <a:r>
              <a:rPr lang="en-US" dirty="0"/>
              <a:t>, weather, crimes, </a:t>
            </a:r>
            <a:r>
              <a:rPr lang="en-US" dirty="0" smtClean="0"/>
              <a:t>transportation</a:t>
            </a:r>
            <a:r>
              <a:rPr lang="en-US" dirty="0"/>
              <a:t>, </a:t>
            </a:r>
            <a:r>
              <a:rPr lang="en-US" dirty="0" smtClean="0"/>
              <a:t>finance</a:t>
            </a:r>
            <a:r>
              <a:rPr lang="en-US" dirty="0"/>
              <a:t>, social media </a:t>
            </a:r>
            <a:r>
              <a:rPr lang="en-US" dirty="0" smtClean="0"/>
              <a:t>analytics</a:t>
            </a:r>
            <a:r>
              <a:rPr lang="en-US" dirty="0"/>
              <a:t> </a:t>
            </a:r>
            <a:endParaRPr lang="en-US" dirty="0" smtClean="0">
              <a:solidFill>
                <a:srgbClr val="F58026"/>
              </a:solidFill>
            </a:endParaRPr>
          </a:p>
          <a:p>
            <a:pPr lvl="1"/>
            <a:r>
              <a:rPr lang="en-US" sz="3200" dirty="0" smtClean="0">
                <a:solidFill>
                  <a:srgbClr val="F58026"/>
                </a:solidFill>
              </a:rPr>
              <a:t>Examples from Real News Media</a:t>
            </a:r>
          </a:p>
          <a:p>
            <a:pPr lvl="1"/>
            <a:r>
              <a:rPr lang="en-US" sz="2800" dirty="0" smtClean="0">
                <a:solidFill>
                  <a:schemeClr val="accent5">
                    <a:lumMod val="75000"/>
                  </a:schemeClr>
                </a:solidFill>
              </a:rPr>
              <a:t>Prominent streaks</a:t>
            </a:r>
          </a:p>
          <a:p>
            <a:pPr marL="342900" lvl="1" indent="-342900">
              <a:buFont typeface="Courier New" panose="02070309020205020404" pitchFamily="49" charset="0"/>
              <a:buChar char="o"/>
            </a:pPr>
            <a:r>
              <a:rPr lang="en-US" sz="2000" dirty="0" smtClean="0">
                <a:solidFill>
                  <a:schemeClr val="tx1"/>
                </a:solidFill>
                <a:latin typeface="Garamond" panose="02020404030301010803" pitchFamily="18" charset="0"/>
              </a:rPr>
              <a:t>“This month the Chinese capital has experienced </a:t>
            </a:r>
            <a:r>
              <a:rPr lang="en-US" sz="2000" dirty="0" smtClean="0">
                <a:solidFill>
                  <a:schemeClr val="accent6"/>
                </a:solidFill>
                <a:latin typeface="Garamond" panose="02020404030301010803" pitchFamily="18" charset="0"/>
              </a:rPr>
              <a:t>10 days </a:t>
            </a:r>
            <a:r>
              <a:rPr lang="en-US" sz="2000" dirty="0" smtClean="0">
                <a:solidFill>
                  <a:schemeClr val="tx1"/>
                </a:solidFill>
                <a:latin typeface="Garamond" panose="02020404030301010803" pitchFamily="18" charset="0"/>
              </a:rPr>
              <a:t>with a maximum temperature in around </a:t>
            </a:r>
            <a:r>
              <a:rPr lang="en-US" sz="2000" dirty="0" smtClean="0">
                <a:solidFill>
                  <a:schemeClr val="accent6"/>
                </a:solidFill>
                <a:latin typeface="Garamond" panose="02020404030301010803" pitchFamily="18" charset="0"/>
              </a:rPr>
              <a:t>35 degrees </a:t>
            </a:r>
            <a:r>
              <a:rPr lang="en-US" sz="2000" dirty="0" smtClean="0">
                <a:solidFill>
                  <a:schemeClr val="tx1"/>
                </a:solidFill>
                <a:latin typeface="Garamond" panose="02020404030301010803" pitchFamily="18" charset="0"/>
              </a:rPr>
              <a:t>Celsius – the most for the month of July in a decade.” </a:t>
            </a:r>
            <a:r>
              <a:rPr lang="en-US" sz="1200" dirty="0" smtClean="0"/>
              <a:t>http://www.chinadaily.com.cn/china/2010-07/27/content_11055675.htm</a:t>
            </a:r>
            <a:endParaRPr lang="en-US" sz="2000" dirty="0" smtClean="0">
              <a:solidFill>
                <a:schemeClr val="tx1"/>
              </a:solidFill>
              <a:latin typeface="Garamond" panose="02020404030301010803" pitchFamily="18" charset="0"/>
            </a:endParaRPr>
          </a:p>
          <a:p>
            <a:pPr marL="342900" lvl="1" indent="-342900">
              <a:buFont typeface="Courier New" panose="02070309020205020404" pitchFamily="49" charset="0"/>
              <a:buChar char="o"/>
            </a:pPr>
            <a:r>
              <a:rPr lang="en-US" sz="2000" dirty="0" smtClean="0">
                <a:solidFill>
                  <a:schemeClr val="tx1"/>
                </a:solidFill>
                <a:latin typeface="Garamond" panose="02020404030301010803" pitchFamily="18" charset="0"/>
              </a:rPr>
              <a:t>“</a:t>
            </a:r>
            <a:r>
              <a:rPr lang="en-US" sz="2000" dirty="0">
                <a:solidFill>
                  <a:schemeClr val="tx1"/>
                </a:solidFill>
                <a:latin typeface="Garamond" panose="02020404030301010803" pitchFamily="18" charset="0"/>
              </a:rPr>
              <a:t>The Nikkei 225 closed </a:t>
            </a:r>
            <a:r>
              <a:rPr lang="en-US" sz="2000" dirty="0">
                <a:solidFill>
                  <a:schemeClr val="accent6"/>
                </a:solidFill>
                <a:latin typeface="Garamond" panose="02020404030301010803" pitchFamily="18" charset="0"/>
              </a:rPr>
              <a:t>below 10000</a:t>
            </a:r>
            <a:r>
              <a:rPr lang="en-US" sz="2000" dirty="0">
                <a:solidFill>
                  <a:schemeClr val="tx1"/>
                </a:solidFill>
                <a:latin typeface="Garamond" panose="02020404030301010803" pitchFamily="18" charset="0"/>
              </a:rPr>
              <a:t> for the </a:t>
            </a:r>
            <a:r>
              <a:rPr lang="en-US" sz="2000" dirty="0">
                <a:solidFill>
                  <a:schemeClr val="accent6"/>
                </a:solidFill>
                <a:latin typeface="Garamond" panose="02020404030301010803" pitchFamily="18" charset="0"/>
              </a:rPr>
              <a:t>12th consecutive week</a:t>
            </a:r>
            <a:r>
              <a:rPr lang="en-US" sz="2000" dirty="0">
                <a:solidFill>
                  <a:schemeClr val="tx1"/>
                </a:solidFill>
                <a:latin typeface="Garamond" panose="02020404030301010803" pitchFamily="18" charset="0"/>
              </a:rPr>
              <a:t>, the longest such streak since June 2009</a:t>
            </a:r>
            <a:r>
              <a:rPr lang="en-US" sz="2000" dirty="0" smtClean="0">
                <a:solidFill>
                  <a:schemeClr val="tx1"/>
                </a:solidFill>
                <a:latin typeface="Garamond" panose="02020404030301010803" pitchFamily="18" charset="0"/>
              </a:rPr>
              <a:t>.”</a:t>
            </a:r>
            <a:r>
              <a:rPr lang="en-US" dirty="0"/>
              <a:t> </a:t>
            </a:r>
            <a:endParaRPr lang="en-US" dirty="0" smtClean="0"/>
          </a:p>
          <a:p>
            <a:pPr lvl="1"/>
            <a:r>
              <a:rPr lang="en-US" sz="1200" dirty="0" smtClean="0"/>
              <a:t>           http://www.bloomberg.com/news/articles/2010-08-06/japanese-stocks-fall-for-second-day-this-week-on-u-s-jobless-claims-yen</a:t>
            </a:r>
            <a:endParaRPr lang="en-US" sz="1200" dirty="0" smtClean="0">
              <a:solidFill>
                <a:schemeClr val="tx1"/>
              </a:solidFill>
            </a:endParaRPr>
          </a:p>
        </p:txBody>
      </p:sp>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1792709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sz="440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BottomUp</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7" name="Oval 6"/>
          <p:cNvSpPr/>
          <p:nvPr/>
        </p:nvSpPr>
        <p:spPr>
          <a:xfrm>
            <a:off x="6172200" y="2514600"/>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sp>
        <p:nvSpPr>
          <p:cNvPr id="8" name="Oval 7"/>
          <p:cNvSpPr/>
          <p:nvPr/>
        </p:nvSpPr>
        <p:spPr>
          <a:xfrm>
            <a:off x="6172200" y="1714500"/>
            <a:ext cx="914400" cy="5143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l-GR" sz="2000" b="1" dirty="0" smtClean="0">
                <a:solidFill>
                  <a:schemeClr val="tx1"/>
                </a:solidFill>
                <a:cs typeface="Mongolian Baiti" pitchFamily="66" charset="0"/>
              </a:rPr>
              <a:t>Τ</a:t>
            </a:r>
            <a:endParaRPr lang="en-US" sz="2000" b="1" dirty="0" smtClean="0">
              <a:solidFill>
                <a:schemeClr val="tx1"/>
              </a:solidFill>
              <a:cs typeface="Mongolian Baiti" pitchFamily="66" charset="0"/>
            </a:endParaRP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cxnSp>
        <p:nvCxnSpPr>
          <p:cNvPr id="9" name="Straight Arrow Connector 8"/>
          <p:cNvCxnSpPr>
            <a:stCxn id="21" idx="0"/>
            <a:endCxn id="8" idx="4"/>
          </p:cNvCxnSpPr>
          <p:nvPr/>
        </p:nvCxnSpPr>
        <p:spPr>
          <a:xfrm rot="5400000" flipH="1" flipV="1">
            <a:off x="5724525" y="1609725"/>
            <a:ext cx="28575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0" name="Straight Arrow Connector 9"/>
          <p:cNvCxnSpPr>
            <a:stCxn id="7" idx="0"/>
            <a:endCxn id="8" idx="4"/>
          </p:cNvCxnSpPr>
          <p:nvPr/>
        </p:nvCxnSpPr>
        <p:spPr>
          <a:xfrm rot="5400000" flipH="1" flipV="1">
            <a:off x="6486525" y="2371527"/>
            <a:ext cx="28575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1" name="Straight Arrow Connector 10"/>
          <p:cNvCxnSpPr>
            <a:stCxn id="22" idx="0"/>
            <a:endCxn id="8" idx="4"/>
          </p:cNvCxnSpPr>
          <p:nvPr/>
        </p:nvCxnSpPr>
        <p:spPr>
          <a:xfrm rot="16200000" flipV="1">
            <a:off x="7248525" y="1609725"/>
            <a:ext cx="285750"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12" name="Rectangle 11"/>
          <p:cNvSpPr/>
          <p:nvPr/>
        </p:nvSpPr>
        <p:spPr>
          <a:xfrm>
            <a:off x="6050280" y="3886200"/>
            <a:ext cx="1188720" cy="400050"/>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000" b="1" dirty="0" smtClean="0">
                <a:solidFill>
                  <a:srgbClr val="00B050"/>
                </a:solidFill>
                <a:latin typeface="Times New Roman" pitchFamily="18" charset="0"/>
                <a:cs typeface="Times New Roman" pitchFamily="18" charset="0"/>
              </a:rPr>
              <a:t>a</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,b</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,c</a:t>
            </a:r>
            <a:r>
              <a:rPr lang="en-US" sz="2000" b="1" baseline="-25000" dirty="0" smtClean="0">
                <a:solidFill>
                  <a:srgbClr val="00B050"/>
                </a:solidFill>
                <a:latin typeface="Times New Roman" pitchFamily="18" charset="0"/>
                <a:cs typeface="Times New Roman" pitchFamily="18" charset="0"/>
              </a:rPr>
              <a:t>1</a:t>
            </a: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2,</a:t>
            </a: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5</a:t>
            </a:r>
            <a:r>
              <a:rPr lang="en-US" sz="2000" b="1" dirty="0" smtClean="0">
                <a:solidFill>
                  <a:srgbClr val="00B050"/>
                </a:solidFill>
                <a:latin typeface="Times New Roman" pitchFamily="18" charset="0"/>
                <a:cs typeface="Times New Roman" pitchFamily="18" charset="0"/>
              </a:rPr>
              <a:t>}</a:t>
            </a:r>
          </a:p>
        </p:txBody>
      </p:sp>
      <p:cxnSp>
        <p:nvCxnSpPr>
          <p:cNvPr id="13" name="Straight Arrow Connector 12"/>
          <p:cNvCxnSpPr/>
          <p:nvPr/>
        </p:nvCxnSpPr>
        <p:spPr>
          <a:xfrm>
            <a:off x="6629400" y="2914650"/>
            <a:ext cx="1524000" cy="28575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4" name="Straight Arrow Connector 13"/>
          <p:cNvCxnSpPr/>
          <p:nvPr/>
        </p:nvCxnSpPr>
        <p:spPr>
          <a:xfrm rot="5400000">
            <a:off x="8009779" y="3058271"/>
            <a:ext cx="288036" cy="794"/>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5" name="Straight Arrow Connector 14"/>
          <p:cNvCxnSpPr/>
          <p:nvPr/>
        </p:nvCxnSpPr>
        <p:spPr>
          <a:xfrm rot="10800000" flipV="1">
            <a:off x="5105400" y="2917531"/>
            <a:ext cx="1524794" cy="282869"/>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6" name="Straight Arrow Connector 15"/>
          <p:cNvCxnSpPr>
            <a:endCxn id="24" idx="0"/>
          </p:cNvCxnSpPr>
          <p:nvPr/>
        </p:nvCxnSpPr>
        <p:spPr>
          <a:xfrm rot="10800000" flipV="1">
            <a:off x="6629400" y="2914650"/>
            <a:ext cx="152400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7" name="Straight Arrow Connector 16"/>
          <p:cNvCxnSpPr>
            <a:stCxn id="24" idx="0"/>
          </p:cNvCxnSpPr>
          <p:nvPr/>
        </p:nvCxnSpPr>
        <p:spPr>
          <a:xfrm rot="16200000" flipV="1">
            <a:off x="5695950" y="2324100"/>
            <a:ext cx="34290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8" name="Straight Arrow Connector 17"/>
          <p:cNvCxnSpPr>
            <a:stCxn id="12" idx="0"/>
            <a:endCxn id="24" idx="4"/>
          </p:cNvCxnSpPr>
          <p:nvPr/>
        </p:nvCxnSpPr>
        <p:spPr>
          <a:xfrm rot="16200000" flipV="1">
            <a:off x="6466713" y="3708273"/>
            <a:ext cx="340614" cy="1524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9" name="Straight Arrow Connector 18"/>
          <p:cNvCxnSpPr>
            <a:endCxn id="12" idx="0"/>
          </p:cNvCxnSpPr>
          <p:nvPr/>
        </p:nvCxnSpPr>
        <p:spPr>
          <a:xfrm rot="10800000" flipV="1">
            <a:off x="6644640" y="3543300"/>
            <a:ext cx="135636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20" name="Straight Arrow Connector 19"/>
          <p:cNvCxnSpPr>
            <a:endCxn id="12" idx="0"/>
          </p:cNvCxnSpPr>
          <p:nvPr/>
        </p:nvCxnSpPr>
        <p:spPr>
          <a:xfrm>
            <a:off x="5410200" y="3600450"/>
            <a:ext cx="1234440" cy="28575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sp>
        <p:nvSpPr>
          <p:cNvPr id="21" name="Oval 20"/>
          <p:cNvSpPr/>
          <p:nvPr/>
        </p:nvSpPr>
        <p:spPr>
          <a:xfrm>
            <a:off x="4648200" y="2514600"/>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2</a:t>
            </a:r>
            <a:r>
              <a:rPr lang="en-US" sz="2000" b="1" dirty="0" smtClean="0">
                <a:solidFill>
                  <a:schemeClr val="tx1"/>
                </a:solidFill>
                <a:latin typeface="Times New Roman" pitchFamily="18" charset="0"/>
                <a:cs typeface="Times New Roman" pitchFamily="18" charset="0"/>
              </a:rPr>
              <a:t>}</a:t>
            </a:r>
          </a:p>
        </p:txBody>
      </p:sp>
      <p:sp>
        <p:nvSpPr>
          <p:cNvPr id="22" name="Oval 21"/>
          <p:cNvSpPr/>
          <p:nvPr/>
        </p:nvSpPr>
        <p:spPr>
          <a:xfrm>
            <a:off x="7696200" y="2514600"/>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sp>
        <p:nvSpPr>
          <p:cNvPr id="23" name="Oval 22"/>
          <p:cNvSpPr/>
          <p:nvPr/>
        </p:nvSpPr>
        <p:spPr>
          <a:xfrm>
            <a:off x="7696200" y="3257550"/>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endParaRPr lang="en-US" sz="2000" b="1" dirty="0" smtClean="0">
              <a:solidFill>
                <a:schemeClr val="tx1"/>
              </a:solidFill>
              <a:latin typeface="Times New Roman" pitchFamily="18" charset="0"/>
              <a:cs typeface="Times New Roman" pitchFamily="18" charset="0"/>
            </a:endParaRP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sp>
        <p:nvSpPr>
          <p:cNvPr id="24" name="Oval 23"/>
          <p:cNvSpPr/>
          <p:nvPr/>
        </p:nvSpPr>
        <p:spPr>
          <a:xfrm>
            <a:off x="6172200" y="3257550"/>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rgbClr val="00B050"/>
                </a:solidFill>
                <a:latin typeface="Times New Roman" pitchFamily="18" charset="0"/>
                <a:cs typeface="Times New Roman" pitchFamily="18" charset="0"/>
              </a:rPr>
              <a:t>a</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,c</a:t>
            </a:r>
            <a:r>
              <a:rPr lang="en-US" sz="2000" b="1" baseline="-25000" dirty="0" smtClean="0">
                <a:solidFill>
                  <a:srgbClr val="00B050"/>
                </a:solidFill>
                <a:latin typeface="Times New Roman" pitchFamily="18" charset="0"/>
                <a:cs typeface="Times New Roman" pitchFamily="18" charset="0"/>
              </a:rPr>
              <a:t>1</a:t>
            </a: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2</a:t>
            </a:r>
            <a:r>
              <a:rPr lang="en-US" sz="2000" b="1" dirty="0" smtClean="0">
                <a:solidFill>
                  <a:srgbClr val="00B050"/>
                </a:solidFill>
                <a:latin typeface="Times New Roman" pitchFamily="18" charset="0"/>
                <a:cs typeface="Times New Roman" pitchFamily="18" charset="0"/>
              </a:rPr>
              <a:t>}</a:t>
            </a:r>
          </a:p>
        </p:txBody>
      </p:sp>
      <p:sp>
        <p:nvSpPr>
          <p:cNvPr id="25" name="Oval 24"/>
          <p:cNvSpPr/>
          <p:nvPr/>
        </p:nvSpPr>
        <p:spPr>
          <a:xfrm>
            <a:off x="4648200" y="3257550"/>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rgbClr val="00B050"/>
                </a:solidFill>
                <a:latin typeface="Times New Roman" pitchFamily="18" charset="0"/>
                <a:cs typeface="Times New Roman" pitchFamily="18" charset="0"/>
              </a:rPr>
              <a:t>a</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,b</a:t>
            </a:r>
            <a:r>
              <a:rPr lang="en-US" sz="2000" b="1" baseline="-25000" dirty="0" smtClean="0">
                <a:solidFill>
                  <a:srgbClr val="00B050"/>
                </a:solidFill>
                <a:latin typeface="Times New Roman" pitchFamily="18" charset="0"/>
                <a:cs typeface="Times New Roman" pitchFamily="18" charset="0"/>
              </a:rPr>
              <a:t>1</a:t>
            </a:r>
            <a:endParaRPr lang="en-US" sz="2000" b="1" dirty="0" smtClean="0">
              <a:solidFill>
                <a:srgbClr val="00B050"/>
              </a:solidFill>
              <a:latin typeface="Times New Roman" pitchFamily="18" charset="0"/>
              <a:cs typeface="Times New Roman" pitchFamily="18" charset="0"/>
            </a:endParaRP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2</a:t>
            </a:r>
            <a:r>
              <a:rPr lang="en-US" sz="2000" b="1" dirty="0" smtClean="0">
                <a:solidFill>
                  <a:srgbClr val="00B050"/>
                </a:solidFill>
                <a:latin typeface="Times New Roman" pitchFamily="18" charset="0"/>
                <a:cs typeface="Times New Roman" pitchFamily="18" charset="0"/>
              </a:rPr>
              <a:t>}</a:t>
            </a:r>
          </a:p>
        </p:txBody>
      </p:sp>
      <p:cxnSp>
        <p:nvCxnSpPr>
          <p:cNvPr id="26" name="Straight Arrow Connector 25"/>
          <p:cNvCxnSpPr/>
          <p:nvPr/>
        </p:nvCxnSpPr>
        <p:spPr>
          <a:xfrm rot="5400000" flipH="1" flipV="1">
            <a:off x="4961779" y="3058271"/>
            <a:ext cx="288036" cy="794"/>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graphicFrame>
        <p:nvGraphicFramePr>
          <p:cNvPr id="27" name="Content Placeholder 3"/>
          <p:cNvGraphicFramePr>
            <a:graphicFrameLocks/>
          </p:cNvGraphicFramePr>
          <p:nvPr>
            <p:extLst>
              <p:ext uri="{D42A27DB-BD31-4B8C-83A1-F6EECF244321}">
                <p14:modId xmlns:p14="http://schemas.microsoft.com/office/powerpoint/2010/main" val="3561214495"/>
              </p:ext>
            </p:extLst>
          </p:nvPr>
        </p:nvGraphicFramePr>
        <p:xfrm>
          <a:off x="470847" y="1420184"/>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3</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bg1"/>
                          </a:solidFill>
                          <a:latin typeface="Times New Roman" pitchFamily="18" charset="0"/>
                          <a:cs typeface="Times New Roman" pitchFamily="18" charset="0"/>
                        </a:rPr>
                        <a:t>t</a:t>
                      </a:r>
                      <a:r>
                        <a:rPr lang="en-US" sz="1300" i="1" baseline="-25000" dirty="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latin typeface="Times New Roman" pitchFamily="18" charset="0"/>
                          <a:cs typeface="Times New Roman" pitchFamily="18" charset="0"/>
                        </a:rPr>
                        <a:t>a</a:t>
                      </a:r>
                      <a:r>
                        <a:rPr lang="en-US" sz="1300" i="1" baseline="-25000" dirty="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b</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c</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10</a:t>
                      </a:r>
                      <a:endParaRPr lang="en-US" sz="13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15</a:t>
                      </a:r>
                      <a:endParaRPr lang="en-US" sz="1300" dirty="0">
                        <a:solidFill>
                          <a:schemeClr val="bg1"/>
                        </a:solidFill>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a</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b</a:t>
                      </a:r>
                      <a:r>
                        <a:rPr lang="en-US" sz="1300" i="1" baseline="-2500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c</a:t>
                      </a:r>
                      <a:r>
                        <a:rPr lang="en-US" sz="1300" i="1" baseline="-2500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15</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10</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bg1"/>
                          </a:solidFill>
                          <a:latin typeface="Times New Roman" pitchFamily="18" charset="0"/>
                          <a:cs typeface="Times New Roman" pitchFamily="18" charset="0"/>
                        </a:rPr>
                        <a:t>t</a:t>
                      </a:r>
                      <a:r>
                        <a:rPr lang="en-US" sz="1300" i="1" baseline="-25000" dirty="0" smtClean="0">
                          <a:solidFill>
                            <a:schemeClr val="bg1"/>
                          </a:solidFill>
                          <a:latin typeface="Times New Roman" pitchFamily="18" charset="0"/>
                          <a:cs typeface="Times New Roman" pitchFamily="18" charset="0"/>
                        </a:rPr>
                        <a:t>3</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latin typeface="Times New Roman" pitchFamily="18" charset="0"/>
                          <a:cs typeface="Times New Roman" pitchFamily="18" charset="0"/>
                        </a:rPr>
                        <a:t>a</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chemeClr val="bg1"/>
                          </a:solidFill>
                          <a:latin typeface="Times New Roman" pitchFamily="18" charset="0"/>
                          <a:cs typeface="Times New Roman" pitchFamily="18" charset="0"/>
                        </a:rPr>
                        <a:t>b</a:t>
                      </a:r>
                      <a:r>
                        <a:rPr lang="en-US" sz="1300" i="1" baseline="-2500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c</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17</a:t>
                      </a:r>
                      <a:endParaRPr lang="en-US" sz="13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17</a:t>
                      </a:r>
                      <a:endParaRPr lang="en-US" sz="1300" dirty="0">
                        <a:solidFill>
                          <a:schemeClr val="bg1"/>
                        </a:solidFill>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bg1"/>
                          </a:solidFill>
                          <a:latin typeface="Times New Roman" pitchFamily="18" charset="0"/>
                          <a:cs typeface="Times New Roman" pitchFamily="18" charset="0"/>
                        </a:rPr>
                        <a:t>t</a:t>
                      </a:r>
                      <a:r>
                        <a:rPr lang="en-US" sz="1300" i="1" baseline="-25000" dirty="0" smtClean="0">
                          <a:solidFill>
                            <a:schemeClr val="bg1"/>
                          </a:solidFill>
                          <a:latin typeface="Times New Roman" pitchFamily="18" charset="0"/>
                          <a:cs typeface="Times New Roman" pitchFamily="18" charset="0"/>
                        </a:rPr>
                        <a:t>4</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latin typeface="Times New Roman" pitchFamily="18" charset="0"/>
                          <a:cs typeface="Times New Roman" pitchFamily="18" charset="0"/>
                        </a:rPr>
                        <a:t>a</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chemeClr val="bg1"/>
                          </a:solidFill>
                          <a:latin typeface="Times New Roman" pitchFamily="18" charset="0"/>
                          <a:cs typeface="Times New Roman" pitchFamily="18" charset="0"/>
                        </a:rPr>
                        <a:t>b</a:t>
                      </a:r>
                      <a:r>
                        <a:rPr lang="en-US" sz="1300" i="1" baseline="-2500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chemeClr val="bg1"/>
                          </a:solidFill>
                          <a:latin typeface="Times New Roman" pitchFamily="18" charset="0"/>
                          <a:cs typeface="Times New Roman" pitchFamily="18" charset="0"/>
                        </a:rPr>
                        <a:t>c</a:t>
                      </a:r>
                      <a:r>
                        <a:rPr lang="en-US" sz="1300" i="1" baseline="-2500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20</a:t>
                      </a:r>
                      <a:endParaRPr lang="en-US" sz="13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20</a:t>
                      </a:r>
                      <a:endParaRPr lang="en-US" sz="1300" dirty="0">
                        <a:solidFill>
                          <a:schemeClr val="bg1"/>
                        </a:solidFill>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11</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15</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r>
            </a:tbl>
          </a:graphicData>
        </a:graphic>
      </p:graphicFrame>
      <p:sp>
        <p:nvSpPr>
          <p:cNvPr id="28" name="Rectangle 27"/>
          <p:cNvSpPr/>
          <p:nvPr/>
        </p:nvSpPr>
        <p:spPr bwMode="auto">
          <a:xfrm>
            <a:off x="2983174" y="1375483"/>
            <a:ext cx="1665027"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29" name="Straight Arrow Connector 28"/>
          <p:cNvCxnSpPr/>
          <p:nvPr/>
        </p:nvCxnSpPr>
        <p:spPr>
          <a:xfrm flipV="1">
            <a:off x="6730365" y="3665315"/>
            <a:ext cx="0" cy="156020"/>
          </a:xfrm>
          <a:prstGeom prst="straightConnector1">
            <a:avLst/>
          </a:prstGeom>
          <a:ln w="22225">
            <a:solidFill>
              <a:srgbClr val="00B050"/>
            </a:solidFill>
            <a:prstDash val="solid"/>
            <a:tailEnd type="arrow"/>
          </a:ln>
        </p:spPr>
        <p:style>
          <a:lnRef idx="2">
            <a:schemeClr val="dk1"/>
          </a:lnRef>
          <a:fillRef idx="1">
            <a:schemeClr val="lt1"/>
          </a:fillRef>
          <a:effectRef idx="0">
            <a:schemeClr val="dk1"/>
          </a:effectRef>
          <a:fontRef idx="minor">
            <a:schemeClr val="dk1"/>
          </a:fontRef>
        </p:style>
      </p:cxnSp>
      <p:cxnSp>
        <p:nvCxnSpPr>
          <p:cNvPr id="30" name="Straight Arrow Connector 29"/>
          <p:cNvCxnSpPr/>
          <p:nvPr/>
        </p:nvCxnSpPr>
        <p:spPr>
          <a:xfrm>
            <a:off x="5486401" y="3545586"/>
            <a:ext cx="1096983" cy="257175"/>
          </a:xfrm>
          <a:prstGeom prst="straightConnector1">
            <a:avLst/>
          </a:prstGeom>
          <a:ln w="22225">
            <a:solidFill>
              <a:srgbClr val="00B050"/>
            </a:solidFill>
            <a:prstDash val="solid"/>
            <a:headEnd type="arrow"/>
            <a:tailEnd type="none"/>
          </a:ln>
        </p:spPr>
        <p:style>
          <a:lnRef idx="2">
            <a:schemeClr val="dk1"/>
          </a:lnRef>
          <a:fillRef idx="1">
            <a:schemeClr val="lt1"/>
          </a:fillRef>
          <a:effectRef idx="0">
            <a:schemeClr val="dk1"/>
          </a:effectRef>
          <a:fontRef idx="minor">
            <a:schemeClr val="dk1"/>
          </a:fontRef>
        </p:style>
      </p:cxnSp>
      <p:sp>
        <p:nvSpPr>
          <p:cNvPr id="31" name="TextBox 30"/>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1222542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sz="440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BottomUp</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7" name="Oval 6"/>
          <p:cNvSpPr/>
          <p:nvPr/>
        </p:nvSpPr>
        <p:spPr>
          <a:xfrm>
            <a:off x="6172200" y="2514600"/>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sp>
        <p:nvSpPr>
          <p:cNvPr id="8" name="Oval 7"/>
          <p:cNvSpPr/>
          <p:nvPr/>
        </p:nvSpPr>
        <p:spPr>
          <a:xfrm>
            <a:off x="6172200" y="1714500"/>
            <a:ext cx="914400" cy="5143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l-GR" sz="2000" b="1" dirty="0" smtClean="0">
                <a:solidFill>
                  <a:schemeClr val="tx1"/>
                </a:solidFill>
                <a:cs typeface="Mongolian Baiti" pitchFamily="66" charset="0"/>
              </a:rPr>
              <a:t>Τ</a:t>
            </a:r>
            <a:endParaRPr lang="en-US" sz="2000" b="1" dirty="0" smtClean="0">
              <a:solidFill>
                <a:schemeClr val="tx1"/>
              </a:solidFill>
              <a:cs typeface="Mongolian Baiti" pitchFamily="66" charset="0"/>
            </a:endParaRP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cxnSp>
        <p:nvCxnSpPr>
          <p:cNvPr id="9" name="Straight Arrow Connector 8"/>
          <p:cNvCxnSpPr>
            <a:stCxn id="21" idx="0"/>
            <a:endCxn id="8" idx="4"/>
          </p:cNvCxnSpPr>
          <p:nvPr/>
        </p:nvCxnSpPr>
        <p:spPr>
          <a:xfrm rot="5400000" flipH="1" flipV="1">
            <a:off x="5724525" y="1609725"/>
            <a:ext cx="28575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0" name="Straight Arrow Connector 9"/>
          <p:cNvCxnSpPr>
            <a:stCxn id="7" idx="0"/>
            <a:endCxn id="8" idx="4"/>
          </p:cNvCxnSpPr>
          <p:nvPr/>
        </p:nvCxnSpPr>
        <p:spPr>
          <a:xfrm rot="5400000" flipH="1" flipV="1">
            <a:off x="6486525" y="2371527"/>
            <a:ext cx="28575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1" name="Straight Arrow Connector 10"/>
          <p:cNvCxnSpPr>
            <a:stCxn id="22" idx="0"/>
            <a:endCxn id="8" idx="4"/>
          </p:cNvCxnSpPr>
          <p:nvPr/>
        </p:nvCxnSpPr>
        <p:spPr>
          <a:xfrm rot="16200000" flipV="1">
            <a:off x="7248525" y="1609725"/>
            <a:ext cx="285750"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12" name="Rectangle 11"/>
          <p:cNvSpPr/>
          <p:nvPr/>
        </p:nvSpPr>
        <p:spPr>
          <a:xfrm>
            <a:off x="6050280" y="3886200"/>
            <a:ext cx="1188720" cy="400050"/>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000" b="1" dirty="0" smtClean="0">
                <a:solidFill>
                  <a:srgbClr val="00B050"/>
                </a:solidFill>
                <a:latin typeface="Times New Roman" pitchFamily="18" charset="0"/>
                <a:cs typeface="Times New Roman" pitchFamily="18" charset="0"/>
              </a:rPr>
              <a:t>a</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,b</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,c</a:t>
            </a:r>
            <a:r>
              <a:rPr lang="en-US" sz="2000" b="1" baseline="-25000" dirty="0" smtClean="0">
                <a:solidFill>
                  <a:srgbClr val="00B050"/>
                </a:solidFill>
                <a:latin typeface="Times New Roman" pitchFamily="18" charset="0"/>
                <a:cs typeface="Times New Roman" pitchFamily="18" charset="0"/>
              </a:rPr>
              <a:t>1</a:t>
            </a: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2,</a:t>
            </a: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5</a:t>
            </a:r>
            <a:r>
              <a:rPr lang="en-US" sz="2000" b="1" dirty="0" smtClean="0">
                <a:solidFill>
                  <a:srgbClr val="00B050"/>
                </a:solidFill>
                <a:latin typeface="Times New Roman" pitchFamily="18" charset="0"/>
                <a:cs typeface="Times New Roman" pitchFamily="18" charset="0"/>
              </a:rPr>
              <a:t>}</a:t>
            </a:r>
          </a:p>
        </p:txBody>
      </p:sp>
      <p:cxnSp>
        <p:nvCxnSpPr>
          <p:cNvPr id="13" name="Straight Arrow Connector 12"/>
          <p:cNvCxnSpPr/>
          <p:nvPr/>
        </p:nvCxnSpPr>
        <p:spPr>
          <a:xfrm>
            <a:off x="6629400" y="2914650"/>
            <a:ext cx="1524000" cy="28575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4" name="Straight Arrow Connector 13"/>
          <p:cNvCxnSpPr/>
          <p:nvPr/>
        </p:nvCxnSpPr>
        <p:spPr>
          <a:xfrm rot="5400000">
            <a:off x="8009779" y="3058271"/>
            <a:ext cx="288036" cy="794"/>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5" name="Straight Arrow Connector 14"/>
          <p:cNvCxnSpPr/>
          <p:nvPr/>
        </p:nvCxnSpPr>
        <p:spPr>
          <a:xfrm rot="10800000" flipV="1">
            <a:off x="5105400" y="2917531"/>
            <a:ext cx="1524794" cy="282869"/>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6" name="Straight Arrow Connector 15"/>
          <p:cNvCxnSpPr>
            <a:endCxn id="24" idx="0"/>
          </p:cNvCxnSpPr>
          <p:nvPr/>
        </p:nvCxnSpPr>
        <p:spPr>
          <a:xfrm rot="10800000" flipV="1">
            <a:off x="6629400" y="2914650"/>
            <a:ext cx="152400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7" name="Straight Arrow Connector 16"/>
          <p:cNvCxnSpPr>
            <a:stCxn id="24" idx="0"/>
          </p:cNvCxnSpPr>
          <p:nvPr/>
        </p:nvCxnSpPr>
        <p:spPr>
          <a:xfrm rot="16200000" flipV="1">
            <a:off x="5695950" y="2324100"/>
            <a:ext cx="34290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8" name="Straight Arrow Connector 17"/>
          <p:cNvCxnSpPr>
            <a:stCxn id="12" idx="0"/>
            <a:endCxn id="24" idx="4"/>
          </p:cNvCxnSpPr>
          <p:nvPr/>
        </p:nvCxnSpPr>
        <p:spPr>
          <a:xfrm rot="16200000" flipV="1">
            <a:off x="6466713" y="3708273"/>
            <a:ext cx="340614" cy="1524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9" name="Straight Arrow Connector 18"/>
          <p:cNvCxnSpPr>
            <a:endCxn id="12" idx="0"/>
          </p:cNvCxnSpPr>
          <p:nvPr/>
        </p:nvCxnSpPr>
        <p:spPr>
          <a:xfrm rot="10800000" flipV="1">
            <a:off x="6644640" y="3543300"/>
            <a:ext cx="135636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20" name="Straight Arrow Connector 19"/>
          <p:cNvCxnSpPr>
            <a:endCxn id="12" idx="0"/>
          </p:cNvCxnSpPr>
          <p:nvPr/>
        </p:nvCxnSpPr>
        <p:spPr>
          <a:xfrm>
            <a:off x="5410200" y="3600450"/>
            <a:ext cx="1234440" cy="28575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sp>
        <p:nvSpPr>
          <p:cNvPr id="21" name="Oval 20"/>
          <p:cNvSpPr/>
          <p:nvPr/>
        </p:nvSpPr>
        <p:spPr>
          <a:xfrm>
            <a:off x="4648200" y="2514600"/>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2</a:t>
            </a:r>
            <a:r>
              <a:rPr lang="en-US" sz="2000" b="1" dirty="0" smtClean="0">
                <a:solidFill>
                  <a:schemeClr val="tx1"/>
                </a:solidFill>
                <a:latin typeface="Times New Roman" pitchFamily="18" charset="0"/>
                <a:cs typeface="Times New Roman" pitchFamily="18" charset="0"/>
              </a:rPr>
              <a:t>}</a:t>
            </a:r>
          </a:p>
        </p:txBody>
      </p:sp>
      <p:sp>
        <p:nvSpPr>
          <p:cNvPr id="22" name="Oval 21"/>
          <p:cNvSpPr/>
          <p:nvPr/>
        </p:nvSpPr>
        <p:spPr>
          <a:xfrm>
            <a:off x="7696200" y="2514600"/>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sp>
        <p:nvSpPr>
          <p:cNvPr id="23" name="Oval 22"/>
          <p:cNvSpPr/>
          <p:nvPr/>
        </p:nvSpPr>
        <p:spPr>
          <a:xfrm>
            <a:off x="7696200" y="3257550"/>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endParaRPr lang="en-US" sz="2000" b="1" dirty="0" smtClean="0">
              <a:solidFill>
                <a:schemeClr val="tx1"/>
              </a:solidFill>
              <a:latin typeface="Times New Roman" pitchFamily="18" charset="0"/>
              <a:cs typeface="Times New Roman" pitchFamily="18" charset="0"/>
            </a:endParaRP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sp>
        <p:nvSpPr>
          <p:cNvPr id="24" name="Oval 23"/>
          <p:cNvSpPr/>
          <p:nvPr/>
        </p:nvSpPr>
        <p:spPr>
          <a:xfrm>
            <a:off x="6172200" y="3257550"/>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rgbClr val="00B050"/>
                </a:solidFill>
                <a:latin typeface="Times New Roman" pitchFamily="18" charset="0"/>
                <a:cs typeface="Times New Roman" pitchFamily="18" charset="0"/>
              </a:rPr>
              <a:t>a</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,c</a:t>
            </a:r>
            <a:r>
              <a:rPr lang="en-US" sz="2000" b="1" baseline="-25000" dirty="0" smtClean="0">
                <a:solidFill>
                  <a:srgbClr val="00B050"/>
                </a:solidFill>
                <a:latin typeface="Times New Roman" pitchFamily="18" charset="0"/>
                <a:cs typeface="Times New Roman" pitchFamily="18" charset="0"/>
              </a:rPr>
              <a:t>1</a:t>
            </a: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2,</a:t>
            </a: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5</a:t>
            </a:r>
            <a:r>
              <a:rPr lang="en-US" sz="2000" b="1" dirty="0" smtClean="0">
                <a:solidFill>
                  <a:srgbClr val="00B050"/>
                </a:solidFill>
                <a:latin typeface="Times New Roman" pitchFamily="18" charset="0"/>
                <a:cs typeface="Times New Roman" pitchFamily="18" charset="0"/>
              </a:rPr>
              <a:t>}</a:t>
            </a:r>
          </a:p>
        </p:txBody>
      </p:sp>
      <p:sp>
        <p:nvSpPr>
          <p:cNvPr id="25" name="Oval 24"/>
          <p:cNvSpPr/>
          <p:nvPr/>
        </p:nvSpPr>
        <p:spPr>
          <a:xfrm>
            <a:off x="4648200" y="3257550"/>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rgbClr val="00B050"/>
                </a:solidFill>
                <a:latin typeface="Times New Roman" pitchFamily="18" charset="0"/>
                <a:cs typeface="Times New Roman" pitchFamily="18" charset="0"/>
              </a:rPr>
              <a:t>a</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,b</a:t>
            </a:r>
            <a:r>
              <a:rPr lang="en-US" sz="2000" b="1" baseline="-25000" dirty="0" smtClean="0">
                <a:solidFill>
                  <a:srgbClr val="00B050"/>
                </a:solidFill>
                <a:latin typeface="Times New Roman" pitchFamily="18" charset="0"/>
                <a:cs typeface="Times New Roman" pitchFamily="18" charset="0"/>
              </a:rPr>
              <a:t>1</a:t>
            </a:r>
            <a:endParaRPr lang="en-US" sz="2000" b="1" dirty="0" smtClean="0">
              <a:solidFill>
                <a:srgbClr val="00B050"/>
              </a:solidFill>
              <a:latin typeface="Times New Roman" pitchFamily="18" charset="0"/>
              <a:cs typeface="Times New Roman" pitchFamily="18" charset="0"/>
            </a:endParaRP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2,</a:t>
            </a: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5</a:t>
            </a:r>
            <a:r>
              <a:rPr lang="en-US" sz="2000" b="1" dirty="0" smtClean="0">
                <a:solidFill>
                  <a:srgbClr val="00B050"/>
                </a:solidFill>
                <a:latin typeface="Times New Roman" pitchFamily="18" charset="0"/>
                <a:cs typeface="Times New Roman" pitchFamily="18" charset="0"/>
              </a:rPr>
              <a:t>}</a:t>
            </a:r>
          </a:p>
        </p:txBody>
      </p:sp>
      <p:cxnSp>
        <p:nvCxnSpPr>
          <p:cNvPr id="26" name="Straight Arrow Connector 25"/>
          <p:cNvCxnSpPr/>
          <p:nvPr/>
        </p:nvCxnSpPr>
        <p:spPr>
          <a:xfrm rot="5400000" flipH="1" flipV="1">
            <a:off x="4961779" y="3058271"/>
            <a:ext cx="288036" cy="794"/>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graphicFrame>
        <p:nvGraphicFramePr>
          <p:cNvPr id="27" name="Content Placeholder 3"/>
          <p:cNvGraphicFramePr>
            <a:graphicFrameLocks/>
          </p:cNvGraphicFramePr>
          <p:nvPr>
            <p:extLst>
              <p:ext uri="{D42A27DB-BD31-4B8C-83A1-F6EECF244321}">
                <p14:modId xmlns:p14="http://schemas.microsoft.com/office/powerpoint/2010/main" val="45737912"/>
              </p:ext>
            </p:extLst>
          </p:nvPr>
        </p:nvGraphicFramePr>
        <p:xfrm>
          <a:off x="470847" y="1420184"/>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3</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bg1"/>
                          </a:solidFill>
                          <a:latin typeface="Times New Roman" pitchFamily="18" charset="0"/>
                          <a:cs typeface="Times New Roman" pitchFamily="18" charset="0"/>
                        </a:rPr>
                        <a:t>t</a:t>
                      </a:r>
                      <a:r>
                        <a:rPr lang="en-US" sz="1300" i="1" baseline="-25000" dirty="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latin typeface="Times New Roman" pitchFamily="18" charset="0"/>
                          <a:cs typeface="Times New Roman" pitchFamily="18" charset="0"/>
                        </a:rPr>
                        <a:t>a</a:t>
                      </a:r>
                      <a:r>
                        <a:rPr lang="en-US" sz="1300" i="1" baseline="-25000" dirty="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b</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c</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10</a:t>
                      </a:r>
                      <a:endParaRPr lang="en-US" sz="13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15</a:t>
                      </a:r>
                      <a:endParaRPr lang="en-US" sz="1300" dirty="0">
                        <a:solidFill>
                          <a:schemeClr val="bg1"/>
                        </a:solidFill>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a</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b</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c</a:t>
                      </a:r>
                      <a:r>
                        <a:rPr lang="en-US" sz="1300" i="1" baseline="-2500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15</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10</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bg1"/>
                          </a:solidFill>
                          <a:latin typeface="Times New Roman" pitchFamily="18" charset="0"/>
                          <a:cs typeface="Times New Roman" pitchFamily="18" charset="0"/>
                        </a:rPr>
                        <a:t>t</a:t>
                      </a:r>
                      <a:r>
                        <a:rPr lang="en-US" sz="1300" i="1" baseline="-25000" dirty="0" smtClean="0">
                          <a:solidFill>
                            <a:schemeClr val="bg1"/>
                          </a:solidFill>
                          <a:latin typeface="Times New Roman" pitchFamily="18" charset="0"/>
                          <a:cs typeface="Times New Roman" pitchFamily="18" charset="0"/>
                        </a:rPr>
                        <a:t>3</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latin typeface="Times New Roman" pitchFamily="18" charset="0"/>
                          <a:cs typeface="Times New Roman" pitchFamily="18" charset="0"/>
                        </a:rPr>
                        <a:t>a</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chemeClr val="bg1"/>
                          </a:solidFill>
                          <a:latin typeface="Times New Roman" pitchFamily="18" charset="0"/>
                          <a:cs typeface="Times New Roman" pitchFamily="18" charset="0"/>
                        </a:rPr>
                        <a:t>b</a:t>
                      </a:r>
                      <a:r>
                        <a:rPr lang="en-US" sz="1300" i="1" baseline="-2500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c</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17</a:t>
                      </a:r>
                      <a:endParaRPr lang="en-US" sz="13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17</a:t>
                      </a:r>
                      <a:endParaRPr lang="en-US" sz="1300" dirty="0">
                        <a:solidFill>
                          <a:schemeClr val="bg1"/>
                        </a:solidFill>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bg1"/>
                          </a:solidFill>
                          <a:latin typeface="Times New Roman" pitchFamily="18" charset="0"/>
                          <a:cs typeface="Times New Roman" pitchFamily="18" charset="0"/>
                        </a:rPr>
                        <a:t>t</a:t>
                      </a:r>
                      <a:r>
                        <a:rPr lang="en-US" sz="1300" i="1" baseline="-25000" dirty="0" smtClean="0">
                          <a:solidFill>
                            <a:schemeClr val="bg1"/>
                          </a:solidFill>
                          <a:latin typeface="Times New Roman" pitchFamily="18" charset="0"/>
                          <a:cs typeface="Times New Roman" pitchFamily="18" charset="0"/>
                        </a:rPr>
                        <a:t>4</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latin typeface="Times New Roman" pitchFamily="18" charset="0"/>
                          <a:cs typeface="Times New Roman" pitchFamily="18" charset="0"/>
                        </a:rPr>
                        <a:t>a</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chemeClr val="bg1"/>
                          </a:solidFill>
                          <a:latin typeface="Times New Roman" pitchFamily="18" charset="0"/>
                          <a:cs typeface="Times New Roman" pitchFamily="18" charset="0"/>
                        </a:rPr>
                        <a:t>b</a:t>
                      </a:r>
                      <a:r>
                        <a:rPr lang="en-US" sz="1300" i="1" baseline="-2500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chemeClr val="bg1"/>
                          </a:solidFill>
                          <a:latin typeface="Times New Roman" pitchFamily="18" charset="0"/>
                          <a:cs typeface="Times New Roman" pitchFamily="18" charset="0"/>
                        </a:rPr>
                        <a:t>c</a:t>
                      </a:r>
                      <a:r>
                        <a:rPr lang="en-US" sz="1300" i="1" baseline="-2500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20</a:t>
                      </a:r>
                      <a:endParaRPr lang="en-US" sz="13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20</a:t>
                      </a:r>
                      <a:endParaRPr lang="en-US" sz="1300" dirty="0">
                        <a:solidFill>
                          <a:schemeClr val="bg1"/>
                        </a:solidFill>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5</a:t>
                      </a:r>
                      <a:endParaRPr lang="en-US" sz="1300" b="1"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a</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b="1"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b</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b="1"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c</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b="1"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11</a:t>
                      </a:r>
                      <a:endParaRPr lang="en-US" sz="1300" b="1"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15</a:t>
                      </a:r>
                      <a:endParaRPr lang="en-US" sz="1300" b="1"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solidFill>
                      <a:schemeClr val="bg1">
                        <a:lumMod val="75000"/>
                      </a:schemeClr>
                    </a:solidFill>
                  </a:tcPr>
                </a:tc>
              </a:tr>
            </a:tbl>
          </a:graphicData>
        </a:graphic>
      </p:graphicFrame>
      <p:sp>
        <p:nvSpPr>
          <p:cNvPr id="28" name="Rectangle 27"/>
          <p:cNvSpPr/>
          <p:nvPr/>
        </p:nvSpPr>
        <p:spPr bwMode="auto">
          <a:xfrm>
            <a:off x="2983174" y="1375483"/>
            <a:ext cx="1665027"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29" name="Straight Arrow Connector 28"/>
          <p:cNvCxnSpPr/>
          <p:nvPr/>
        </p:nvCxnSpPr>
        <p:spPr>
          <a:xfrm flipV="1">
            <a:off x="6730365" y="3665315"/>
            <a:ext cx="0" cy="156020"/>
          </a:xfrm>
          <a:prstGeom prst="straightConnector1">
            <a:avLst/>
          </a:prstGeom>
          <a:ln w="22225">
            <a:solidFill>
              <a:srgbClr val="00B050"/>
            </a:solidFill>
            <a:prstDash val="solid"/>
            <a:tailEnd type="arrow"/>
          </a:ln>
        </p:spPr>
        <p:style>
          <a:lnRef idx="2">
            <a:schemeClr val="dk1"/>
          </a:lnRef>
          <a:fillRef idx="1">
            <a:schemeClr val="lt1"/>
          </a:fillRef>
          <a:effectRef idx="0">
            <a:schemeClr val="dk1"/>
          </a:effectRef>
          <a:fontRef idx="minor">
            <a:schemeClr val="dk1"/>
          </a:fontRef>
        </p:style>
      </p:cxnSp>
      <p:cxnSp>
        <p:nvCxnSpPr>
          <p:cNvPr id="30" name="Straight Arrow Connector 29"/>
          <p:cNvCxnSpPr/>
          <p:nvPr/>
        </p:nvCxnSpPr>
        <p:spPr>
          <a:xfrm>
            <a:off x="5486401" y="3545586"/>
            <a:ext cx="1096983" cy="257175"/>
          </a:xfrm>
          <a:prstGeom prst="straightConnector1">
            <a:avLst/>
          </a:prstGeom>
          <a:ln w="22225">
            <a:solidFill>
              <a:srgbClr val="00B050"/>
            </a:solidFill>
            <a:prstDash val="solid"/>
            <a:headEnd type="arrow"/>
            <a:tailEnd type="none"/>
          </a:ln>
        </p:spPr>
        <p:style>
          <a:lnRef idx="2">
            <a:schemeClr val="dk1"/>
          </a:lnRef>
          <a:fillRef idx="1">
            <a:schemeClr val="lt1"/>
          </a:fillRef>
          <a:effectRef idx="0">
            <a:schemeClr val="dk1"/>
          </a:effectRef>
          <a:fontRef idx="minor">
            <a:schemeClr val="dk1"/>
          </a:fontRef>
        </p:style>
      </p:cxnSp>
      <p:sp>
        <p:nvSpPr>
          <p:cNvPr id="31" name="TextBox 30"/>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2241982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sz="440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BottomUp</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7" name="Oval 6"/>
          <p:cNvSpPr/>
          <p:nvPr/>
        </p:nvSpPr>
        <p:spPr>
          <a:xfrm>
            <a:off x="6172200" y="2514600"/>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sp>
        <p:nvSpPr>
          <p:cNvPr id="8" name="Oval 7"/>
          <p:cNvSpPr/>
          <p:nvPr/>
        </p:nvSpPr>
        <p:spPr>
          <a:xfrm>
            <a:off x="6172200" y="1714500"/>
            <a:ext cx="914400" cy="5143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l-GR" sz="2000" b="1" dirty="0" smtClean="0">
                <a:solidFill>
                  <a:schemeClr val="tx1"/>
                </a:solidFill>
                <a:cs typeface="Mongolian Baiti" pitchFamily="66" charset="0"/>
              </a:rPr>
              <a:t>Τ</a:t>
            </a:r>
            <a:endParaRPr lang="en-US" sz="2000" b="1" dirty="0" smtClean="0">
              <a:solidFill>
                <a:schemeClr val="tx1"/>
              </a:solidFill>
              <a:cs typeface="Mongolian Baiti" pitchFamily="66" charset="0"/>
            </a:endParaRP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cxnSp>
        <p:nvCxnSpPr>
          <p:cNvPr id="9" name="Straight Arrow Connector 8"/>
          <p:cNvCxnSpPr>
            <a:stCxn id="21" idx="0"/>
            <a:endCxn id="8" idx="4"/>
          </p:cNvCxnSpPr>
          <p:nvPr/>
        </p:nvCxnSpPr>
        <p:spPr>
          <a:xfrm rot="5400000" flipH="1" flipV="1">
            <a:off x="5724525" y="1609725"/>
            <a:ext cx="28575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0" name="Straight Arrow Connector 9"/>
          <p:cNvCxnSpPr>
            <a:stCxn id="7" idx="0"/>
            <a:endCxn id="8" idx="4"/>
          </p:cNvCxnSpPr>
          <p:nvPr/>
        </p:nvCxnSpPr>
        <p:spPr>
          <a:xfrm rot="5400000" flipH="1" flipV="1">
            <a:off x="6486525" y="2371527"/>
            <a:ext cx="28575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1" name="Straight Arrow Connector 10"/>
          <p:cNvCxnSpPr>
            <a:stCxn id="22" idx="0"/>
            <a:endCxn id="8" idx="4"/>
          </p:cNvCxnSpPr>
          <p:nvPr/>
        </p:nvCxnSpPr>
        <p:spPr>
          <a:xfrm rot="16200000" flipV="1">
            <a:off x="7248525" y="1609725"/>
            <a:ext cx="285750"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12" name="Rectangle 11"/>
          <p:cNvSpPr/>
          <p:nvPr/>
        </p:nvSpPr>
        <p:spPr>
          <a:xfrm>
            <a:off x="6050280" y="3886200"/>
            <a:ext cx="1188720" cy="400050"/>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000" b="1" dirty="0" smtClean="0">
                <a:solidFill>
                  <a:srgbClr val="00B050"/>
                </a:solidFill>
                <a:latin typeface="Times New Roman" pitchFamily="18" charset="0"/>
                <a:cs typeface="Times New Roman" pitchFamily="18" charset="0"/>
              </a:rPr>
              <a:t>a</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,b</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,c</a:t>
            </a:r>
            <a:r>
              <a:rPr lang="en-US" sz="2000" b="1" baseline="-25000" dirty="0" smtClean="0">
                <a:solidFill>
                  <a:srgbClr val="00B050"/>
                </a:solidFill>
                <a:latin typeface="Times New Roman" pitchFamily="18" charset="0"/>
                <a:cs typeface="Times New Roman" pitchFamily="18" charset="0"/>
              </a:rPr>
              <a:t>1</a:t>
            </a: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2,</a:t>
            </a: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5</a:t>
            </a:r>
            <a:r>
              <a:rPr lang="en-US" sz="2000" b="1" dirty="0" smtClean="0">
                <a:solidFill>
                  <a:srgbClr val="00B050"/>
                </a:solidFill>
                <a:latin typeface="Times New Roman" pitchFamily="18" charset="0"/>
                <a:cs typeface="Times New Roman" pitchFamily="18" charset="0"/>
              </a:rPr>
              <a:t>}</a:t>
            </a:r>
          </a:p>
        </p:txBody>
      </p:sp>
      <p:cxnSp>
        <p:nvCxnSpPr>
          <p:cNvPr id="13" name="Straight Arrow Connector 12"/>
          <p:cNvCxnSpPr/>
          <p:nvPr/>
        </p:nvCxnSpPr>
        <p:spPr>
          <a:xfrm>
            <a:off x="6629400" y="2914650"/>
            <a:ext cx="1524000" cy="28575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4" name="Straight Arrow Connector 13"/>
          <p:cNvCxnSpPr/>
          <p:nvPr/>
        </p:nvCxnSpPr>
        <p:spPr>
          <a:xfrm rot="5400000">
            <a:off x="8009779" y="3058271"/>
            <a:ext cx="288036" cy="794"/>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5" name="Straight Arrow Connector 14"/>
          <p:cNvCxnSpPr/>
          <p:nvPr/>
        </p:nvCxnSpPr>
        <p:spPr>
          <a:xfrm rot="10800000" flipV="1">
            <a:off x="5105400" y="2917531"/>
            <a:ext cx="1524794" cy="282869"/>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6" name="Straight Arrow Connector 15"/>
          <p:cNvCxnSpPr>
            <a:endCxn id="24" idx="0"/>
          </p:cNvCxnSpPr>
          <p:nvPr/>
        </p:nvCxnSpPr>
        <p:spPr>
          <a:xfrm rot="10800000" flipV="1">
            <a:off x="6629400" y="2914650"/>
            <a:ext cx="152400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7" name="Straight Arrow Connector 16"/>
          <p:cNvCxnSpPr>
            <a:stCxn id="24" idx="0"/>
          </p:cNvCxnSpPr>
          <p:nvPr/>
        </p:nvCxnSpPr>
        <p:spPr>
          <a:xfrm rot="16200000" flipV="1">
            <a:off x="5695950" y="2324100"/>
            <a:ext cx="34290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8" name="Straight Arrow Connector 17"/>
          <p:cNvCxnSpPr>
            <a:stCxn id="12" idx="0"/>
            <a:endCxn id="24" idx="4"/>
          </p:cNvCxnSpPr>
          <p:nvPr/>
        </p:nvCxnSpPr>
        <p:spPr>
          <a:xfrm rot="16200000" flipV="1">
            <a:off x="6466713" y="3708273"/>
            <a:ext cx="340614" cy="1524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9" name="Straight Arrow Connector 18"/>
          <p:cNvCxnSpPr>
            <a:endCxn id="12" idx="0"/>
          </p:cNvCxnSpPr>
          <p:nvPr/>
        </p:nvCxnSpPr>
        <p:spPr>
          <a:xfrm rot="10800000" flipV="1">
            <a:off x="6644640" y="3543300"/>
            <a:ext cx="135636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20" name="Straight Arrow Connector 19"/>
          <p:cNvCxnSpPr>
            <a:endCxn id="12" idx="0"/>
          </p:cNvCxnSpPr>
          <p:nvPr/>
        </p:nvCxnSpPr>
        <p:spPr>
          <a:xfrm>
            <a:off x="5410200" y="3600450"/>
            <a:ext cx="1234440" cy="28575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sp>
        <p:nvSpPr>
          <p:cNvPr id="21" name="Oval 20"/>
          <p:cNvSpPr/>
          <p:nvPr/>
        </p:nvSpPr>
        <p:spPr>
          <a:xfrm>
            <a:off x="4648200" y="2514600"/>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2</a:t>
            </a:r>
            <a:r>
              <a:rPr lang="en-US" sz="2000" b="1" dirty="0" smtClean="0">
                <a:solidFill>
                  <a:schemeClr val="tx1"/>
                </a:solidFill>
                <a:latin typeface="Times New Roman" pitchFamily="18" charset="0"/>
                <a:cs typeface="Times New Roman" pitchFamily="18" charset="0"/>
              </a:rPr>
              <a:t>}</a:t>
            </a:r>
          </a:p>
        </p:txBody>
      </p:sp>
      <p:sp>
        <p:nvSpPr>
          <p:cNvPr id="22" name="Oval 21"/>
          <p:cNvSpPr/>
          <p:nvPr/>
        </p:nvSpPr>
        <p:spPr>
          <a:xfrm>
            <a:off x="7696200" y="2514600"/>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sp>
        <p:nvSpPr>
          <p:cNvPr id="23" name="Oval 22"/>
          <p:cNvSpPr/>
          <p:nvPr/>
        </p:nvSpPr>
        <p:spPr>
          <a:xfrm>
            <a:off x="7696200" y="3257550"/>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rgbClr val="00B050"/>
                </a:solidFill>
                <a:latin typeface="Times New Roman" pitchFamily="18" charset="0"/>
                <a:cs typeface="Times New Roman" pitchFamily="18" charset="0"/>
              </a:rPr>
              <a:t>b</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,c</a:t>
            </a:r>
            <a:r>
              <a:rPr lang="en-US" sz="2000" b="1" baseline="-25000" dirty="0" smtClean="0">
                <a:solidFill>
                  <a:srgbClr val="00B050"/>
                </a:solidFill>
                <a:latin typeface="Times New Roman" pitchFamily="18" charset="0"/>
                <a:cs typeface="Times New Roman" pitchFamily="18" charset="0"/>
              </a:rPr>
              <a:t>1</a:t>
            </a:r>
            <a:endParaRPr lang="en-US" sz="2000" b="1" dirty="0" smtClean="0">
              <a:solidFill>
                <a:srgbClr val="00B050"/>
              </a:solidFill>
              <a:latin typeface="Times New Roman" pitchFamily="18" charset="0"/>
              <a:cs typeface="Times New Roman" pitchFamily="18" charset="0"/>
            </a:endParaRP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4</a:t>
            </a:r>
            <a:r>
              <a:rPr lang="en-US" sz="2000" b="1" dirty="0" smtClean="0">
                <a:solidFill>
                  <a:srgbClr val="00B050"/>
                </a:solidFill>
                <a:latin typeface="Times New Roman" pitchFamily="18" charset="0"/>
                <a:cs typeface="Times New Roman" pitchFamily="18" charset="0"/>
              </a:rPr>
              <a:t>}</a:t>
            </a:r>
          </a:p>
        </p:txBody>
      </p:sp>
      <p:sp>
        <p:nvSpPr>
          <p:cNvPr id="24" name="Oval 23"/>
          <p:cNvSpPr/>
          <p:nvPr/>
        </p:nvSpPr>
        <p:spPr>
          <a:xfrm>
            <a:off x="6172200" y="3257550"/>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rgbClr val="00B050"/>
                </a:solidFill>
                <a:latin typeface="Times New Roman" pitchFamily="18" charset="0"/>
                <a:cs typeface="Times New Roman" pitchFamily="18" charset="0"/>
              </a:rPr>
              <a:t>a</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,c</a:t>
            </a:r>
            <a:r>
              <a:rPr lang="en-US" sz="2000" b="1" baseline="-25000" dirty="0" smtClean="0">
                <a:solidFill>
                  <a:srgbClr val="00B050"/>
                </a:solidFill>
                <a:latin typeface="Times New Roman" pitchFamily="18" charset="0"/>
                <a:cs typeface="Times New Roman" pitchFamily="18" charset="0"/>
              </a:rPr>
              <a:t>1</a:t>
            </a: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2,</a:t>
            </a: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5</a:t>
            </a:r>
            <a:r>
              <a:rPr lang="en-US" sz="2000" b="1" dirty="0" smtClean="0">
                <a:solidFill>
                  <a:srgbClr val="00B050"/>
                </a:solidFill>
                <a:latin typeface="Times New Roman" pitchFamily="18" charset="0"/>
                <a:cs typeface="Times New Roman" pitchFamily="18" charset="0"/>
              </a:rPr>
              <a:t>}</a:t>
            </a:r>
          </a:p>
        </p:txBody>
      </p:sp>
      <p:sp>
        <p:nvSpPr>
          <p:cNvPr id="25" name="Oval 24"/>
          <p:cNvSpPr/>
          <p:nvPr/>
        </p:nvSpPr>
        <p:spPr>
          <a:xfrm>
            <a:off x="4648200" y="3257550"/>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rgbClr val="00B050"/>
                </a:solidFill>
                <a:latin typeface="Times New Roman" pitchFamily="18" charset="0"/>
                <a:cs typeface="Times New Roman" pitchFamily="18" charset="0"/>
              </a:rPr>
              <a:t>a</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,b</a:t>
            </a:r>
            <a:r>
              <a:rPr lang="en-US" sz="2000" b="1" baseline="-25000" dirty="0" smtClean="0">
                <a:solidFill>
                  <a:srgbClr val="00B050"/>
                </a:solidFill>
                <a:latin typeface="Times New Roman" pitchFamily="18" charset="0"/>
                <a:cs typeface="Times New Roman" pitchFamily="18" charset="0"/>
              </a:rPr>
              <a:t>1</a:t>
            </a:r>
            <a:endParaRPr lang="en-US" sz="2000" b="1" dirty="0" smtClean="0">
              <a:solidFill>
                <a:srgbClr val="00B050"/>
              </a:solidFill>
              <a:latin typeface="Times New Roman" pitchFamily="18" charset="0"/>
              <a:cs typeface="Times New Roman" pitchFamily="18" charset="0"/>
            </a:endParaRP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2,</a:t>
            </a: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5</a:t>
            </a:r>
            <a:r>
              <a:rPr lang="en-US" sz="2000" b="1" dirty="0" smtClean="0">
                <a:solidFill>
                  <a:srgbClr val="00B050"/>
                </a:solidFill>
                <a:latin typeface="Times New Roman" pitchFamily="18" charset="0"/>
                <a:cs typeface="Times New Roman" pitchFamily="18" charset="0"/>
              </a:rPr>
              <a:t>}</a:t>
            </a:r>
          </a:p>
        </p:txBody>
      </p:sp>
      <p:cxnSp>
        <p:nvCxnSpPr>
          <p:cNvPr id="26" name="Straight Arrow Connector 25"/>
          <p:cNvCxnSpPr/>
          <p:nvPr/>
        </p:nvCxnSpPr>
        <p:spPr>
          <a:xfrm rot="5400000" flipH="1" flipV="1">
            <a:off x="4961779" y="3058271"/>
            <a:ext cx="288036" cy="794"/>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graphicFrame>
        <p:nvGraphicFramePr>
          <p:cNvPr id="27" name="Content Placeholder 3"/>
          <p:cNvGraphicFramePr>
            <a:graphicFrameLocks/>
          </p:cNvGraphicFramePr>
          <p:nvPr>
            <p:extLst>
              <p:ext uri="{D42A27DB-BD31-4B8C-83A1-F6EECF244321}">
                <p14:modId xmlns:p14="http://schemas.microsoft.com/office/powerpoint/2010/main" val="1549560741"/>
              </p:ext>
            </p:extLst>
          </p:nvPr>
        </p:nvGraphicFramePr>
        <p:xfrm>
          <a:off x="470847" y="1420184"/>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solidFill>
                            <a:schemeClr val="bg1"/>
                          </a:solidFill>
                          <a:latin typeface="Times New Roman" pitchFamily="18" charset="0"/>
                          <a:cs typeface="Times New Roman" pitchFamily="18" charset="0"/>
                        </a:rPr>
                        <a:t>d</a:t>
                      </a:r>
                      <a:r>
                        <a:rPr lang="en-US" sz="1300" b="1" i="1" baseline="-25000" dirty="0" smtClean="0">
                          <a:solidFill>
                            <a:schemeClr val="bg1"/>
                          </a:solidFill>
                          <a:latin typeface="Times New Roman" pitchFamily="18" charset="0"/>
                          <a:cs typeface="Times New Roman" pitchFamily="18" charset="0"/>
                        </a:rPr>
                        <a:t>1</a:t>
                      </a:r>
                      <a:endParaRPr lang="en-US" sz="1300" b="1"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3</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bg1"/>
                          </a:solidFill>
                          <a:latin typeface="Times New Roman" pitchFamily="18" charset="0"/>
                          <a:cs typeface="Times New Roman" pitchFamily="18" charset="0"/>
                        </a:rPr>
                        <a:t>t</a:t>
                      </a:r>
                      <a:r>
                        <a:rPr lang="en-US" sz="1300" i="1" baseline="-25000" dirty="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latin typeface="Times New Roman" pitchFamily="18" charset="0"/>
                          <a:cs typeface="Times New Roman" pitchFamily="18" charset="0"/>
                        </a:rPr>
                        <a:t>a</a:t>
                      </a:r>
                      <a:r>
                        <a:rPr lang="en-US" sz="1300" i="1" baseline="-25000" dirty="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b</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c</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10</a:t>
                      </a:r>
                      <a:endParaRPr lang="en-US" sz="13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15</a:t>
                      </a:r>
                      <a:endParaRPr lang="en-US" sz="1300" dirty="0">
                        <a:solidFill>
                          <a:schemeClr val="bg1"/>
                        </a:solidFill>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tx1"/>
                          </a:solidFill>
                          <a:effectLst/>
                          <a:latin typeface="Times New Roman" pitchFamily="18" charset="0"/>
                          <a:cs typeface="Times New Roman" pitchFamily="18" charset="0"/>
                        </a:rPr>
                        <a:t>t</a:t>
                      </a:r>
                      <a:r>
                        <a:rPr lang="en-US" sz="1300" i="1" baseline="-25000" dirty="0" smtClean="0">
                          <a:solidFill>
                            <a:schemeClr val="tx1"/>
                          </a:solidFill>
                          <a:effectLst/>
                          <a:latin typeface="Times New Roman" pitchFamily="18" charset="0"/>
                          <a:cs typeface="Times New Roman" pitchFamily="18" charset="0"/>
                        </a:rPr>
                        <a:t>2</a:t>
                      </a:r>
                      <a:endParaRPr lang="en-US" sz="1300" i="1" baseline="-25000" dirty="0">
                        <a:solidFill>
                          <a:schemeClr val="tx1"/>
                        </a:solidFill>
                        <a:effectLst/>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effectLst/>
                          <a:latin typeface="Times New Roman" pitchFamily="18" charset="0"/>
                          <a:cs typeface="Times New Roman" pitchFamily="18" charset="0"/>
                        </a:rPr>
                        <a:t>a</a:t>
                      </a:r>
                      <a:r>
                        <a:rPr lang="en-US" sz="1300" i="1" baseline="-25000" dirty="0" smtClean="0">
                          <a:solidFill>
                            <a:schemeClr val="bg1"/>
                          </a:solidFill>
                          <a:effectLst/>
                          <a:latin typeface="Times New Roman" pitchFamily="18" charset="0"/>
                          <a:cs typeface="Times New Roman" pitchFamily="18" charset="0"/>
                        </a:rPr>
                        <a:t>1</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tx1"/>
                          </a:solidFill>
                          <a:effectLst/>
                          <a:latin typeface="Times New Roman" pitchFamily="18" charset="0"/>
                          <a:cs typeface="Times New Roman" pitchFamily="18" charset="0"/>
                        </a:rPr>
                        <a:t>b</a:t>
                      </a:r>
                      <a:r>
                        <a:rPr lang="en-US" sz="1300" i="1" baseline="-25000" dirty="0" smtClean="0">
                          <a:solidFill>
                            <a:schemeClr val="tx1"/>
                          </a:solidFill>
                          <a:effectLst/>
                          <a:latin typeface="Times New Roman" pitchFamily="18" charset="0"/>
                          <a:cs typeface="Times New Roman" pitchFamily="18" charset="0"/>
                        </a:rPr>
                        <a:t>1</a:t>
                      </a:r>
                      <a:endParaRPr lang="en-US" sz="1300" i="1" baseline="-25000" dirty="0">
                        <a:solidFill>
                          <a:schemeClr val="tx1"/>
                        </a:solidFill>
                        <a:effectLst/>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tx1"/>
                          </a:solidFill>
                          <a:effectLst/>
                          <a:latin typeface="Times New Roman" pitchFamily="18" charset="0"/>
                          <a:cs typeface="Times New Roman" pitchFamily="18" charset="0"/>
                        </a:rPr>
                        <a:t>c</a:t>
                      </a:r>
                      <a:r>
                        <a:rPr lang="en-US" sz="1300" i="1" baseline="-25000" dirty="0" smtClean="0">
                          <a:solidFill>
                            <a:schemeClr val="tx1"/>
                          </a:solidFill>
                          <a:effectLst/>
                          <a:latin typeface="Times New Roman" pitchFamily="18" charset="0"/>
                          <a:cs typeface="Times New Roman" pitchFamily="18" charset="0"/>
                        </a:rPr>
                        <a:t>1</a:t>
                      </a:r>
                      <a:endParaRPr lang="en-US" sz="1300" i="1" baseline="-25000" dirty="0">
                        <a:solidFill>
                          <a:schemeClr val="tx1"/>
                        </a:solidFill>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tx1"/>
                          </a:solidFill>
                          <a:effectLst/>
                          <a:latin typeface="Times New Roman" pitchFamily="18" charset="0"/>
                          <a:cs typeface="Times New Roman" pitchFamily="18" charset="0"/>
                        </a:rPr>
                        <a:t>15</a:t>
                      </a:r>
                      <a:endParaRPr lang="en-US" sz="1300" dirty="0">
                        <a:solidFill>
                          <a:schemeClr val="tx1"/>
                        </a:solidFill>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tx1"/>
                          </a:solidFill>
                          <a:effectLst/>
                          <a:latin typeface="Times New Roman" pitchFamily="18" charset="0"/>
                          <a:cs typeface="Times New Roman" pitchFamily="18" charset="0"/>
                        </a:rPr>
                        <a:t>10</a:t>
                      </a:r>
                      <a:endParaRPr lang="en-US" sz="1300" dirty="0">
                        <a:solidFill>
                          <a:schemeClr val="tx1"/>
                        </a:solidFill>
                        <a:effectLst/>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bg1"/>
                          </a:solidFill>
                          <a:latin typeface="Times New Roman" pitchFamily="18" charset="0"/>
                          <a:cs typeface="Times New Roman" pitchFamily="18" charset="0"/>
                        </a:rPr>
                        <a:t>t</a:t>
                      </a:r>
                      <a:r>
                        <a:rPr lang="en-US" sz="1300" i="1" baseline="-25000" dirty="0" smtClean="0">
                          <a:solidFill>
                            <a:schemeClr val="bg1"/>
                          </a:solidFill>
                          <a:latin typeface="Times New Roman" pitchFamily="18" charset="0"/>
                          <a:cs typeface="Times New Roman" pitchFamily="18" charset="0"/>
                        </a:rPr>
                        <a:t>3</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latin typeface="Times New Roman" pitchFamily="18" charset="0"/>
                          <a:cs typeface="Times New Roman" pitchFamily="18" charset="0"/>
                        </a:rPr>
                        <a:t>a</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chemeClr val="bg1"/>
                          </a:solidFill>
                          <a:latin typeface="Times New Roman" pitchFamily="18" charset="0"/>
                          <a:cs typeface="Times New Roman" pitchFamily="18" charset="0"/>
                        </a:rPr>
                        <a:t>b</a:t>
                      </a:r>
                      <a:r>
                        <a:rPr lang="en-US" sz="1300" i="1" baseline="-2500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c</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17</a:t>
                      </a:r>
                      <a:endParaRPr lang="en-US" sz="13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17</a:t>
                      </a:r>
                      <a:endParaRPr lang="en-US" sz="1300" dirty="0">
                        <a:solidFill>
                          <a:schemeClr val="bg1"/>
                        </a:solidFill>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4</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latin typeface="Times New Roman" pitchFamily="18" charset="0"/>
                          <a:cs typeface="Times New Roman" pitchFamily="18" charset="0"/>
                        </a:rPr>
                        <a:t>a</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b</a:t>
                      </a:r>
                      <a:r>
                        <a:rPr lang="en-US" sz="1300" i="1" baseline="-2500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c</a:t>
                      </a:r>
                      <a:r>
                        <a:rPr lang="en-US" sz="1300" i="1" baseline="-2500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20</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20</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dirty="0" smtClean="0">
                          <a:solidFill>
                            <a:schemeClr val="bg1">
                              <a:lumMod val="75000"/>
                            </a:schemeClr>
                          </a:solidFill>
                          <a:latin typeface="Times New Roman" pitchFamily="18" charset="0"/>
                          <a:cs typeface="Times New Roman" pitchFamily="18" charset="0"/>
                        </a:rPr>
                        <a:t>a</a:t>
                      </a:r>
                      <a:r>
                        <a:rPr lang="en-US" sz="1300" i="1" baseline="-25000" dirty="0" smtClean="0">
                          <a:solidFill>
                            <a:schemeClr val="bg1">
                              <a:lumMod val="75000"/>
                            </a:schemeClr>
                          </a:solidFill>
                          <a:latin typeface="Times New Roman" pitchFamily="18" charset="0"/>
                          <a:cs typeface="Times New Roman" pitchFamily="18" charset="0"/>
                        </a:rPr>
                        <a:t>1</a:t>
                      </a:r>
                      <a:endParaRPr lang="en-US" sz="1300" b="1" i="1" baseline="-25000" dirty="0">
                        <a:solidFill>
                          <a:schemeClr val="bg1">
                            <a:lumMod val="75000"/>
                          </a:schemeClr>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11</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15</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r>
            </a:tbl>
          </a:graphicData>
        </a:graphic>
      </p:graphicFrame>
      <p:sp>
        <p:nvSpPr>
          <p:cNvPr id="28" name="Rectangle 27"/>
          <p:cNvSpPr/>
          <p:nvPr/>
        </p:nvSpPr>
        <p:spPr bwMode="auto">
          <a:xfrm>
            <a:off x="1501246" y="1359402"/>
            <a:ext cx="1596797" cy="1843285"/>
          </a:xfrm>
          <a:prstGeom prst="rect">
            <a:avLst/>
          </a:prstGeom>
          <a:solidFill>
            <a:srgbClr val="00B050">
              <a:alpha val="0"/>
            </a:srgbClr>
          </a:solidFill>
          <a:ln w="2222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9" name="Rectangle 28"/>
          <p:cNvSpPr/>
          <p:nvPr/>
        </p:nvSpPr>
        <p:spPr bwMode="auto">
          <a:xfrm>
            <a:off x="2983174" y="1375483"/>
            <a:ext cx="1665027"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30" name="Straight Arrow Connector 29"/>
          <p:cNvCxnSpPr/>
          <p:nvPr/>
        </p:nvCxnSpPr>
        <p:spPr>
          <a:xfrm flipV="1">
            <a:off x="6730365" y="3665315"/>
            <a:ext cx="0" cy="156020"/>
          </a:xfrm>
          <a:prstGeom prst="straightConnector1">
            <a:avLst/>
          </a:prstGeom>
          <a:ln w="22225">
            <a:solidFill>
              <a:srgbClr val="00B050"/>
            </a:solidFill>
            <a:prstDash val="solid"/>
            <a:tailEnd type="arrow"/>
          </a:ln>
        </p:spPr>
        <p:style>
          <a:lnRef idx="2">
            <a:schemeClr val="dk1"/>
          </a:lnRef>
          <a:fillRef idx="1">
            <a:schemeClr val="lt1"/>
          </a:fillRef>
          <a:effectRef idx="0">
            <a:schemeClr val="dk1"/>
          </a:effectRef>
          <a:fontRef idx="minor">
            <a:schemeClr val="dk1"/>
          </a:fontRef>
        </p:style>
      </p:cxnSp>
      <p:cxnSp>
        <p:nvCxnSpPr>
          <p:cNvPr id="31" name="Straight Arrow Connector 30"/>
          <p:cNvCxnSpPr/>
          <p:nvPr/>
        </p:nvCxnSpPr>
        <p:spPr>
          <a:xfrm>
            <a:off x="5486401" y="3545586"/>
            <a:ext cx="1096983" cy="257175"/>
          </a:xfrm>
          <a:prstGeom prst="straightConnector1">
            <a:avLst/>
          </a:prstGeom>
          <a:ln w="22225">
            <a:solidFill>
              <a:srgbClr val="00B050"/>
            </a:solidFill>
            <a:prstDash val="solid"/>
            <a:headEnd type="arrow"/>
            <a:tailEnd type="none"/>
          </a:ln>
        </p:spPr>
        <p:style>
          <a:lnRef idx="2">
            <a:schemeClr val="dk1"/>
          </a:lnRef>
          <a:fillRef idx="1">
            <a:schemeClr val="lt1"/>
          </a:fillRef>
          <a:effectRef idx="0">
            <a:schemeClr val="dk1"/>
          </a:effectRef>
          <a:fontRef idx="minor">
            <a:schemeClr val="dk1"/>
          </a:fontRef>
        </p:style>
      </p:cxnSp>
      <p:cxnSp>
        <p:nvCxnSpPr>
          <p:cNvPr id="32" name="Straight Arrow Connector 31"/>
          <p:cNvCxnSpPr/>
          <p:nvPr/>
        </p:nvCxnSpPr>
        <p:spPr>
          <a:xfrm flipH="1">
            <a:off x="6797040" y="3524155"/>
            <a:ext cx="1051561" cy="257175"/>
          </a:xfrm>
          <a:prstGeom prst="straightConnector1">
            <a:avLst/>
          </a:prstGeom>
          <a:ln w="22225">
            <a:solidFill>
              <a:srgbClr val="00B050"/>
            </a:solidFill>
            <a:prstDash val="solid"/>
            <a:headEnd type="arrow"/>
            <a:tailEnd type="none"/>
          </a:ln>
        </p:spPr>
        <p:style>
          <a:lnRef idx="2">
            <a:schemeClr val="dk1"/>
          </a:lnRef>
          <a:fillRef idx="1">
            <a:schemeClr val="lt1"/>
          </a:fillRef>
          <a:effectRef idx="0">
            <a:schemeClr val="dk1"/>
          </a:effectRef>
          <a:fontRef idx="minor">
            <a:schemeClr val="dk1"/>
          </a:fontRef>
        </p:style>
      </p:cxnSp>
      <p:sp>
        <p:nvSpPr>
          <p:cNvPr id="33" name="TextBox 32"/>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3761468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sz="440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BottomUp</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7" name="Oval 6"/>
          <p:cNvSpPr/>
          <p:nvPr/>
        </p:nvSpPr>
        <p:spPr>
          <a:xfrm>
            <a:off x="6172200" y="2514600"/>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sp>
        <p:nvSpPr>
          <p:cNvPr id="8" name="Oval 7"/>
          <p:cNvSpPr/>
          <p:nvPr/>
        </p:nvSpPr>
        <p:spPr>
          <a:xfrm>
            <a:off x="6172200" y="1714500"/>
            <a:ext cx="914400" cy="5143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l-GR" sz="2000" b="1" dirty="0" smtClean="0">
                <a:solidFill>
                  <a:schemeClr val="tx1"/>
                </a:solidFill>
                <a:cs typeface="Mongolian Baiti" pitchFamily="66" charset="0"/>
              </a:rPr>
              <a:t>Τ</a:t>
            </a:r>
            <a:endParaRPr lang="en-US" sz="2000" b="1" dirty="0" smtClean="0">
              <a:solidFill>
                <a:schemeClr val="tx1"/>
              </a:solidFill>
              <a:cs typeface="Mongolian Baiti" pitchFamily="66" charset="0"/>
            </a:endParaRP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cxnSp>
        <p:nvCxnSpPr>
          <p:cNvPr id="9" name="Straight Arrow Connector 8"/>
          <p:cNvCxnSpPr>
            <a:stCxn id="21" idx="0"/>
            <a:endCxn id="8" idx="4"/>
          </p:cNvCxnSpPr>
          <p:nvPr/>
        </p:nvCxnSpPr>
        <p:spPr>
          <a:xfrm rot="5400000" flipH="1" flipV="1">
            <a:off x="5724525" y="1609725"/>
            <a:ext cx="28575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0" name="Straight Arrow Connector 9"/>
          <p:cNvCxnSpPr>
            <a:stCxn id="7" idx="0"/>
            <a:endCxn id="8" idx="4"/>
          </p:cNvCxnSpPr>
          <p:nvPr/>
        </p:nvCxnSpPr>
        <p:spPr>
          <a:xfrm rot="5400000" flipH="1" flipV="1">
            <a:off x="6486525" y="2371527"/>
            <a:ext cx="28575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1" name="Straight Arrow Connector 10"/>
          <p:cNvCxnSpPr>
            <a:stCxn id="22" idx="0"/>
            <a:endCxn id="8" idx="4"/>
          </p:cNvCxnSpPr>
          <p:nvPr/>
        </p:nvCxnSpPr>
        <p:spPr>
          <a:xfrm rot="16200000" flipV="1">
            <a:off x="7248525" y="1609725"/>
            <a:ext cx="285750"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12" name="Rectangle 11"/>
          <p:cNvSpPr/>
          <p:nvPr/>
        </p:nvSpPr>
        <p:spPr>
          <a:xfrm>
            <a:off x="6050280" y="3886200"/>
            <a:ext cx="1188720" cy="400050"/>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000" b="1" dirty="0" smtClean="0">
                <a:solidFill>
                  <a:srgbClr val="00B050"/>
                </a:solidFill>
                <a:latin typeface="Times New Roman" pitchFamily="18" charset="0"/>
                <a:cs typeface="Times New Roman" pitchFamily="18" charset="0"/>
              </a:rPr>
              <a:t>a</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,b</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,c</a:t>
            </a:r>
            <a:r>
              <a:rPr lang="en-US" sz="2000" b="1" baseline="-25000" dirty="0" smtClean="0">
                <a:solidFill>
                  <a:srgbClr val="00B050"/>
                </a:solidFill>
                <a:latin typeface="Times New Roman" pitchFamily="18" charset="0"/>
                <a:cs typeface="Times New Roman" pitchFamily="18" charset="0"/>
              </a:rPr>
              <a:t>1</a:t>
            </a: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2,</a:t>
            </a: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5</a:t>
            </a:r>
            <a:r>
              <a:rPr lang="en-US" sz="2000" b="1" dirty="0" smtClean="0">
                <a:solidFill>
                  <a:srgbClr val="00B050"/>
                </a:solidFill>
                <a:latin typeface="Times New Roman" pitchFamily="18" charset="0"/>
                <a:cs typeface="Times New Roman" pitchFamily="18" charset="0"/>
              </a:rPr>
              <a:t>}</a:t>
            </a:r>
          </a:p>
        </p:txBody>
      </p:sp>
      <p:cxnSp>
        <p:nvCxnSpPr>
          <p:cNvPr id="13" name="Straight Arrow Connector 12"/>
          <p:cNvCxnSpPr/>
          <p:nvPr/>
        </p:nvCxnSpPr>
        <p:spPr>
          <a:xfrm>
            <a:off x="6629400" y="2914650"/>
            <a:ext cx="1524000" cy="28575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4" name="Straight Arrow Connector 13"/>
          <p:cNvCxnSpPr/>
          <p:nvPr/>
        </p:nvCxnSpPr>
        <p:spPr>
          <a:xfrm rot="5400000">
            <a:off x="8009779" y="3058271"/>
            <a:ext cx="288036" cy="794"/>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5" name="Straight Arrow Connector 14"/>
          <p:cNvCxnSpPr/>
          <p:nvPr/>
        </p:nvCxnSpPr>
        <p:spPr>
          <a:xfrm rot="10800000" flipV="1">
            <a:off x="5105400" y="2917531"/>
            <a:ext cx="1524794" cy="282869"/>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6" name="Straight Arrow Connector 15"/>
          <p:cNvCxnSpPr>
            <a:endCxn id="24" idx="0"/>
          </p:cNvCxnSpPr>
          <p:nvPr/>
        </p:nvCxnSpPr>
        <p:spPr>
          <a:xfrm rot="10800000" flipV="1">
            <a:off x="6629400" y="2914650"/>
            <a:ext cx="152400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7" name="Straight Arrow Connector 16"/>
          <p:cNvCxnSpPr>
            <a:stCxn id="24" idx="0"/>
          </p:cNvCxnSpPr>
          <p:nvPr/>
        </p:nvCxnSpPr>
        <p:spPr>
          <a:xfrm rot="16200000" flipV="1">
            <a:off x="5695950" y="2324100"/>
            <a:ext cx="34290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8" name="Straight Arrow Connector 17"/>
          <p:cNvCxnSpPr>
            <a:stCxn id="12" idx="0"/>
            <a:endCxn id="24" idx="4"/>
          </p:cNvCxnSpPr>
          <p:nvPr/>
        </p:nvCxnSpPr>
        <p:spPr>
          <a:xfrm rot="16200000" flipV="1">
            <a:off x="6466713" y="3708273"/>
            <a:ext cx="340614" cy="1524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9" name="Straight Arrow Connector 18"/>
          <p:cNvCxnSpPr>
            <a:endCxn id="12" idx="0"/>
          </p:cNvCxnSpPr>
          <p:nvPr/>
        </p:nvCxnSpPr>
        <p:spPr>
          <a:xfrm rot="10800000" flipV="1">
            <a:off x="6644640" y="3543300"/>
            <a:ext cx="135636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20" name="Straight Arrow Connector 19"/>
          <p:cNvCxnSpPr>
            <a:endCxn id="12" idx="0"/>
          </p:cNvCxnSpPr>
          <p:nvPr/>
        </p:nvCxnSpPr>
        <p:spPr>
          <a:xfrm>
            <a:off x="5410200" y="3600450"/>
            <a:ext cx="1234440" cy="28575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sp>
        <p:nvSpPr>
          <p:cNvPr id="21" name="Oval 20"/>
          <p:cNvSpPr/>
          <p:nvPr/>
        </p:nvSpPr>
        <p:spPr>
          <a:xfrm>
            <a:off x="4648200" y="2514600"/>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2</a:t>
            </a:r>
            <a:r>
              <a:rPr lang="en-US" sz="2000" b="1" dirty="0" smtClean="0">
                <a:solidFill>
                  <a:schemeClr val="tx1"/>
                </a:solidFill>
                <a:latin typeface="Times New Roman" pitchFamily="18" charset="0"/>
                <a:cs typeface="Times New Roman" pitchFamily="18" charset="0"/>
              </a:rPr>
              <a:t>}</a:t>
            </a:r>
          </a:p>
        </p:txBody>
      </p:sp>
      <p:sp>
        <p:nvSpPr>
          <p:cNvPr id="22" name="Oval 21"/>
          <p:cNvSpPr/>
          <p:nvPr/>
        </p:nvSpPr>
        <p:spPr>
          <a:xfrm>
            <a:off x="7696200" y="2514600"/>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sp>
        <p:nvSpPr>
          <p:cNvPr id="23" name="Oval 22"/>
          <p:cNvSpPr/>
          <p:nvPr/>
        </p:nvSpPr>
        <p:spPr>
          <a:xfrm>
            <a:off x="7696200" y="3257550"/>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rgbClr val="00B050"/>
                </a:solidFill>
                <a:latin typeface="Times New Roman" pitchFamily="18" charset="0"/>
                <a:cs typeface="Times New Roman" pitchFamily="18" charset="0"/>
              </a:rPr>
              <a:t>b</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,c</a:t>
            </a:r>
            <a:r>
              <a:rPr lang="en-US" sz="2000" b="1" baseline="-25000" dirty="0" smtClean="0">
                <a:solidFill>
                  <a:srgbClr val="00B050"/>
                </a:solidFill>
                <a:latin typeface="Times New Roman" pitchFamily="18" charset="0"/>
                <a:cs typeface="Times New Roman" pitchFamily="18" charset="0"/>
              </a:rPr>
              <a:t>1</a:t>
            </a:r>
            <a:endParaRPr lang="en-US" sz="2000" b="1" dirty="0" smtClean="0">
              <a:solidFill>
                <a:srgbClr val="00B050"/>
              </a:solidFill>
              <a:latin typeface="Times New Roman" pitchFamily="18" charset="0"/>
              <a:cs typeface="Times New Roman" pitchFamily="18" charset="0"/>
            </a:endParaRP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4</a:t>
            </a:r>
            <a:r>
              <a:rPr lang="en-US" sz="2000" b="1" dirty="0" smtClean="0">
                <a:solidFill>
                  <a:srgbClr val="00B050"/>
                </a:solidFill>
                <a:latin typeface="Times New Roman" pitchFamily="18" charset="0"/>
                <a:cs typeface="Times New Roman" pitchFamily="18" charset="0"/>
              </a:rPr>
              <a:t>}</a:t>
            </a:r>
          </a:p>
        </p:txBody>
      </p:sp>
      <p:sp>
        <p:nvSpPr>
          <p:cNvPr id="24" name="Oval 23"/>
          <p:cNvSpPr/>
          <p:nvPr/>
        </p:nvSpPr>
        <p:spPr>
          <a:xfrm>
            <a:off x="6172200" y="3257550"/>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rgbClr val="00B050"/>
                </a:solidFill>
                <a:latin typeface="Times New Roman" pitchFamily="18" charset="0"/>
                <a:cs typeface="Times New Roman" pitchFamily="18" charset="0"/>
              </a:rPr>
              <a:t>a</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,c</a:t>
            </a:r>
            <a:r>
              <a:rPr lang="en-US" sz="2000" b="1" baseline="-25000" dirty="0" smtClean="0">
                <a:solidFill>
                  <a:srgbClr val="00B050"/>
                </a:solidFill>
                <a:latin typeface="Times New Roman" pitchFamily="18" charset="0"/>
                <a:cs typeface="Times New Roman" pitchFamily="18" charset="0"/>
              </a:rPr>
              <a:t>1</a:t>
            </a: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2,</a:t>
            </a: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5</a:t>
            </a:r>
            <a:r>
              <a:rPr lang="en-US" sz="2000" b="1" dirty="0" smtClean="0">
                <a:solidFill>
                  <a:srgbClr val="00B050"/>
                </a:solidFill>
                <a:latin typeface="Times New Roman" pitchFamily="18" charset="0"/>
                <a:cs typeface="Times New Roman" pitchFamily="18" charset="0"/>
              </a:rPr>
              <a:t>}</a:t>
            </a:r>
          </a:p>
        </p:txBody>
      </p:sp>
      <p:sp>
        <p:nvSpPr>
          <p:cNvPr id="25" name="Oval 24"/>
          <p:cNvSpPr/>
          <p:nvPr/>
        </p:nvSpPr>
        <p:spPr>
          <a:xfrm>
            <a:off x="4648200" y="3257550"/>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rgbClr val="00B050"/>
                </a:solidFill>
                <a:latin typeface="Times New Roman" pitchFamily="18" charset="0"/>
                <a:cs typeface="Times New Roman" pitchFamily="18" charset="0"/>
              </a:rPr>
              <a:t>a</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,b</a:t>
            </a:r>
            <a:r>
              <a:rPr lang="en-US" sz="2000" b="1" baseline="-25000" dirty="0" smtClean="0">
                <a:solidFill>
                  <a:srgbClr val="00B050"/>
                </a:solidFill>
                <a:latin typeface="Times New Roman" pitchFamily="18" charset="0"/>
                <a:cs typeface="Times New Roman" pitchFamily="18" charset="0"/>
              </a:rPr>
              <a:t>1</a:t>
            </a:r>
            <a:endParaRPr lang="en-US" sz="2000" b="1" dirty="0" smtClean="0">
              <a:solidFill>
                <a:srgbClr val="00B050"/>
              </a:solidFill>
              <a:latin typeface="Times New Roman" pitchFamily="18" charset="0"/>
              <a:cs typeface="Times New Roman" pitchFamily="18" charset="0"/>
            </a:endParaRP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2,</a:t>
            </a: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5</a:t>
            </a:r>
            <a:r>
              <a:rPr lang="en-US" sz="2000" b="1" dirty="0" smtClean="0">
                <a:solidFill>
                  <a:srgbClr val="00B050"/>
                </a:solidFill>
                <a:latin typeface="Times New Roman" pitchFamily="18" charset="0"/>
                <a:cs typeface="Times New Roman" pitchFamily="18" charset="0"/>
              </a:rPr>
              <a:t>}</a:t>
            </a:r>
          </a:p>
        </p:txBody>
      </p:sp>
      <p:cxnSp>
        <p:nvCxnSpPr>
          <p:cNvPr id="26" name="Straight Arrow Connector 25"/>
          <p:cNvCxnSpPr/>
          <p:nvPr/>
        </p:nvCxnSpPr>
        <p:spPr>
          <a:xfrm rot="5400000" flipH="1" flipV="1">
            <a:off x="4961779" y="3058271"/>
            <a:ext cx="288036" cy="794"/>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27" name="Straight Connector 26"/>
          <p:cNvCxnSpPr/>
          <p:nvPr/>
        </p:nvCxnSpPr>
        <p:spPr>
          <a:xfrm rot="5400000" flipH="1">
            <a:off x="7662303" y="3310887"/>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flipH="1" flipV="1">
            <a:off x="7662303" y="3310887"/>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flipH="1">
            <a:off x="7660325" y="2578781"/>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5400000" flipH="1" flipV="1">
            <a:off x="7660325" y="2578781"/>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flipH="1">
            <a:off x="6187825" y="2578781"/>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flipH="1" flipV="1">
            <a:off x="6187825" y="2578781"/>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flipH="1">
            <a:off x="6187825" y="1901906"/>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flipH="1" flipV="1">
            <a:off x="6187825" y="1901906"/>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aphicFrame>
        <p:nvGraphicFramePr>
          <p:cNvPr id="35" name="Content Placeholder 3"/>
          <p:cNvGraphicFramePr>
            <a:graphicFrameLocks/>
          </p:cNvGraphicFramePr>
          <p:nvPr>
            <p:extLst>
              <p:ext uri="{D42A27DB-BD31-4B8C-83A1-F6EECF244321}">
                <p14:modId xmlns:p14="http://schemas.microsoft.com/office/powerpoint/2010/main" val="1705217446"/>
              </p:ext>
            </p:extLst>
          </p:nvPr>
        </p:nvGraphicFramePr>
        <p:xfrm>
          <a:off x="470847" y="1420184"/>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solidFill>
                            <a:schemeClr val="bg1"/>
                          </a:solidFill>
                          <a:latin typeface="Times New Roman" pitchFamily="18" charset="0"/>
                          <a:cs typeface="Times New Roman" pitchFamily="18" charset="0"/>
                        </a:rPr>
                        <a:t>d</a:t>
                      </a:r>
                      <a:r>
                        <a:rPr lang="en-US" sz="1300" b="1" i="1" baseline="-25000" dirty="0" smtClean="0">
                          <a:solidFill>
                            <a:schemeClr val="bg1"/>
                          </a:solidFill>
                          <a:latin typeface="Times New Roman" pitchFamily="18" charset="0"/>
                          <a:cs typeface="Times New Roman" pitchFamily="18" charset="0"/>
                        </a:rPr>
                        <a:t>1</a:t>
                      </a:r>
                      <a:endParaRPr lang="en-US" sz="1300" b="1"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3</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bg1"/>
                          </a:solidFill>
                          <a:latin typeface="Times New Roman" pitchFamily="18" charset="0"/>
                          <a:cs typeface="Times New Roman" pitchFamily="18" charset="0"/>
                        </a:rPr>
                        <a:t>t</a:t>
                      </a:r>
                      <a:r>
                        <a:rPr lang="en-US" sz="1300" i="1" baseline="-25000" dirty="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latin typeface="Times New Roman" pitchFamily="18" charset="0"/>
                          <a:cs typeface="Times New Roman" pitchFamily="18" charset="0"/>
                        </a:rPr>
                        <a:t>a</a:t>
                      </a:r>
                      <a:r>
                        <a:rPr lang="en-US" sz="1300" i="1" baseline="-25000" dirty="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b</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c</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10</a:t>
                      </a:r>
                      <a:endParaRPr lang="en-US" sz="13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15</a:t>
                      </a:r>
                      <a:endParaRPr lang="en-US" sz="1300" dirty="0">
                        <a:solidFill>
                          <a:schemeClr val="bg1"/>
                        </a:solidFill>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tx1"/>
                          </a:solidFill>
                          <a:effectLst/>
                          <a:latin typeface="Times New Roman" pitchFamily="18" charset="0"/>
                          <a:cs typeface="Times New Roman" pitchFamily="18" charset="0"/>
                        </a:rPr>
                        <a:t>t</a:t>
                      </a:r>
                      <a:r>
                        <a:rPr lang="en-US" sz="1300" i="1" baseline="-25000" dirty="0" smtClean="0">
                          <a:solidFill>
                            <a:schemeClr val="tx1"/>
                          </a:solidFill>
                          <a:effectLst/>
                          <a:latin typeface="Times New Roman" pitchFamily="18" charset="0"/>
                          <a:cs typeface="Times New Roman" pitchFamily="18" charset="0"/>
                        </a:rPr>
                        <a:t>2</a:t>
                      </a:r>
                      <a:endParaRPr lang="en-US" sz="1300" i="1" baseline="-25000" dirty="0">
                        <a:solidFill>
                          <a:schemeClr val="tx1"/>
                        </a:solidFill>
                        <a:effectLst/>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effectLst/>
                          <a:latin typeface="Times New Roman" pitchFamily="18" charset="0"/>
                          <a:cs typeface="Times New Roman" pitchFamily="18" charset="0"/>
                        </a:rPr>
                        <a:t>a</a:t>
                      </a:r>
                      <a:r>
                        <a:rPr lang="en-US" sz="1300" i="1" baseline="-25000" dirty="0" smtClean="0">
                          <a:solidFill>
                            <a:schemeClr val="bg1"/>
                          </a:solidFill>
                          <a:effectLst/>
                          <a:latin typeface="Times New Roman" pitchFamily="18" charset="0"/>
                          <a:cs typeface="Times New Roman" pitchFamily="18" charset="0"/>
                        </a:rPr>
                        <a:t>1</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tx1"/>
                          </a:solidFill>
                          <a:effectLst/>
                          <a:latin typeface="Times New Roman" pitchFamily="18" charset="0"/>
                          <a:cs typeface="Times New Roman" pitchFamily="18" charset="0"/>
                        </a:rPr>
                        <a:t>b</a:t>
                      </a:r>
                      <a:r>
                        <a:rPr lang="en-US" sz="1300" i="1" baseline="-25000" dirty="0" smtClean="0">
                          <a:solidFill>
                            <a:schemeClr val="tx1"/>
                          </a:solidFill>
                          <a:effectLst/>
                          <a:latin typeface="Times New Roman" pitchFamily="18" charset="0"/>
                          <a:cs typeface="Times New Roman" pitchFamily="18" charset="0"/>
                        </a:rPr>
                        <a:t>1</a:t>
                      </a:r>
                      <a:endParaRPr lang="en-US" sz="1300" i="1" baseline="-25000" dirty="0">
                        <a:solidFill>
                          <a:schemeClr val="tx1"/>
                        </a:solidFill>
                        <a:effectLst/>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tx1"/>
                          </a:solidFill>
                          <a:effectLst/>
                          <a:latin typeface="Times New Roman" pitchFamily="18" charset="0"/>
                          <a:cs typeface="Times New Roman" pitchFamily="18" charset="0"/>
                        </a:rPr>
                        <a:t>c</a:t>
                      </a:r>
                      <a:r>
                        <a:rPr lang="en-US" sz="1300" i="1" baseline="-25000" dirty="0" smtClean="0">
                          <a:solidFill>
                            <a:schemeClr val="tx1"/>
                          </a:solidFill>
                          <a:effectLst/>
                          <a:latin typeface="Times New Roman" pitchFamily="18" charset="0"/>
                          <a:cs typeface="Times New Roman" pitchFamily="18" charset="0"/>
                        </a:rPr>
                        <a:t>1</a:t>
                      </a:r>
                      <a:endParaRPr lang="en-US" sz="1300" i="1" baseline="-25000" dirty="0">
                        <a:solidFill>
                          <a:schemeClr val="tx1"/>
                        </a:solidFill>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tx1"/>
                          </a:solidFill>
                          <a:effectLst/>
                          <a:latin typeface="Times New Roman" pitchFamily="18" charset="0"/>
                          <a:cs typeface="Times New Roman" pitchFamily="18" charset="0"/>
                        </a:rPr>
                        <a:t>15</a:t>
                      </a:r>
                      <a:endParaRPr lang="en-US" sz="1300" dirty="0">
                        <a:solidFill>
                          <a:schemeClr val="tx1"/>
                        </a:solidFill>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tx1"/>
                          </a:solidFill>
                          <a:effectLst/>
                          <a:latin typeface="Times New Roman" pitchFamily="18" charset="0"/>
                          <a:cs typeface="Times New Roman" pitchFamily="18" charset="0"/>
                        </a:rPr>
                        <a:t>10</a:t>
                      </a:r>
                      <a:endParaRPr lang="en-US" sz="1300" dirty="0">
                        <a:solidFill>
                          <a:schemeClr val="tx1"/>
                        </a:solidFill>
                        <a:effectLst/>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bg1"/>
                          </a:solidFill>
                          <a:latin typeface="Times New Roman" pitchFamily="18" charset="0"/>
                          <a:cs typeface="Times New Roman" pitchFamily="18" charset="0"/>
                        </a:rPr>
                        <a:t>t</a:t>
                      </a:r>
                      <a:r>
                        <a:rPr lang="en-US" sz="1300" i="1" baseline="-25000" dirty="0" smtClean="0">
                          <a:solidFill>
                            <a:schemeClr val="bg1"/>
                          </a:solidFill>
                          <a:latin typeface="Times New Roman" pitchFamily="18" charset="0"/>
                          <a:cs typeface="Times New Roman" pitchFamily="18" charset="0"/>
                        </a:rPr>
                        <a:t>3</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latin typeface="Times New Roman" pitchFamily="18" charset="0"/>
                          <a:cs typeface="Times New Roman" pitchFamily="18" charset="0"/>
                        </a:rPr>
                        <a:t>a</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chemeClr val="bg1"/>
                          </a:solidFill>
                          <a:latin typeface="Times New Roman" pitchFamily="18" charset="0"/>
                          <a:cs typeface="Times New Roman" pitchFamily="18" charset="0"/>
                        </a:rPr>
                        <a:t>b</a:t>
                      </a:r>
                      <a:r>
                        <a:rPr lang="en-US" sz="1300" i="1" baseline="-2500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c</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17</a:t>
                      </a:r>
                      <a:endParaRPr lang="en-US" sz="13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17</a:t>
                      </a:r>
                      <a:endParaRPr lang="en-US" sz="1300" dirty="0">
                        <a:solidFill>
                          <a:schemeClr val="bg1"/>
                        </a:solidFill>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4</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latin typeface="Times New Roman" pitchFamily="18" charset="0"/>
                          <a:cs typeface="Times New Roman" pitchFamily="18" charset="0"/>
                        </a:rPr>
                        <a:t>a</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b</a:t>
                      </a:r>
                      <a:r>
                        <a:rPr lang="en-US" sz="1300" i="1" baseline="-2500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c</a:t>
                      </a:r>
                      <a:r>
                        <a:rPr lang="en-US" sz="1300" i="1" baseline="-2500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20</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20</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dirty="0" smtClean="0">
                          <a:solidFill>
                            <a:schemeClr val="bg1">
                              <a:lumMod val="75000"/>
                            </a:schemeClr>
                          </a:solidFill>
                          <a:latin typeface="Times New Roman" pitchFamily="18" charset="0"/>
                          <a:cs typeface="Times New Roman" pitchFamily="18" charset="0"/>
                        </a:rPr>
                        <a:t>a</a:t>
                      </a:r>
                      <a:r>
                        <a:rPr lang="en-US" sz="1300" i="1" baseline="-25000" dirty="0" smtClean="0">
                          <a:solidFill>
                            <a:schemeClr val="bg1">
                              <a:lumMod val="75000"/>
                            </a:schemeClr>
                          </a:solidFill>
                          <a:latin typeface="Times New Roman" pitchFamily="18" charset="0"/>
                          <a:cs typeface="Times New Roman" pitchFamily="18" charset="0"/>
                        </a:rPr>
                        <a:t>1</a:t>
                      </a:r>
                      <a:endParaRPr lang="en-US" sz="1300" b="1" i="1" baseline="-25000" dirty="0">
                        <a:solidFill>
                          <a:schemeClr val="bg1">
                            <a:lumMod val="75000"/>
                          </a:schemeClr>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11</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15</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r>
            </a:tbl>
          </a:graphicData>
        </a:graphic>
      </p:graphicFrame>
      <p:sp>
        <p:nvSpPr>
          <p:cNvPr id="36" name="Rectangle 35"/>
          <p:cNvSpPr/>
          <p:nvPr/>
        </p:nvSpPr>
        <p:spPr bwMode="auto">
          <a:xfrm>
            <a:off x="1501246" y="1359402"/>
            <a:ext cx="1596797" cy="1837160"/>
          </a:xfrm>
          <a:prstGeom prst="rect">
            <a:avLst/>
          </a:prstGeom>
          <a:solidFill>
            <a:srgbClr val="00B050">
              <a:alpha val="0"/>
            </a:srgbClr>
          </a:solidFill>
          <a:ln w="2222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8" name="Rectangle 37"/>
          <p:cNvSpPr/>
          <p:nvPr/>
        </p:nvSpPr>
        <p:spPr bwMode="auto">
          <a:xfrm>
            <a:off x="2983174" y="1375483"/>
            <a:ext cx="1665027"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37" name="Straight Arrow Connector 36"/>
          <p:cNvCxnSpPr/>
          <p:nvPr/>
        </p:nvCxnSpPr>
        <p:spPr>
          <a:xfrm flipV="1">
            <a:off x="6730365" y="3665315"/>
            <a:ext cx="0" cy="156020"/>
          </a:xfrm>
          <a:prstGeom prst="straightConnector1">
            <a:avLst/>
          </a:prstGeom>
          <a:ln w="22225">
            <a:solidFill>
              <a:srgbClr val="00B050"/>
            </a:solidFill>
            <a:prstDash val="solid"/>
            <a:tailEnd type="arrow"/>
          </a:ln>
        </p:spPr>
        <p:style>
          <a:lnRef idx="2">
            <a:schemeClr val="dk1"/>
          </a:lnRef>
          <a:fillRef idx="1">
            <a:schemeClr val="lt1"/>
          </a:fillRef>
          <a:effectRef idx="0">
            <a:schemeClr val="dk1"/>
          </a:effectRef>
          <a:fontRef idx="minor">
            <a:schemeClr val="dk1"/>
          </a:fontRef>
        </p:style>
      </p:cxnSp>
      <p:cxnSp>
        <p:nvCxnSpPr>
          <p:cNvPr id="39" name="Straight Arrow Connector 38"/>
          <p:cNvCxnSpPr/>
          <p:nvPr/>
        </p:nvCxnSpPr>
        <p:spPr>
          <a:xfrm>
            <a:off x="5486401" y="3545586"/>
            <a:ext cx="1096983" cy="257175"/>
          </a:xfrm>
          <a:prstGeom prst="straightConnector1">
            <a:avLst/>
          </a:prstGeom>
          <a:ln w="22225">
            <a:solidFill>
              <a:srgbClr val="00B050"/>
            </a:solidFill>
            <a:prstDash val="solid"/>
            <a:headEnd type="arrow"/>
            <a:tailEnd type="none"/>
          </a:ln>
        </p:spPr>
        <p:style>
          <a:lnRef idx="2">
            <a:schemeClr val="dk1"/>
          </a:lnRef>
          <a:fillRef idx="1">
            <a:schemeClr val="lt1"/>
          </a:fillRef>
          <a:effectRef idx="0">
            <a:schemeClr val="dk1"/>
          </a:effectRef>
          <a:fontRef idx="minor">
            <a:schemeClr val="dk1"/>
          </a:fontRef>
        </p:style>
      </p:cxnSp>
      <p:cxnSp>
        <p:nvCxnSpPr>
          <p:cNvPr id="40" name="Straight Arrow Connector 39"/>
          <p:cNvCxnSpPr/>
          <p:nvPr/>
        </p:nvCxnSpPr>
        <p:spPr>
          <a:xfrm flipH="1">
            <a:off x="6797040" y="3524155"/>
            <a:ext cx="1051561" cy="257175"/>
          </a:xfrm>
          <a:prstGeom prst="straightConnector1">
            <a:avLst/>
          </a:prstGeom>
          <a:ln w="22225">
            <a:solidFill>
              <a:srgbClr val="00B050"/>
            </a:solidFill>
            <a:prstDash val="solid"/>
            <a:headEnd type="arrow"/>
            <a:tailEnd type="none"/>
          </a:ln>
        </p:spPr>
        <p:style>
          <a:lnRef idx="2">
            <a:schemeClr val="dk1"/>
          </a:lnRef>
          <a:fillRef idx="1">
            <a:schemeClr val="lt1"/>
          </a:fillRef>
          <a:effectRef idx="0">
            <a:schemeClr val="dk1"/>
          </a:effectRef>
          <a:fontRef idx="minor">
            <a:schemeClr val="dk1"/>
          </a:fontRef>
        </p:style>
      </p:cxnSp>
      <p:sp>
        <p:nvSpPr>
          <p:cNvPr id="41" name="TextBox 40"/>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7168104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sz="440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BottomUp</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7" name="Oval 6"/>
          <p:cNvSpPr/>
          <p:nvPr/>
        </p:nvSpPr>
        <p:spPr>
          <a:xfrm>
            <a:off x="6172200" y="2514600"/>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sp>
        <p:nvSpPr>
          <p:cNvPr id="8" name="Oval 7"/>
          <p:cNvSpPr/>
          <p:nvPr/>
        </p:nvSpPr>
        <p:spPr>
          <a:xfrm>
            <a:off x="6172200" y="1714500"/>
            <a:ext cx="914400" cy="5143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l-GR" sz="2000" b="1" dirty="0" smtClean="0">
                <a:solidFill>
                  <a:schemeClr val="tx1"/>
                </a:solidFill>
                <a:cs typeface="Mongolian Baiti" pitchFamily="66" charset="0"/>
              </a:rPr>
              <a:t>Τ</a:t>
            </a:r>
            <a:endParaRPr lang="en-US" sz="2000" b="1" dirty="0" smtClean="0">
              <a:solidFill>
                <a:schemeClr val="tx1"/>
              </a:solidFill>
              <a:cs typeface="Mongolian Baiti" pitchFamily="66" charset="0"/>
            </a:endParaRP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cxnSp>
        <p:nvCxnSpPr>
          <p:cNvPr id="9" name="Straight Arrow Connector 8"/>
          <p:cNvCxnSpPr>
            <a:stCxn id="21" idx="0"/>
            <a:endCxn id="8" idx="4"/>
          </p:cNvCxnSpPr>
          <p:nvPr/>
        </p:nvCxnSpPr>
        <p:spPr>
          <a:xfrm rot="5400000" flipH="1" flipV="1">
            <a:off x="5724525" y="1609725"/>
            <a:ext cx="28575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0" name="Straight Arrow Connector 9"/>
          <p:cNvCxnSpPr>
            <a:stCxn id="7" idx="0"/>
            <a:endCxn id="8" idx="4"/>
          </p:cNvCxnSpPr>
          <p:nvPr/>
        </p:nvCxnSpPr>
        <p:spPr>
          <a:xfrm rot="5400000" flipH="1" flipV="1">
            <a:off x="6486525" y="2371527"/>
            <a:ext cx="28575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1" name="Straight Arrow Connector 10"/>
          <p:cNvCxnSpPr>
            <a:stCxn id="22" idx="0"/>
            <a:endCxn id="8" idx="4"/>
          </p:cNvCxnSpPr>
          <p:nvPr/>
        </p:nvCxnSpPr>
        <p:spPr>
          <a:xfrm rot="16200000" flipV="1">
            <a:off x="7248525" y="1609725"/>
            <a:ext cx="285750"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12" name="Rectangle 11"/>
          <p:cNvSpPr/>
          <p:nvPr/>
        </p:nvSpPr>
        <p:spPr>
          <a:xfrm>
            <a:off x="6050280" y="3886200"/>
            <a:ext cx="1188720" cy="400050"/>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000" b="1" dirty="0" smtClean="0">
                <a:solidFill>
                  <a:srgbClr val="00B050"/>
                </a:solidFill>
                <a:latin typeface="Times New Roman" pitchFamily="18" charset="0"/>
                <a:cs typeface="Times New Roman" pitchFamily="18" charset="0"/>
              </a:rPr>
              <a:t>a</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,b</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,c</a:t>
            </a:r>
            <a:r>
              <a:rPr lang="en-US" sz="2000" b="1" baseline="-25000" dirty="0" smtClean="0">
                <a:solidFill>
                  <a:srgbClr val="00B050"/>
                </a:solidFill>
                <a:latin typeface="Times New Roman" pitchFamily="18" charset="0"/>
                <a:cs typeface="Times New Roman" pitchFamily="18" charset="0"/>
              </a:rPr>
              <a:t>1</a:t>
            </a: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2,</a:t>
            </a: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5</a:t>
            </a:r>
            <a:r>
              <a:rPr lang="en-US" sz="2000" b="1" dirty="0" smtClean="0">
                <a:solidFill>
                  <a:srgbClr val="00B050"/>
                </a:solidFill>
                <a:latin typeface="Times New Roman" pitchFamily="18" charset="0"/>
                <a:cs typeface="Times New Roman" pitchFamily="18" charset="0"/>
              </a:rPr>
              <a:t>}</a:t>
            </a:r>
          </a:p>
        </p:txBody>
      </p:sp>
      <p:cxnSp>
        <p:nvCxnSpPr>
          <p:cNvPr id="13" name="Straight Arrow Connector 12"/>
          <p:cNvCxnSpPr/>
          <p:nvPr/>
        </p:nvCxnSpPr>
        <p:spPr>
          <a:xfrm>
            <a:off x="6629400" y="2914650"/>
            <a:ext cx="1524000" cy="28575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4" name="Straight Arrow Connector 13"/>
          <p:cNvCxnSpPr/>
          <p:nvPr/>
        </p:nvCxnSpPr>
        <p:spPr>
          <a:xfrm rot="5400000">
            <a:off x="8009779" y="3058271"/>
            <a:ext cx="288036" cy="794"/>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5" name="Straight Arrow Connector 14"/>
          <p:cNvCxnSpPr/>
          <p:nvPr/>
        </p:nvCxnSpPr>
        <p:spPr>
          <a:xfrm rot="10800000" flipV="1">
            <a:off x="5105400" y="2917531"/>
            <a:ext cx="1524794" cy="282869"/>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6" name="Straight Arrow Connector 15"/>
          <p:cNvCxnSpPr>
            <a:endCxn id="24" idx="0"/>
          </p:cNvCxnSpPr>
          <p:nvPr/>
        </p:nvCxnSpPr>
        <p:spPr>
          <a:xfrm rot="10800000" flipV="1">
            <a:off x="6629400" y="2914650"/>
            <a:ext cx="152400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7" name="Straight Arrow Connector 16"/>
          <p:cNvCxnSpPr>
            <a:stCxn id="24" idx="0"/>
          </p:cNvCxnSpPr>
          <p:nvPr/>
        </p:nvCxnSpPr>
        <p:spPr>
          <a:xfrm rot="16200000" flipV="1">
            <a:off x="5695950" y="2324100"/>
            <a:ext cx="34290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8" name="Straight Arrow Connector 17"/>
          <p:cNvCxnSpPr>
            <a:stCxn id="12" idx="0"/>
            <a:endCxn id="24" idx="4"/>
          </p:cNvCxnSpPr>
          <p:nvPr/>
        </p:nvCxnSpPr>
        <p:spPr>
          <a:xfrm rot="16200000" flipV="1">
            <a:off x="6466713" y="3708273"/>
            <a:ext cx="340614" cy="1524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9" name="Straight Arrow Connector 18"/>
          <p:cNvCxnSpPr>
            <a:endCxn id="12" idx="0"/>
          </p:cNvCxnSpPr>
          <p:nvPr/>
        </p:nvCxnSpPr>
        <p:spPr>
          <a:xfrm rot="10800000" flipV="1">
            <a:off x="6644640" y="3543300"/>
            <a:ext cx="135636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20" name="Straight Arrow Connector 19"/>
          <p:cNvCxnSpPr>
            <a:endCxn id="12" idx="0"/>
          </p:cNvCxnSpPr>
          <p:nvPr/>
        </p:nvCxnSpPr>
        <p:spPr>
          <a:xfrm>
            <a:off x="5410200" y="3600450"/>
            <a:ext cx="1234440" cy="28575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sp>
        <p:nvSpPr>
          <p:cNvPr id="21" name="Oval 20"/>
          <p:cNvSpPr/>
          <p:nvPr/>
        </p:nvSpPr>
        <p:spPr>
          <a:xfrm>
            <a:off x="4648200" y="2514600"/>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rgbClr val="00B050"/>
                </a:solidFill>
                <a:latin typeface="Times New Roman" pitchFamily="18" charset="0"/>
                <a:cs typeface="Times New Roman" pitchFamily="18" charset="0"/>
              </a:rPr>
              <a:t>a</a:t>
            </a:r>
            <a:r>
              <a:rPr lang="en-US" sz="2000" b="1" baseline="-25000" dirty="0" smtClean="0">
                <a:solidFill>
                  <a:srgbClr val="00B050"/>
                </a:solidFill>
                <a:latin typeface="Times New Roman" pitchFamily="18" charset="0"/>
                <a:cs typeface="Times New Roman" pitchFamily="18" charset="0"/>
              </a:rPr>
              <a:t>1</a:t>
            </a: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2</a:t>
            </a:r>
            <a:r>
              <a:rPr lang="en-US" sz="2000" b="1" dirty="0" smtClean="0">
                <a:solidFill>
                  <a:srgbClr val="00B050"/>
                </a:solidFill>
                <a:latin typeface="Times New Roman" pitchFamily="18" charset="0"/>
                <a:cs typeface="Times New Roman" pitchFamily="18" charset="0"/>
              </a:rPr>
              <a:t>}</a:t>
            </a:r>
          </a:p>
        </p:txBody>
      </p:sp>
      <p:sp>
        <p:nvSpPr>
          <p:cNvPr id="22" name="Oval 21"/>
          <p:cNvSpPr/>
          <p:nvPr/>
        </p:nvSpPr>
        <p:spPr>
          <a:xfrm>
            <a:off x="7696200" y="2514600"/>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sp>
        <p:nvSpPr>
          <p:cNvPr id="23" name="Oval 22"/>
          <p:cNvSpPr/>
          <p:nvPr/>
        </p:nvSpPr>
        <p:spPr>
          <a:xfrm>
            <a:off x="7696200" y="3257550"/>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rgbClr val="00B050"/>
                </a:solidFill>
                <a:latin typeface="Times New Roman" pitchFamily="18" charset="0"/>
                <a:cs typeface="Times New Roman" pitchFamily="18" charset="0"/>
              </a:rPr>
              <a:t>b</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,c</a:t>
            </a:r>
            <a:r>
              <a:rPr lang="en-US" sz="2000" b="1" baseline="-25000" dirty="0" smtClean="0">
                <a:solidFill>
                  <a:srgbClr val="00B050"/>
                </a:solidFill>
                <a:latin typeface="Times New Roman" pitchFamily="18" charset="0"/>
                <a:cs typeface="Times New Roman" pitchFamily="18" charset="0"/>
              </a:rPr>
              <a:t>1</a:t>
            </a:r>
            <a:endParaRPr lang="en-US" sz="2000" b="1" dirty="0" smtClean="0">
              <a:solidFill>
                <a:srgbClr val="00B050"/>
              </a:solidFill>
              <a:latin typeface="Times New Roman" pitchFamily="18" charset="0"/>
              <a:cs typeface="Times New Roman" pitchFamily="18" charset="0"/>
            </a:endParaRP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4</a:t>
            </a:r>
            <a:r>
              <a:rPr lang="en-US" sz="2000" b="1" dirty="0" smtClean="0">
                <a:solidFill>
                  <a:srgbClr val="00B050"/>
                </a:solidFill>
                <a:latin typeface="Times New Roman" pitchFamily="18" charset="0"/>
                <a:cs typeface="Times New Roman" pitchFamily="18" charset="0"/>
              </a:rPr>
              <a:t>}</a:t>
            </a:r>
          </a:p>
        </p:txBody>
      </p:sp>
      <p:sp>
        <p:nvSpPr>
          <p:cNvPr id="24" name="Oval 23"/>
          <p:cNvSpPr/>
          <p:nvPr/>
        </p:nvSpPr>
        <p:spPr>
          <a:xfrm>
            <a:off x="6172200" y="3257550"/>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rgbClr val="00B050"/>
                </a:solidFill>
                <a:latin typeface="Times New Roman" pitchFamily="18" charset="0"/>
                <a:cs typeface="Times New Roman" pitchFamily="18" charset="0"/>
              </a:rPr>
              <a:t>a</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,c</a:t>
            </a:r>
            <a:r>
              <a:rPr lang="en-US" sz="2000" b="1" baseline="-25000" dirty="0" smtClean="0">
                <a:solidFill>
                  <a:srgbClr val="00B050"/>
                </a:solidFill>
                <a:latin typeface="Times New Roman" pitchFamily="18" charset="0"/>
                <a:cs typeface="Times New Roman" pitchFamily="18" charset="0"/>
              </a:rPr>
              <a:t>1</a:t>
            </a: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2,</a:t>
            </a: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5</a:t>
            </a:r>
            <a:r>
              <a:rPr lang="en-US" sz="2000" b="1" dirty="0" smtClean="0">
                <a:solidFill>
                  <a:srgbClr val="00B050"/>
                </a:solidFill>
                <a:latin typeface="Times New Roman" pitchFamily="18" charset="0"/>
                <a:cs typeface="Times New Roman" pitchFamily="18" charset="0"/>
              </a:rPr>
              <a:t>}</a:t>
            </a:r>
          </a:p>
        </p:txBody>
      </p:sp>
      <p:sp>
        <p:nvSpPr>
          <p:cNvPr id="25" name="Oval 24"/>
          <p:cNvSpPr/>
          <p:nvPr/>
        </p:nvSpPr>
        <p:spPr>
          <a:xfrm>
            <a:off x="4648200" y="3257550"/>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rgbClr val="00B050"/>
                </a:solidFill>
                <a:latin typeface="Times New Roman" pitchFamily="18" charset="0"/>
                <a:cs typeface="Times New Roman" pitchFamily="18" charset="0"/>
              </a:rPr>
              <a:t>a</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,b</a:t>
            </a:r>
            <a:r>
              <a:rPr lang="en-US" sz="2000" b="1" baseline="-25000" dirty="0" smtClean="0">
                <a:solidFill>
                  <a:srgbClr val="00B050"/>
                </a:solidFill>
                <a:latin typeface="Times New Roman" pitchFamily="18" charset="0"/>
                <a:cs typeface="Times New Roman" pitchFamily="18" charset="0"/>
              </a:rPr>
              <a:t>1</a:t>
            </a:r>
            <a:endParaRPr lang="en-US" sz="2000" b="1" dirty="0" smtClean="0">
              <a:solidFill>
                <a:srgbClr val="00B050"/>
              </a:solidFill>
              <a:latin typeface="Times New Roman" pitchFamily="18" charset="0"/>
              <a:cs typeface="Times New Roman" pitchFamily="18" charset="0"/>
            </a:endParaRP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2,</a:t>
            </a: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5</a:t>
            </a:r>
            <a:r>
              <a:rPr lang="en-US" sz="2000" b="1" dirty="0" smtClean="0">
                <a:solidFill>
                  <a:srgbClr val="00B050"/>
                </a:solidFill>
                <a:latin typeface="Times New Roman" pitchFamily="18" charset="0"/>
                <a:cs typeface="Times New Roman" pitchFamily="18" charset="0"/>
              </a:rPr>
              <a:t>}</a:t>
            </a:r>
          </a:p>
        </p:txBody>
      </p:sp>
      <p:cxnSp>
        <p:nvCxnSpPr>
          <p:cNvPr id="26" name="Straight Arrow Connector 25"/>
          <p:cNvCxnSpPr/>
          <p:nvPr/>
        </p:nvCxnSpPr>
        <p:spPr>
          <a:xfrm rot="5400000" flipH="1" flipV="1">
            <a:off x="4961779" y="3058271"/>
            <a:ext cx="288036" cy="794"/>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27" name="Straight Connector 26"/>
          <p:cNvCxnSpPr/>
          <p:nvPr/>
        </p:nvCxnSpPr>
        <p:spPr>
          <a:xfrm rot="5400000" flipH="1">
            <a:off x="7662303" y="3310887"/>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flipH="1" flipV="1">
            <a:off x="7662303" y="3310887"/>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flipH="1">
            <a:off x="7660325" y="2578781"/>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5400000" flipH="1" flipV="1">
            <a:off x="7660325" y="2578781"/>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flipH="1">
            <a:off x="6187825" y="2578781"/>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flipH="1" flipV="1">
            <a:off x="6187825" y="2578781"/>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flipH="1">
            <a:off x="6187825" y="1901906"/>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flipH="1" flipV="1">
            <a:off x="6187825" y="1901906"/>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aphicFrame>
        <p:nvGraphicFramePr>
          <p:cNvPr id="35" name="Content Placeholder 3"/>
          <p:cNvGraphicFramePr>
            <a:graphicFrameLocks/>
          </p:cNvGraphicFramePr>
          <p:nvPr>
            <p:extLst>
              <p:ext uri="{D42A27DB-BD31-4B8C-83A1-F6EECF244321}">
                <p14:modId xmlns:p14="http://schemas.microsoft.com/office/powerpoint/2010/main" val="2725293545"/>
              </p:ext>
            </p:extLst>
          </p:nvPr>
        </p:nvGraphicFramePr>
        <p:xfrm>
          <a:off x="470847" y="1420184"/>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solidFill>
                            <a:schemeClr val="bg1"/>
                          </a:solidFill>
                          <a:latin typeface="Times New Roman" pitchFamily="18" charset="0"/>
                          <a:cs typeface="Times New Roman" pitchFamily="18" charset="0"/>
                        </a:rPr>
                        <a:t>d</a:t>
                      </a:r>
                      <a:r>
                        <a:rPr lang="en-US" sz="1300" b="1" i="1" baseline="-25000" dirty="0" smtClean="0">
                          <a:solidFill>
                            <a:schemeClr val="bg1"/>
                          </a:solidFill>
                          <a:latin typeface="Times New Roman" pitchFamily="18" charset="0"/>
                          <a:cs typeface="Times New Roman" pitchFamily="18" charset="0"/>
                        </a:rPr>
                        <a:t>2</a:t>
                      </a:r>
                      <a:endParaRPr lang="en-US" sz="1300" b="1"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b="1" i="1" dirty="0" smtClean="0">
                          <a:solidFill>
                            <a:schemeClr val="bg1"/>
                          </a:solidFill>
                          <a:latin typeface="Times New Roman" pitchFamily="18" charset="0"/>
                          <a:cs typeface="Times New Roman" pitchFamily="18" charset="0"/>
                        </a:rPr>
                        <a:t>d</a:t>
                      </a:r>
                      <a:r>
                        <a:rPr lang="en-US" sz="1300" b="1" i="1" baseline="-25000" dirty="0" smtClean="0">
                          <a:solidFill>
                            <a:schemeClr val="bg1"/>
                          </a:solidFill>
                          <a:latin typeface="Times New Roman" pitchFamily="18" charset="0"/>
                          <a:cs typeface="Times New Roman" pitchFamily="18" charset="0"/>
                        </a:rPr>
                        <a:t>3</a:t>
                      </a:r>
                      <a:endParaRPr lang="en-US" sz="1300" b="1"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a</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b</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c</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10</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15</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a</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effectLst/>
                          <a:latin typeface="Times New Roman" pitchFamily="18" charset="0"/>
                          <a:cs typeface="Times New Roman" pitchFamily="18" charset="0"/>
                        </a:rPr>
                        <a:t>b</a:t>
                      </a:r>
                      <a:r>
                        <a:rPr lang="en-US" sz="1300" i="1" baseline="-25000" dirty="0" smtClean="0">
                          <a:solidFill>
                            <a:schemeClr val="bg1"/>
                          </a:solidFill>
                          <a:effectLst/>
                          <a:latin typeface="Times New Roman" pitchFamily="18" charset="0"/>
                          <a:cs typeface="Times New Roman" pitchFamily="18" charset="0"/>
                        </a:rPr>
                        <a:t>1</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effectLst/>
                          <a:latin typeface="Times New Roman" pitchFamily="18" charset="0"/>
                          <a:cs typeface="Times New Roman" pitchFamily="18" charset="0"/>
                        </a:rPr>
                        <a:t>c</a:t>
                      </a:r>
                      <a:r>
                        <a:rPr lang="en-US" sz="1300" i="1" baseline="-25000" dirty="0" smtClean="0">
                          <a:solidFill>
                            <a:schemeClr val="bg1"/>
                          </a:solidFill>
                          <a:effectLst/>
                          <a:latin typeface="Times New Roman" pitchFamily="18" charset="0"/>
                          <a:cs typeface="Times New Roman" pitchFamily="18" charset="0"/>
                        </a:rPr>
                        <a:t>1</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15</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10</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bg1"/>
                          </a:solidFill>
                          <a:latin typeface="Times New Roman" pitchFamily="18" charset="0"/>
                          <a:cs typeface="Times New Roman" pitchFamily="18" charset="0"/>
                        </a:rPr>
                        <a:t>t</a:t>
                      </a:r>
                      <a:r>
                        <a:rPr lang="en-US" sz="1300" i="1" baseline="-25000" dirty="0" smtClean="0">
                          <a:solidFill>
                            <a:schemeClr val="bg1"/>
                          </a:solidFill>
                          <a:latin typeface="Times New Roman" pitchFamily="18" charset="0"/>
                          <a:cs typeface="Times New Roman" pitchFamily="18" charset="0"/>
                        </a:rPr>
                        <a:t>3</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latin typeface="Times New Roman" pitchFamily="18" charset="0"/>
                          <a:cs typeface="Times New Roman" pitchFamily="18" charset="0"/>
                        </a:rPr>
                        <a:t>a</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chemeClr val="bg1"/>
                          </a:solidFill>
                          <a:latin typeface="Times New Roman" pitchFamily="18" charset="0"/>
                          <a:cs typeface="Times New Roman" pitchFamily="18" charset="0"/>
                        </a:rPr>
                        <a:t>b</a:t>
                      </a:r>
                      <a:r>
                        <a:rPr lang="en-US" sz="1300" i="1" baseline="-2500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c</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17</a:t>
                      </a:r>
                      <a:endParaRPr lang="en-US" sz="13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17</a:t>
                      </a:r>
                      <a:endParaRPr lang="en-US" sz="1300" dirty="0">
                        <a:solidFill>
                          <a:schemeClr val="bg1"/>
                        </a:solidFill>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bg1"/>
                          </a:solidFill>
                          <a:effectLst/>
                          <a:latin typeface="Times New Roman" pitchFamily="18" charset="0"/>
                          <a:cs typeface="Times New Roman" pitchFamily="18" charset="0"/>
                        </a:rPr>
                        <a:t>t</a:t>
                      </a:r>
                      <a:r>
                        <a:rPr lang="en-US" sz="1300" i="1" baseline="-25000" dirty="0" smtClean="0">
                          <a:solidFill>
                            <a:schemeClr val="bg1"/>
                          </a:solidFill>
                          <a:effectLst/>
                          <a:latin typeface="Times New Roman" pitchFamily="18" charset="0"/>
                          <a:cs typeface="Times New Roman" pitchFamily="18" charset="0"/>
                        </a:rPr>
                        <a:t>4</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effectLst/>
                          <a:latin typeface="Times New Roman" pitchFamily="18" charset="0"/>
                          <a:cs typeface="Times New Roman" pitchFamily="18" charset="0"/>
                        </a:rPr>
                        <a:t>a</a:t>
                      </a:r>
                      <a:r>
                        <a:rPr lang="en-US" sz="1300" i="1" baseline="-25000" dirty="0" smtClean="0">
                          <a:solidFill>
                            <a:schemeClr val="bg1"/>
                          </a:solidFill>
                          <a:effectLst/>
                          <a:latin typeface="Times New Roman" pitchFamily="18" charset="0"/>
                          <a:cs typeface="Times New Roman" pitchFamily="18" charset="0"/>
                        </a:rPr>
                        <a:t>2</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chemeClr val="bg1"/>
                          </a:solidFill>
                          <a:effectLst/>
                          <a:latin typeface="Times New Roman" pitchFamily="18" charset="0"/>
                          <a:cs typeface="Times New Roman" pitchFamily="18" charset="0"/>
                        </a:rPr>
                        <a:t>b</a:t>
                      </a:r>
                      <a:r>
                        <a:rPr lang="en-US" sz="1300" i="1" baseline="-25000" smtClean="0">
                          <a:solidFill>
                            <a:schemeClr val="bg1"/>
                          </a:solidFill>
                          <a:effectLst/>
                          <a:latin typeface="Times New Roman" pitchFamily="18" charset="0"/>
                          <a:cs typeface="Times New Roman" pitchFamily="18" charset="0"/>
                        </a:rPr>
                        <a:t>1</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effectLst/>
                          <a:latin typeface="Times New Roman" pitchFamily="18" charset="0"/>
                          <a:cs typeface="Times New Roman" pitchFamily="18" charset="0"/>
                        </a:rPr>
                        <a:t>c</a:t>
                      </a:r>
                      <a:r>
                        <a:rPr lang="en-US" sz="1300" i="1" baseline="-25000" dirty="0" smtClean="0">
                          <a:solidFill>
                            <a:schemeClr val="bg1"/>
                          </a:solidFill>
                          <a:effectLst/>
                          <a:latin typeface="Times New Roman" pitchFamily="18" charset="0"/>
                          <a:cs typeface="Times New Roman" pitchFamily="18" charset="0"/>
                        </a:rPr>
                        <a:t>1</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effectLst/>
                          <a:latin typeface="Times New Roman" pitchFamily="18" charset="0"/>
                          <a:cs typeface="Times New Roman" pitchFamily="18" charset="0"/>
                        </a:rPr>
                        <a:t>20</a:t>
                      </a:r>
                      <a:endParaRPr lang="en-US" sz="13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effectLst/>
                          <a:latin typeface="Times New Roman" pitchFamily="18" charset="0"/>
                          <a:cs typeface="Times New Roman" pitchFamily="18" charset="0"/>
                        </a:rPr>
                        <a:t>20</a:t>
                      </a:r>
                      <a:endParaRPr lang="en-US" sz="1300" dirty="0">
                        <a:solidFill>
                          <a:schemeClr val="bg1"/>
                        </a:solidFill>
                        <a:effectLst/>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solidFill>
                            <a:schemeClr val="bg1">
                              <a:lumMod val="75000"/>
                            </a:schemeClr>
                          </a:solidFill>
                          <a:latin typeface="Times New Roman" pitchFamily="18" charset="0"/>
                          <a:cs typeface="Times New Roman" pitchFamily="18" charset="0"/>
                        </a:rPr>
                        <a:t>b</a:t>
                      </a:r>
                      <a:r>
                        <a:rPr lang="en-US" sz="1300" i="1" baseline="-25000" dirty="0" smtClean="0">
                          <a:solidFill>
                            <a:schemeClr val="bg1">
                              <a:lumMod val="75000"/>
                            </a:schemeClr>
                          </a:solidFill>
                          <a:latin typeface="Times New Roman" pitchFamily="18" charset="0"/>
                          <a:cs typeface="Times New Roman" pitchFamily="18" charset="0"/>
                        </a:rPr>
                        <a:t>1</a:t>
                      </a:r>
                      <a:endParaRPr lang="en-US" sz="1300" b="1" i="1" baseline="-25000" dirty="0">
                        <a:solidFill>
                          <a:schemeClr val="bg1">
                            <a:lumMod val="75000"/>
                          </a:schemeClr>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solidFill>
                            <a:schemeClr val="bg1">
                              <a:lumMod val="75000"/>
                            </a:schemeClr>
                          </a:solidFill>
                          <a:latin typeface="Times New Roman" pitchFamily="18" charset="0"/>
                          <a:cs typeface="Times New Roman" pitchFamily="18" charset="0"/>
                        </a:rPr>
                        <a:t>c</a:t>
                      </a:r>
                      <a:r>
                        <a:rPr lang="en-US" sz="1300" i="1" baseline="-25000" dirty="0" smtClean="0">
                          <a:solidFill>
                            <a:schemeClr val="bg1">
                              <a:lumMod val="75000"/>
                            </a:schemeClr>
                          </a:solidFill>
                          <a:latin typeface="Times New Roman" pitchFamily="18" charset="0"/>
                          <a:cs typeface="Times New Roman" pitchFamily="18" charset="0"/>
                        </a:rPr>
                        <a:t>1</a:t>
                      </a:r>
                      <a:endParaRPr lang="en-US" sz="1300" b="1" i="1" baseline="-25000" dirty="0">
                        <a:solidFill>
                          <a:schemeClr val="bg1">
                            <a:lumMod val="75000"/>
                          </a:schemeClr>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11</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15</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r>
            </a:tbl>
          </a:graphicData>
        </a:graphic>
      </p:graphicFrame>
      <p:sp>
        <p:nvSpPr>
          <p:cNvPr id="36" name="Rectangle 35"/>
          <p:cNvSpPr/>
          <p:nvPr/>
        </p:nvSpPr>
        <p:spPr bwMode="auto">
          <a:xfrm>
            <a:off x="791550" y="1359402"/>
            <a:ext cx="914421" cy="1843285"/>
          </a:xfrm>
          <a:prstGeom prst="rect">
            <a:avLst/>
          </a:prstGeom>
          <a:solidFill>
            <a:srgbClr val="00B050">
              <a:alpha val="0"/>
            </a:srgbClr>
          </a:solidFill>
          <a:ln w="2222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7" name="Rectangle 36"/>
          <p:cNvSpPr/>
          <p:nvPr/>
        </p:nvSpPr>
        <p:spPr bwMode="auto">
          <a:xfrm>
            <a:off x="2983174" y="1375483"/>
            <a:ext cx="1665027"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38" name="Straight Arrow Connector 37"/>
          <p:cNvCxnSpPr/>
          <p:nvPr/>
        </p:nvCxnSpPr>
        <p:spPr>
          <a:xfrm flipV="1">
            <a:off x="6730365" y="3665315"/>
            <a:ext cx="0" cy="156020"/>
          </a:xfrm>
          <a:prstGeom prst="straightConnector1">
            <a:avLst/>
          </a:prstGeom>
          <a:ln w="22225">
            <a:solidFill>
              <a:srgbClr val="00B050"/>
            </a:solidFill>
            <a:prstDash val="solid"/>
            <a:tailEnd type="arrow"/>
          </a:ln>
        </p:spPr>
        <p:style>
          <a:lnRef idx="2">
            <a:schemeClr val="dk1"/>
          </a:lnRef>
          <a:fillRef idx="1">
            <a:schemeClr val="lt1"/>
          </a:fillRef>
          <a:effectRef idx="0">
            <a:schemeClr val="dk1"/>
          </a:effectRef>
          <a:fontRef idx="minor">
            <a:schemeClr val="dk1"/>
          </a:fontRef>
        </p:style>
      </p:cxnSp>
      <p:cxnSp>
        <p:nvCxnSpPr>
          <p:cNvPr id="39" name="Straight Arrow Connector 38"/>
          <p:cNvCxnSpPr/>
          <p:nvPr/>
        </p:nvCxnSpPr>
        <p:spPr>
          <a:xfrm>
            <a:off x="5486401" y="3545586"/>
            <a:ext cx="1096983" cy="257175"/>
          </a:xfrm>
          <a:prstGeom prst="straightConnector1">
            <a:avLst/>
          </a:prstGeom>
          <a:ln w="22225">
            <a:solidFill>
              <a:srgbClr val="00B050"/>
            </a:solidFill>
            <a:prstDash val="solid"/>
            <a:headEnd type="arrow"/>
            <a:tailEnd type="none"/>
          </a:ln>
        </p:spPr>
        <p:style>
          <a:lnRef idx="2">
            <a:schemeClr val="dk1"/>
          </a:lnRef>
          <a:fillRef idx="1">
            <a:schemeClr val="lt1"/>
          </a:fillRef>
          <a:effectRef idx="0">
            <a:schemeClr val="dk1"/>
          </a:effectRef>
          <a:fontRef idx="minor">
            <a:schemeClr val="dk1"/>
          </a:fontRef>
        </p:style>
      </p:cxnSp>
      <p:cxnSp>
        <p:nvCxnSpPr>
          <p:cNvPr id="40" name="Straight Arrow Connector 39"/>
          <p:cNvCxnSpPr/>
          <p:nvPr/>
        </p:nvCxnSpPr>
        <p:spPr>
          <a:xfrm flipH="1">
            <a:off x="6797040" y="3524155"/>
            <a:ext cx="1051561" cy="257175"/>
          </a:xfrm>
          <a:prstGeom prst="straightConnector1">
            <a:avLst/>
          </a:prstGeom>
          <a:ln w="22225">
            <a:solidFill>
              <a:srgbClr val="00B050"/>
            </a:solidFill>
            <a:prstDash val="solid"/>
            <a:headEnd type="arrow"/>
            <a:tailEnd type="none"/>
          </a:ln>
        </p:spPr>
        <p:style>
          <a:lnRef idx="2">
            <a:schemeClr val="dk1"/>
          </a:lnRef>
          <a:fillRef idx="1">
            <a:schemeClr val="lt1"/>
          </a:fillRef>
          <a:effectRef idx="0">
            <a:schemeClr val="dk1"/>
          </a:effectRef>
          <a:fontRef idx="minor">
            <a:schemeClr val="dk1"/>
          </a:fontRef>
        </p:style>
      </p:cxnSp>
      <p:cxnSp>
        <p:nvCxnSpPr>
          <p:cNvPr id="41" name="Straight Arrow Connector 40"/>
          <p:cNvCxnSpPr/>
          <p:nvPr/>
        </p:nvCxnSpPr>
        <p:spPr>
          <a:xfrm flipV="1">
            <a:off x="5196840" y="2979515"/>
            <a:ext cx="0" cy="156020"/>
          </a:xfrm>
          <a:prstGeom prst="straightConnector1">
            <a:avLst/>
          </a:prstGeom>
          <a:ln w="22225">
            <a:solidFill>
              <a:srgbClr val="00B050"/>
            </a:solidFill>
            <a:prstDash val="solid"/>
            <a:tailEnd type="arrow"/>
          </a:ln>
        </p:spPr>
        <p:style>
          <a:lnRef idx="2">
            <a:schemeClr val="dk1"/>
          </a:lnRef>
          <a:fillRef idx="1">
            <a:schemeClr val="lt1"/>
          </a:fillRef>
          <a:effectRef idx="0">
            <a:schemeClr val="dk1"/>
          </a:effectRef>
          <a:fontRef idx="minor">
            <a:schemeClr val="dk1"/>
          </a:fontRef>
        </p:style>
      </p:cxnSp>
      <p:sp>
        <p:nvSpPr>
          <p:cNvPr id="42" name="TextBox 41"/>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4024202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sz="440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BottomUp</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7" name="Oval 6"/>
          <p:cNvSpPr/>
          <p:nvPr/>
        </p:nvSpPr>
        <p:spPr>
          <a:xfrm>
            <a:off x="6172200" y="2514600"/>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sp>
        <p:nvSpPr>
          <p:cNvPr id="8" name="Oval 7"/>
          <p:cNvSpPr/>
          <p:nvPr/>
        </p:nvSpPr>
        <p:spPr>
          <a:xfrm>
            <a:off x="6172200" y="1714500"/>
            <a:ext cx="914400" cy="5143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l-GR" sz="2000" b="1" dirty="0" smtClean="0">
                <a:solidFill>
                  <a:schemeClr val="tx1"/>
                </a:solidFill>
                <a:cs typeface="Mongolian Baiti" pitchFamily="66" charset="0"/>
              </a:rPr>
              <a:t>Τ</a:t>
            </a:r>
            <a:endParaRPr lang="en-US" sz="2000" b="1" dirty="0" smtClean="0">
              <a:solidFill>
                <a:schemeClr val="tx1"/>
              </a:solidFill>
              <a:cs typeface="Mongolian Baiti" pitchFamily="66" charset="0"/>
            </a:endParaRP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cxnSp>
        <p:nvCxnSpPr>
          <p:cNvPr id="9" name="Straight Arrow Connector 8"/>
          <p:cNvCxnSpPr>
            <a:stCxn id="21" idx="0"/>
            <a:endCxn id="8" idx="4"/>
          </p:cNvCxnSpPr>
          <p:nvPr/>
        </p:nvCxnSpPr>
        <p:spPr>
          <a:xfrm rot="5400000" flipH="1" flipV="1">
            <a:off x="5724525" y="1609725"/>
            <a:ext cx="28575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0" name="Straight Arrow Connector 9"/>
          <p:cNvCxnSpPr>
            <a:stCxn id="7" idx="0"/>
            <a:endCxn id="8" idx="4"/>
          </p:cNvCxnSpPr>
          <p:nvPr/>
        </p:nvCxnSpPr>
        <p:spPr>
          <a:xfrm rot="5400000" flipH="1" flipV="1">
            <a:off x="6486525" y="2371527"/>
            <a:ext cx="28575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1" name="Straight Arrow Connector 10"/>
          <p:cNvCxnSpPr>
            <a:stCxn id="22" idx="0"/>
            <a:endCxn id="8" idx="4"/>
          </p:cNvCxnSpPr>
          <p:nvPr/>
        </p:nvCxnSpPr>
        <p:spPr>
          <a:xfrm rot="16200000" flipV="1">
            <a:off x="7248525" y="1609725"/>
            <a:ext cx="285750"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12" name="Rectangle 11"/>
          <p:cNvSpPr/>
          <p:nvPr/>
        </p:nvSpPr>
        <p:spPr>
          <a:xfrm>
            <a:off x="6050280" y="3886200"/>
            <a:ext cx="1188720" cy="400050"/>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000" b="1" dirty="0" smtClean="0">
                <a:solidFill>
                  <a:srgbClr val="00B050"/>
                </a:solidFill>
                <a:latin typeface="Times New Roman" pitchFamily="18" charset="0"/>
                <a:cs typeface="Times New Roman" pitchFamily="18" charset="0"/>
              </a:rPr>
              <a:t>a</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,b</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,c</a:t>
            </a:r>
            <a:r>
              <a:rPr lang="en-US" sz="2000" b="1" baseline="-25000" dirty="0" smtClean="0">
                <a:solidFill>
                  <a:srgbClr val="00B050"/>
                </a:solidFill>
                <a:latin typeface="Times New Roman" pitchFamily="18" charset="0"/>
                <a:cs typeface="Times New Roman" pitchFamily="18" charset="0"/>
              </a:rPr>
              <a:t>1</a:t>
            </a: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2,</a:t>
            </a: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5</a:t>
            </a:r>
            <a:r>
              <a:rPr lang="en-US" sz="2000" b="1" dirty="0" smtClean="0">
                <a:solidFill>
                  <a:srgbClr val="00B050"/>
                </a:solidFill>
                <a:latin typeface="Times New Roman" pitchFamily="18" charset="0"/>
                <a:cs typeface="Times New Roman" pitchFamily="18" charset="0"/>
              </a:rPr>
              <a:t>}</a:t>
            </a:r>
          </a:p>
        </p:txBody>
      </p:sp>
      <p:cxnSp>
        <p:nvCxnSpPr>
          <p:cNvPr id="13" name="Straight Arrow Connector 12"/>
          <p:cNvCxnSpPr/>
          <p:nvPr/>
        </p:nvCxnSpPr>
        <p:spPr>
          <a:xfrm>
            <a:off x="6629400" y="2914650"/>
            <a:ext cx="1524000" cy="28575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4" name="Straight Arrow Connector 13"/>
          <p:cNvCxnSpPr/>
          <p:nvPr/>
        </p:nvCxnSpPr>
        <p:spPr>
          <a:xfrm rot="5400000">
            <a:off x="8009779" y="3058271"/>
            <a:ext cx="288036" cy="794"/>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5" name="Straight Arrow Connector 14"/>
          <p:cNvCxnSpPr/>
          <p:nvPr/>
        </p:nvCxnSpPr>
        <p:spPr>
          <a:xfrm rot="10800000" flipV="1">
            <a:off x="5105400" y="2917531"/>
            <a:ext cx="1524794" cy="282869"/>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6" name="Straight Arrow Connector 15"/>
          <p:cNvCxnSpPr>
            <a:endCxn id="24" idx="0"/>
          </p:cNvCxnSpPr>
          <p:nvPr/>
        </p:nvCxnSpPr>
        <p:spPr>
          <a:xfrm rot="10800000" flipV="1">
            <a:off x="6629400" y="2914650"/>
            <a:ext cx="152400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7" name="Straight Arrow Connector 16"/>
          <p:cNvCxnSpPr>
            <a:stCxn id="24" idx="0"/>
          </p:cNvCxnSpPr>
          <p:nvPr/>
        </p:nvCxnSpPr>
        <p:spPr>
          <a:xfrm rot="16200000" flipV="1">
            <a:off x="5695950" y="2324100"/>
            <a:ext cx="34290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8" name="Straight Arrow Connector 17"/>
          <p:cNvCxnSpPr>
            <a:stCxn id="12" idx="0"/>
            <a:endCxn id="24" idx="4"/>
          </p:cNvCxnSpPr>
          <p:nvPr/>
        </p:nvCxnSpPr>
        <p:spPr>
          <a:xfrm rot="16200000" flipV="1">
            <a:off x="6466713" y="3708273"/>
            <a:ext cx="340614" cy="1524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9" name="Straight Arrow Connector 18"/>
          <p:cNvCxnSpPr>
            <a:endCxn id="12" idx="0"/>
          </p:cNvCxnSpPr>
          <p:nvPr/>
        </p:nvCxnSpPr>
        <p:spPr>
          <a:xfrm rot="10800000" flipV="1">
            <a:off x="6644640" y="3543300"/>
            <a:ext cx="135636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20" name="Straight Arrow Connector 19"/>
          <p:cNvCxnSpPr>
            <a:endCxn id="12" idx="0"/>
          </p:cNvCxnSpPr>
          <p:nvPr/>
        </p:nvCxnSpPr>
        <p:spPr>
          <a:xfrm>
            <a:off x="5410200" y="3600450"/>
            <a:ext cx="1234440" cy="28575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sp>
        <p:nvSpPr>
          <p:cNvPr id="21" name="Oval 20"/>
          <p:cNvSpPr/>
          <p:nvPr/>
        </p:nvSpPr>
        <p:spPr>
          <a:xfrm>
            <a:off x="4648200" y="2514600"/>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rgbClr val="00B050"/>
                </a:solidFill>
                <a:latin typeface="Times New Roman" pitchFamily="18" charset="0"/>
                <a:cs typeface="Times New Roman" pitchFamily="18" charset="0"/>
              </a:rPr>
              <a:t>a</a:t>
            </a:r>
            <a:r>
              <a:rPr lang="en-US" sz="2000" b="1" baseline="-25000" dirty="0" smtClean="0">
                <a:solidFill>
                  <a:srgbClr val="00B050"/>
                </a:solidFill>
                <a:latin typeface="Times New Roman" pitchFamily="18" charset="0"/>
                <a:cs typeface="Times New Roman" pitchFamily="18" charset="0"/>
              </a:rPr>
              <a:t>1</a:t>
            </a: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2</a:t>
            </a: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5</a:t>
            </a:r>
            <a:r>
              <a:rPr lang="en-US" sz="2000" b="1" dirty="0" smtClean="0">
                <a:solidFill>
                  <a:srgbClr val="00B050"/>
                </a:solidFill>
                <a:latin typeface="Times New Roman" pitchFamily="18" charset="0"/>
                <a:cs typeface="Times New Roman" pitchFamily="18" charset="0"/>
              </a:rPr>
              <a:t>}</a:t>
            </a:r>
          </a:p>
        </p:txBody>
      </p:sp>
      <p:sp>
        <p:nvSpPr>
          <p:cNvPr id="22" name="Oval 21"/>
          <p:cNvSpPr/>
          <p:nvPr/>
        </p:nvSpPr>
        <p:spPr>
          <a:xfrm>
            <a:off x="7696200" y="2514600"/>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sp>
        <p:nvSpPr>
          <p:cNvPr id="23" name="Oval 22"/>
          <p:cNvSpPr/>
          <p:nvPr/>
        </p:nvSpPr>
        <p:spPr>
          <a:xfrm>
            <a:off x="7696200" y="3257550"/>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rgbClr val="00B050"/>
                </a:solidFill>
                <a:latin typeface="Times New Roman" pitchFamily="18" charset="0"/>
                <a:cs typeface="Times New Roman" pitchFamily="18" charset="0"/>
              </a:rPr>
              <a:t>b</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,c</a:t>
            </a:r>
            <a:r>
              <a:rPr lang="en-US" sz="2000" b="1" baseline="-25000" dirty="0" smtClean="0">
                <a:solidFill>
                  <a:srgbClr val="00B050"/>
                </a:solidFill>
                <a:latin typeface="Times New Roman" pitchFamily="18" charset="0"/>
                <a:cs typeface="Times New Roman" pitchFamily="18" charset="0"/>
              </a:rPr>
              <a:t>1</a:t>
            </a:r>
            <a:endParaRPr lang="en-US" sz="2000" b="1" dirty="0" smtClean="0">
              <a:solidFill>
                <a:srgbClr val="00B050"/>
              </a:solidFill>
              <a:latin typeface="Times New Roman" pitchFamily="18" charset="0"/>
              <a:cs typeface="Times New Roman" pitchFamily="18" charset="0"/>
            </a:endParaRP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4</a:t>
            </a:r>
            <a:r>
              <a:rPr lang="en-US" sz="2000" b="1" dirty="0" smtClean="0">
                <a:solidFill>
                  <a:srgbClr val="00B050"/>
                </a:solidFill>
                <a:latin typeface="Times New Roman" pitchFamily="18" charset="0"/>
                <a:cs typeface="Times New Roman" pitchFamily="18" charset="0"/>
              </a:rPr>
              <a:t>}</a:t>
            </a:r>
          </a:p>
        </p:txBody>
      </p:sp>
      <p:sp>
        <p:nvSpPr>
          <p:cNvPr id="24" name="Oval 23"/>
          <p:cNvSpPr/>
          <p:nvPr/>
        </p:nvSpPr>
        <p:spPr>
          <a:xfrm>
            <a:off x="6172200" y="3257550"/>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rgbClr val="00B050"/>
                </a:solidFill>
                <a:latin typeface="Times New Roman" pitchFamily="18" charset="0"/>
                <a:cs typeface="Times New Roman" pitchFamily="18" charset="0"/>
              </a:rPr>
              <a:t>a</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,c</a:t>
            </a:r>
            <a:r>
              <a:rPr lang="en-US" sz="2000" b="1" baseline="-25000" dirty="0" smtClean="0">
                <a:solidFill>
                  <a:srgbClr val="00B050"/>
                </a:solidFill>
                <a:latin typeface="Times New Roman" pitchFamily="18" charset="0"/>
                <a:cs typeface="Times New Roman" pitchFamily="18" charset="0"/>
              </a:rPr>
              <a:t>1</a:t>
            </a: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2,</a:t>
            </a: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5</a:t>
            </a:r>
            <a:r>
              <a:rPr lang="en-US" sz="2000" b="1" dirty="0" smtClean="0">
                <a:solidFill>
                  <a:srgbClr val="00B050"/>
                </a:solidFill>
                <a:latin typeface="Times New Roman" pitchFamily="18" charset="0"/>
                <a:cs typeface="Times New Roman" pitchFamily="18" charset="0"/>
              </a:rPr>
              <a:t>}</a:t>
            </a:r>
          </a:p>
        </p:txBody>
      </p:sp>
      <p:sp>
        <p:nvSpPr>
          <p:cNvPr id="25" name="Oval 24"/>
          <p:cNvSpPr/>
          <p:nvPr/>
        </p:nvSpPr>
        <p:spPr>
          <a:xfrm>
            <a:off x="4648200" y="3257550"/>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rgbClr val="00B050"/>
                </a:solidFill>
                <a:latin typeface="Times New Roman" pitchFamily="18" charset="0"/>
                <a:cs typeface="Times New Roman" pitchFamily="18" charset="0"/>
              </a:rPr>
              <a:t>a</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,b</a:t>
            </a:r>
            <a:r>
              <a:rPr lang="en-US" sz="2000" b="1" baseline="-25000" dirty="0" smtClean="0">
                <a:solidFill>
                  <a:srgbClr val="00B050"/>
                </a:solidFill>
                <a:latin typeface="Times New Roman" pitchFamily="18" charset="0"/>
                <a:cs typeface="Times New Roman" pitchFamily="18" charset="0"/>
              </a:rPr>
              <a:t>1</a:t>
            </a:r>
            <a:endParaRPr lang="en-US" sz="2000" b="1" dirty="0" smtClean="0">
              <a:solidFill>
                <a:srgbClr val="00B050"/>
              </a:solidFill>
              <a:latin typeface="Times New Roman" pitchFamily="18" charset="0"/>
              <a:cs typeface="Times New Roman" pitchFamily="18" charset="0"/>
            </a:endParaRP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2,</a:t>
            </a: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5</a:t>
            </a:r>
            <a:r>
              <a:rPr lang="en-US" sz="2000" b="1" dirty="0" smtClean="0">
                <a:solidFill>
                  <a:srgbClr val="00B050"/>
                </a:solidFill>
                <a:latin typeface="Times New Roman" pitchFamily="18" charset="0"/>
                <a:cs typeface="Times New Roman" pitchFamily="18" charset="0"/>
              </a:rPr>
              <a:t>}</a:t>
            </a:r>
          </a:p>
        </p:txBody>
      </p:sp>
      <p:cxnSp>
        <p:nvCxnSpPr>
          <p:cNvPr id="26" name="Straight Arrow Connector 25"/>
          <p:cNvCxnSpPr/>
          <p:nvPr/>
        </p:nvCxnSpPr>
        <p:spPr>
          <a:xfrm rot="5400000" flipH="1" flipV="1">
            <a:off x="4961779" y="3058271"/>
            <a:ext cx="288036" cy="794"/>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27" name="Straight Connector 26"/>
          <p:cNvCxnSpPr/>
          <p:nvPr/>
        </p:nvCxnSpPr>
        <p:spPr>
          <a:xfrm rot="5400000" flipH="1">
            <a:off x="7662303" y="3310887"/>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flipH="1" flipV="1">
            <a:off x="7662303" y="3310887"/>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flipH="1">
            <a:off x="7660325" y="2578781"/>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5400000" flipH="1" flipV="1">
            <a:off x="7660325" y="2578781"/>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flipH="1">
            <a:off x="6187825" y="2578781"/>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flipH="1" flipV="1">
            <a:off x="6187825" y="2578781"/>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flipH="1">
            <a:off x="6187825" y="1901906"/>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flipH="1" flipV="1">
            <a:off x="6187825" y="1901906"/>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aphicFrame>
        <p:nvGraphicFramePr>
          <p:cNvPr id="35" name="Content Placeholder 3"/>
          <p:cNvGraphicFramePr>
            <a:graphicFrameLocks/>
          </p:cNvGraphicFramePr>
          <p:nvPr>
            <p:extLst>
              <p:ext uri="{D42A27DB-BD31-4B8C-83A1-F6EECF244321}">
                <p14:modId xmlns:p14="http://schemas.microsoft.com/office/powerpoint/2010/main" val="2133836270"/>
              </p:ext>
            </p:extLst>
          </p:nvPr>
        </p:nvGraphicFramePr>
        <p:xfrm>
          <a:off x="470847" y="1420184"/>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solidFill>
                            <a:schemeClr val="bg1"/>
                          </a:solidFill>
                          <a:latin typeface="Times New Roman" pitchFamily="18" charset="0"/>
                          <a:cs typeface="Times New Roman" pitchFamily="18" charset="0"/>
                        </a:rPr>
                        <a:t>d</a:t>
                      </a:r>
                      <a:r>
                        <a:rPr lang="en-US" sz="1300" b="1" i="1" baseline="-25000" dirty="0" smtClean="0">
                          <a:solidFill>
                            <a:schemeClr val="bg1"/>
                          </a:solidFill>
                          <a:latin typeface="Times New Roman" pitchFamily="18" charset="0"/>
                          <a:cs typeface="Times New Roman" pitchFamily="18" charset="0"/>
                        </a:rPr>
                        <a:t>2</a:t>
                      </a:r>
                      <a:endParaRPr lang="en-US" sz="1300" b="1"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b="1" i="1" dirty="0" smtClean="0">
                          <a:solidFill>
                            <a:schemeClr val="bg1"/>
                          </a:solidFill>
                          <a:latin typeface="Times New Roman" pitchFamily="18" charset="0"/>
                          <a:cs typeface="Times New Roman" pitchFamily="18" charset="0"/>
                        </a:rPr>
                        <a:t>d</a:t>
                      </a:r>
                      <a:r>
                        <a:rPr lang="en-US" sz="1300" b="1" i="1" baseline="-25000" dirty="0" smtClean="0">
                          <a:solidFill>
                            <a:schemeClr val="bg1"/>
                          </a:solidFill>
                          <a:latin typeface="Times New Roman" pitchFamily="18" charset="0"/>
                          <a:cs typeface="Times New Roman" pitchFamily="18" charset="0"/>
                        </a:rPr>
                        <a:t>3</a:t>
                      </a:r>
                      <a:endParaRPr lang="en-US" sz="1300" b="1"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tx1"/>
                          </a:solidFill>
                          <a:latin typeface="Times New Roman" pitchFamily="18" charset="0"/>
                          <a:cs typeface="Times New Roman" pitchFamily="18" charset="0"/>
                        </a:rPr>
                        <a:t>t</a:t>
                      </a:r>
                      <a:r>
                        <a:rPr lang="en-US" sz="1300" i="1" baseline="-25000" dirty="0" smtClean="0">
                          <a:solidFill>
                            <a:schemeClr val="tx1"/>
                          </a:solidFill>
                          <a:latin typeface="Times New Roman" pitchFamily="18" charset="0"/>
                          <a:cs typeface="Times New Roman" pitchFamily="18" charset="0"/>
                        </a:rPr>
                        <a:t>1</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tx1"/>
                          </a:solidFill>
                          <a:latin typeface="Times New Roman" pitchFamily="18" charset="0"/>
                          <a:cs typeface="Times New Roman" pitchFamily="18" charset="0"/>
                        </a:rPr>
                        <a:t>a</a:t>
                      </a:r>
                      <a:r>
                        <a:rPr lang="en-US" sz="1300" i="1" baseline="-25000" dirty="0" smtClean="0">
                          <a:solidFill>
                            <a:schemeClr val="tx1"/>
                          </a:solidFill>
                          <a:latin typeface="Times New Roman" pitchFamily="18" charset="0"/>
                          <a:cs typeface="Times New Roman" pitchFamily="18" charset="0"/>
                        </a:rPr>
                        <a:t>1</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b</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c</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tx1"/>
                          </a:solidFill>
                          <a:latin typeface="Times New Roman" pitchFamily="18" charset="0"/>
                          <a:cs typeface="Times New Roman" pitchFamily="18" charset="0"/>
                        </a:rPr>
                        <a:t>10</a:t>
                      </a:r>
                      <a:endParaRPr lang="en-US" sz="13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tx1"/>
                          </a:solidFill>
                          <a:latin typeface="Times New Roman" pitchFamily="18" charset="0"/>
                          <a:cs typeface="Times New Roman" pitchFamily="18" charset="0"/>
                        </a:rPr>
                        <a:t>15</a:t>
                      </a:r>
                      <a:endParaRPr lang="en-US" sz="1300" dirty="0">
                        <a:solidFill>
                          <a:schemeClr val="tx1"/>
                        </a:solidFill>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a</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effectLst/>
                          <a:latin typeface="Times New Roman" pitchFamily="18" charset="0"/>
                          <a:cs typeface="Times New Roman" pitchFamily="18" charset="0"/>
                        </a:rPr>
                        <a:t>b</a:t>
                      </a:r>
                      <a:r>
                        <a:rPr lang="en-US" sz="1300" i="1" baseline="-25000" dirty="0" smtClean="0">
                          <a:solidFill>
                            <a:schemeClr val="bg1"/>
                          </a:solidFill>
                          <a:effectLst/>
                          <a:latin typeface="Times New Roman" pitchFamily="18" charset="0"/>
                          <a:cs typeface="Times New Roman" pitchFamily="18" charset="0"/>
                        </a:rPr>
                        <a:t>1</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effectLst/>
                          <a:latin typeface="Times New Roman" pitchFamily="18" charset="0"/>
                          <a:cs typeface="Times New Roman" pitchFamily="18" charset="0"/>
                        </a:rPr>
                        <a:t>c</a:t>
                      </a:r>
                      <a:r>
                        <a:rPr lang="en-US" sz="1300" i="1" baseline="-25000" dirty="0" smtClean="0">
                          <a:solidFill>
                            <a:schemeClr val="bg1"/>
                          </a:solidFill>
                          <a:effectLst/>
                          <a:latin typeface="Times New Roman" pitchFamily="18" charset="0"/>
                          <a:cs typeface="Times New Roman" pitchFamily="18" charset="0"/>
                        </a:rPr>
                        <a:t>1</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15</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10</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bg1"/>
                          </a:solidFill>
                          <a:latin typeface="Times New Roman" pitchFamily="18" charset="0"/>
                          <a:cs typeface="Times New Roman" pitchFamily="18" charset="0"/>
                        </a:rPr>
                        <a:t>t</a:t>
                      </a:r>
                      <a:r>
                        <a:rPr lang="en-US" sz="1300" i="1" baseline="-25000" dirty="0" smtClean="0">
                          <a:solidFill>
                            <a:schemeClr val="bg1"/>
                          </a:solidFill>
                          <a:latin typeface="Times New Roman" pitchFamily="18" charset="0"/>
                          <a:cs typeface="Times New Roman" pitchFamily="18" charset="0"/>
                        </a:rPr>
                        <a:t>3</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latin typeface="Times New Roman" pitchFamily="18" charset="0"/>
                          <a:cs typeface="Times New Roman" pitchFamily="18" charset="0"/>
                        </a:rPr>
                        <a:t>a</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chemeClr val="bg1"/>
                          </a:solidFill>
                          <a:latin typeface="Times New Roman" pitchFamily="18" charset="0"/>
                          <a:cs typeface="Times New Roman" pitchFamily="18" charset="0"/>
                        </a:rPr>
                        <a:t>b</a:t>
                      </a:r>
                      <a:r>
                        <a:rPr lang="en-US" sz="1300" i="1" baseline="-2500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c</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17</a:t>
                      </a:r>
                      <a:endParaRPr lang="en-US" sz="13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17</a:t>
                      </a:r>
                      <a:endParaRPr lang="en-US" sz="1300" dirty="0">
                        <a:solidFill>
                          <a:schemeClr val="bg1"/>
                        </a:solidFill>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bg1"/>
                          </a:solidFill>
                          <a:effectLst/>
                          <a:latin typeface="Times New Roman" pitchFamily="18" charset="0"/>
                          <a:cs typeface="Times New Roman" pitchFamily="18" charset="0"/>
                        </a:rPr>
                        <a:t>t</a:t>
                      </a:r>
                      <a:r>
                        <a:rPr lang="en-US" sz="1300" i="1" baseline="-25000" dirty="0" smtClean="0">
                          <a:solidFill>
                            <a:schemeClr val="bg1"/>
                          </a:solidFill>
                          <a:effectLst/>
                          <a:latin typeface="Times New Roman" pitchFamily="18" charset="0"/>
                          <a:cs typeface="Times New Roman" pitchFamily="18" charset="0"/>
                        </a:rPr>
                        <a:t>4</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effectLst/>
                          <a:latin typeface="Times New Roman" pitchFamily="18" charset="0"/>
                          <a:cs typeface="Times New Roman" pitchFamily="18" charset="0"/>
                        </a:rPr>
                        <a:t>a</a:t>
                      </a:r>
                      <a:r>
                        <a:rPr lang="en-US" sz="1300" i="1" baseline="-25000" dirty="0" smtClean="0">
                          <a:solidFill>
                            <a:schemeClr val="bg1"/>
                          </a:solidFill>
                          <a:effectLst/>
                          <a:latin typeface="Times New Roman" pitchFamily="18" charset="0"/>
                          <a:cs typeface="Times New Roman" pitchFamily="18" charset="0"/>
                        </a:rPr>
                        <a:t>2</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chemeClr val="bg1"/>
                          </a:solidFill>
                          <a:effectLst/>
                          <a:latin typeface="Times New Roman" pitchFamily="18" charset="0"/>
                          <a:cs typeface="Times New Roman" pitchFamily="18" charset="0"/>
                        </a:rPr>
                        <a:t>b</a:t>
                      </a:r>
                      <a:r>
                        <a:rPr lang="en-US" sz="1300" i="1" baseline="-25000" smtClean="0">
                          <a:solidFill>
                            <a:schemeClr val="bg1"/>
                          </a:solidFill>
                          <a:effectLst/>
                          <a:latin typeface="Times New Roman" pitchFamily="18" charset="0"/>
                          <a:cs typeface="Times New Roman" pitchFamily="18" charset="0"/>
                        </a:rPr>
                        <a:t>1</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effectLst/>
                          <a:latin typeface="Times New Roman" pitchFamily="18" charset="0"/>
                          <a:cs typeface="Times New Roman" pitchFamily="18" charset="0"/>
                        </a:rPr>
                        <a:t>c</a:t>
                      </a:r>
                      <a:r>
                        <a:rPr lang="en-US" sz="1300" i="1" baseline="-25000" dirty="0" smtClean="0">
                          <a:solidFill>
                            <a:schemeClr val="bg1"/>
                          </a:solidFill>
                          <a:effectLst/>
                          <a:latin typeface="Times New Roman" pitchFamily="18" charset="0"/>
                          <a:cs typeface="Times New Roman" pitchFamily="18" charset="0"/>
                        </a:rPr>
                        <a:t>1</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effectLst/>
                          <a:latin typeface="Times New Roman" pitchFamily="18" charset="0"/>
                          <a:cs typeface="Times New Roman" pitchFamily="18" charset="0"/>
                        </a:rPr>
                        <a:t>20</a:t>
                      </a:r>
                      <a:endParaRPr lang="en-US" sz="13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effectLst/>
                          <a:latin typeface="Times New Roman" pitchFamily="18" charset="0"/>
                          <a:cs typeface="Times New Roman" pitchFamily="18" charset="0"/>
                        </a:rPr>
                        <a:t>20</a:t>
                      </a:r>
                      <a:endParaRPr lang="en-US" sz="1300" dirty="0">
                        <a:solidFill>
                          <a:schemeClr val="bg1"/>
                        </a:solidFill>
                        <a:effectLst/>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5</a:t>
                      </a:r>
                      <a:endParaRPr lang="en-US" sz="1300" b="1"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a</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b="1"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solidFill>
                            <a:schemeClr val="bg1">
                              <a:lumMod val="75000"/>
                            </a:schemeClr>
                          </a:solidFill>
                          <a:latin typeface="Times New Roman" pitchFamily="18" charset="0"/>
                          <a:cs typeface="Times New Roman" pitchFamily="18" charset="0"/>
                        </a:rPr>
                        <a:t>b</a:t>
                      </a:r>
                      <a:r>
                        <a:rPr lang="en-US" sz="1300" i="1" baseline="-25000" dirty="0" smtClean="0">
                          <a:solidFill>
                            <a:schemeClr val="bg1">
                              <a:lumMod val="75000"/>
                            </a:schemeClr>
                          </a:solidFill>
                          <a:latin typeface="Times New Roman" pitchFamily="18" charset="0"/>
                          <a:cs typeface="Times New Roman" pitchFamily="18" charset="0"/>
                        </a:rPr>
                        <a:t>1</a:t>
                      </a:r>
                      <a:endParaRPr lang="en-US" sz="1300" b="1" i="1" baseline="-25000" dirty="0">
                        <a:solidFill>
                          <a:schemeClr val="bg1">
                            <a:lumMod val="75000"/>
                          </a:schemeClr>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solidFill>
                            <a:schemeClr val="bg1">
                              <a:lumMod val="75000"/>
                            </a:schemeClr>
                          </a:solidFill>
                          <a:latin typeface="Times New Roman" pitchFamily="18" charset="0"/>
                          <a:cs typeface="Times New Roman" pitchFamily="18" charset="0"/>
                        </a:rPr>
                        <a:t>c</a:t>
                      </a:r>
                      <a:r>
                        <a:rPr lang="en-US" sz="1300" i="1" baseline="-25000" dirty="0" smtClean="0">
                          <a:solidFill>
                            <a:schemeClr val="bg1">
                              <a:lumMod val="75000"/>
                            </a:schemeClr>
                          </a:solidFill>
                          <a:latin typeface="Times New Roman" pitchFamily="18" charset="0"/>
                          <a:cs typeface="Times New Roman" pitchFamily="18" charset="0"/>
                        </a:rPr>
                        <a:t>1</a:t>
                      </a:r>
                      <a:endParaRPr lang="en-US" sz="1300" b="1" i="1" baseline="-25000" dirty="0">
                        <a:solidFill>
                          <a:schemeClr val="bg1">
                            <a:lumMod val="75000"/>
                          </a:schemeClr>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11</a:t>
                      </a:r>
                      <a:endParaRPr lang="en-US" sz="1300" b="1"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15</a:t>
                      </a:r>
                      <a:endParaRPr lang="en-US" sz="1300" b="1"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solidFill>
                      <a:schemeClr val="bg1">
                        <a:lumMod val="75000"/>
                      </a:schemeClr>
                    </a:solidFill>
                  </a:tcPr>
                </a:tc>
              </a:tr>
            </a:tbl>
          </a:graphicData>
        </a:graphic>
      </p:graphicFrame>
      <p:sp>
        <p:nvSpPr>
          <p:cNvPr id="36" name="Rectangle 35"/>
          <p:cNvSpPr/>
          <p:nvPr/>
        </p:nvSpPr>
        <p:spPr bwMode="auto">
          <a:xfrm>
            <a:off x="514867" y="3839883"/>
            <a:ext cx="4133334" cy="446368"/>
          </a:xfrm>
          <a:prstGeom prst="rect">
            <a:avLst/>
          </a:prstGeom>
          <a:solidFill>
            <a:schemeClr val="accent2">
              <a:lumMod val="50000"/>
              <a:alpha val="0"/>
            </a:schemeClr>
          </a:solidFill>
          <a:ln w="2222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lvl="0" algn="just">
              <a:lnSpc>
                <a:spcPct val="90000"/>
              </a:lnSpc>
              <a:spcBef>
                <a:spcPct val="0"/>
              </a:spcBef>
            </a:pPr>
            <a:r>
              <a:rPr lang="en-US" sz="2600" spc="-100" dirty="0" smtClean="0">
                <a:ln w="3175">
                  <a:noFill/>
                </a:ln>
                <a:solidFill>
                  <a:schemeClr val="accent3"/>
                </a:solidFill>
                <a:latin typeface="Times New Roman" pitchFamily="18" charset="0"/>
                <a:cs typeface="Times New Roman" pitchFamily="18" charset="0"/>
              </a:rPr>
              <a:t>6 comparisons in this case</a:t>
            </a:r>
            <a:endParaRPr lang="en-US" sz="2600" spc="-100" dirty="0">
              <a:ln w="3175">
                <a:noFill/>
              </a:ln>
              <a:solidFill>
                <a:schemeClr val="accent3"/>
              </a:solidFill>
              <a:latin typeface="Times New Roman" pitchFamily="18" charset="0"/>
              <a:cs typeface="Times New Roman" pitchFamily="18" charset="0"/>
            </a:endParaRPr>
          </a:p>
        </p:txBody>
      </p:sp>
      <p:sp>
        <p:nvSpPr>
          <p:cNvPr id="37" name="Rectangle 36"/>
          <p:cNvSpPr/>
          <p:nvPr/>
        </p:nvSpPr>
        <p:spPr bwMode="auto">
          <a:xfrm>
            <a:off x="791550" y="1359402"/>
            <a:ext cx="914421" cy="1843285"/>
          </a:xfrm>
          <a:prstGeom prst="rect">
            <a:avLst/>
          </a:prstGeom>
          <a:solidFill>
            <a:srgbClr val="00B050">
              <a:alpha val="0"/>
            </a:srgbClr>
          </a:solidFill>
          <a:ln w="2222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8" name="Rectangle 37"/>
          <p:cNvSpPr/>
          <p:nvPr/>
        </p:nvSpPr>
        <p:spPr bwMode="auto">
          <a:xfrm>
            <a:off x="2983174" y="1375483"/>
            <a:ext cx="1665027"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39" name="Straight Arrow Connector 38"/>
          <p:cNvCxnSpPr/>
          <p:nvPr/>
        </p:nvCxnSpPr>
        <p:spPr>
          <a:xfrm flipV="1">
            <a:off x="6730365" y="3665315"/>
            <a:ext cx="0" cy="156020"/>
          </a:xfrm>
          <a:prstGeom prst="straightConnector1">
            <a:avLst/>
          </a:prstGeom>
          <a:ln w="22225">
            <a:solidFill>
              <a:srgbClr val="00B050"/>
            </a:solidFill>
            <a:prstDash val="solid"/>
            <a:tailEnd type="arrow"/>
          </a:ln>
        </p:spPr>
        <p:style>
          <a:lnRef idx="2">
            <a:schemeClr val="dk1"/>
          </a:lnRef>
          <a:fillRef idx="1">
            <a:schemeClr val="lt1"/>
          </a:fillRef>
          <a:effectRef idx="0">
            <a:schemeClr val="dk1"/>
          </a:effectRef>
          <a:fontRef idx="minor">
            <a:schemeClr val="dk1"/>
          </a:fontRef>
        </p:style>
      </p:cxnSp>
      <p:cxnSp>
        <p:nvCxnSpPr>
          <p:cNvPr id="40" name="Straight Arrow Connector 39"/>
          <p:cNvCxnSpPr/>
          <p:nvPr/>
        </p:nvCxnSpPr>
        <p:spPr>
          <a:xfrm>
            <a:off x="5486401" y="3545586"/>
            <a:ext cx="1096983" cy="257175"/>
          </a:xfrm>
          <a:prstGeom prst="straightConnector1">
            <a:avLst/>
          </a:prstGeom>
          <a:ln w="22225">
            <a:solidFill>
              <a:srgbClr val="00B050"/>
            </a:solidFill>
            <a:prstDash val="solid"/>
            <a:headEnd type="arrow"/>
            <a:tailEnd type="none"/>
          </a:ln>
        </p:spPr>
        <p:style>
          <a:lnRef idx="2">
            <a:schemeClr val="dk1"/>
          </a:lnRef>
          <a:fillRef idx="1">
            <a:schemeClr val="lt1"/>
          </a:fillRef>
          <a:effectRef idx="0">
            <a:schemeClr val="dk1"/>
          </a:effectRef>
          <a:fontRef idx="minor">
            <a:schemeClr val="dk1"/>
          </a:fontRef>
        </p:style>
      </p:cxnSp>
      <p:cxnSp>
        <p:nvCxnSpPr>
          <p:cNvPr id="41" name="Straight Arrow Connector 40"/>
          <p:cNvCxnSpPr/>
          <p:nvPr/>
        </p:nvCxnSpPr>
        <p:spPr>
          <a:xfrm flipH="1">
            <a:off x="6797040" y="3524155"/>
            <a:ext cx="1051561" cy="257175"/>
          </a:xfrm>
          <a:prstGeom prst="straightConnector1">
            <a:avLst/>
          </a:prstGeom>
          <a:ln w="22225">
            <a:solidFill>
              <a:srgbClr val="00B050"/>
            </a:solidFill>
            <a:prstDash val="solid"/>
            <a:headEnd type="arrow"/>
            <a:tailEnd type="none"/>
          </a:ln>
        </p:spPr>
        <p:style>
          <a:lnRef idx="2">
            <a:schemeClr val="dk1"/>
          </a:lnRef>
          <a:fillRef idx="1">
            <a:schemeClr val="lt1"/>
          </a:fillRef>
          <a:effectRef idx="0">
            <a:schemeClr val="dk1"/>
          </a:effectRef>
          <a:fontRef idx="minor">
            <a:schemeClr val="dk1"/>
          </a:fontRef>
        </p:style>
      </p:cxnSp>
      <p:cxnSp>
        <p:nvCxnSpPr>
          <p:cNvPr id="42" name="Straight Arrow Connector 41"/>
          <p:cNvCxnSpPr/>
          <p:nvPr/>
        </p:nvCxnSpPr>
        <p:spPr>
          <a:xfrm flipV="1">
            <a:off x="5196840" y="2979515"/>
            <a:ext cx="0" cy="156020"/>
          </a:xfrm>
          <a:prstGeom prst="straightConnector1">
            <a:avLst/>
          </a:prstGeom>
          <a:ln w="22225">
            <a:solidFill>
              <a:srgbClr val="00B050"/>
            </a:solidFill>
            <a:prstDash val="solid"/>
            <a:tailEnd type="arrow"/>
          </a:ln>
        </p:spPr>
        <p:style>
          <a:lnRef idx="2">
            <a:schemeClr val="dk1"/>
          </a:lnRef>
          <a:fillRef idx="1">
            <a:schemeClr val="lt1"/>
          </a:fillRef>
          <a:effectRef idx="0">
            <a:schemeClr val="dk1"/>
          </a:effectRef>
          <a:fontRef idx="minor">
            <a:schemeClr val="dk1"/>
          </a:fontRef>
        </p:style>
      </p:cxnSp>
      <p:sp>
        <p:nvSpPr>
          <p:cNvPr id="43" name="TextBox 42"/>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0381552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dissolve">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lang="en-US" sz="4400" dirty="0" err="1"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BottomUp</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Text Placeholder 2"/>
          <p:cNvSpPr txBox="1">
            <a:spLocks/>
          </p:cNvSpPr>
          <p:nvPr/>
        </p:nvSpPr>
        <p:spPr>
          <a:xfrm>
            <a:off x="190656" y="794833"/>
            <a:ext cx="8571207" cy="2400657"/>
          </a:xfrm>
          <a:prstGeom prst="rect">
            <a:avLst/>
          </a:prstGeom>
        </p:spPr>
        <p:txBody>
          <a:bodyPr vert="horz" wrap="square" lIns="0" tIns="0" rIns="0" bIns="0" rtlCol="0">
            <a:spAutoFit/>
          </a:bodyPr>
          <a:lstStyle/>
          <a:p>
            <a:pPr>
              <a:buFont typeface="Wingdings" pitchFamily="2" charset="2"/>
              <a:buChar char="Ø"/>
            </a:pPr>
            <a:r>
              <a:rPr lang="en-US" sz="2600" dirty="0" smtClean="0">
                <a:solidFill>
                  <a:srgbClr val="F58026"/>
                </a:solidFill>
                <a:latin typeface="Times New Roman" pitchFamily="18" charset="0"/>
                <a:cs typeface="Times New Roman" pitchFamily="18" charset="0"/>
              </a:rPr>
              <a:t>Cons of </a:t>
            </a:r>
            <a:r>
              <a:rPr lang="en-US" sz="2600" dirty="0" err="1" smtClean="0">
                <a:solidFill>
                  <a:srgbClr val="F58026"/>
                </a:solidFill>
                <a:latin typeface="Times New Roman" pitchFamily="18" charset="0"/>
                <a:cs typeface="Times New Roman" pitchFamily="18" charset="0"/>
              </a:rPr>
              <a:t>BottomUp</a:t>
            </a:r>
            <a:endParaRPr lang="en-US" sz="2600" dirty="0" smtClean="0">
              <a:solidFill>
                <a:srgbClr val="F58026"/>
              </a:solidFill>
              <a:latin typeface="Times New Roman" pitchFamily="18" charset="0"/>
              <a:cs typeface="Times New Roman" pitchFamily="18" charset="0"/>
            </a:endParaRPr>
          </a:p>
          <a:p>
            <a:pPr lvl="1">
              <a:buFont typeface="Wingdings" pitchFamily="2" charset="2"/>
              <a:buChar char="§"/>
            </a:pPr>
            <a:r>
              <a:rPr lang="en-US" sz="2600" dirty="0" smtClean="0">
                <a:latin typeface="Times New Roman" pitchFamily="18" charset="0"/>
                <a:cs typeface="Times New Roman" pitchFamily="18" charset="0"/>
              </a:rPr>
              <a:t>Repetitive storage</a:t>
            </a:r>
            <a:r>
              <a:rPr lang="en-US" sz="2600" dirty="0" smtClean="0">
                <a:solidFill>
                  <a:schemeClr val="accent6"/>
                </a:solidFill>
                <a:latin typeface="Times New Roman" pitchFamily="18" charset="0"/>
                <a:cs typeface="Times New Roman" pitchFamily="18" charset="0"/>
              </a:rPr>
              <a:t>: </a:t>
            </a:r>
            <a:r>
              <a:rPr lang="en-US" sz="2600" dirty="0" smtClean="0">
                <a:solidFill>
                  <a:srgbClr val="C00000"/>
                </a:solidFill>
                <a:latin typeface="Times New Roman" pitchFamily="18" charset="0"/>
                <a:cs typeface="Times New Roman" pitchFamily="18" charset="0"/>
              </a:rPr>
              <a:t>space complexity </a:t>
            </a:r>
          </a:p>
          <a:p>
            <a:pPr lvl="1">
              <a:buFont typeface="Wingdings" pitchFamily="2" charset="2"/>
              <a:buChar char="§"/>
            </a:pPr>
            <a:r>
              <a:rPr lang="en-US" sz="2600" dirty="0" smtClean="0">
                <a:latin typeface="Times New Roman" pitchFamily="18" charset="0"/>
                <a:cs typeface="Times New Roman" pitchFamily="18" charset="0"/>
              </a:rPr>
              <a:t>Repetitive comparisons</a:t>
            </a:r>
            <a:r>
              <a:rPr lang="en-US" sz="2600" dirty="0" smtClean="0">
                <a:solidFill>
                  <a:srgbClr val="F58026"/>
                </a:solidFill>
                <a:latin typeface="Times New Roman" pitchFamily="18" charset="0"/>
                <a:cs typeface="Times New Roman" pitchFamily="18" charset="0"/>
              </a:rPr>
              <a:t>: </a:t>
            </a:r>
            <a:r>
              <a:rPr lang="en-US" sz="2600" dirty="0" smtClean="0">
                <a:solidFill>
                  <a:srgbClr val="C00000"/>
                </a:solidFill>
                <a:latin typeface="Times New Roman" pitchFamily="18" charset="0"/>
                <a:cs typeface="Times New Roman" pitchFamily="18" charset="0"/>
              </a:rPr>
              <a:t>time complexity</a:t>
            </a:r>
          </a:p>
          <a:p>
            <a:pPr lvl="1">
              <a:buFont typeface="Wingdings" pitchFamily="2" charset="2"/>
              <a:buChar char="§"/>
            </a:pPr>
            <a:endParaRPr lang="en-US" sz="2600" dirty="0" smtClean="0">
              <a:solidFill>
                <a:srgbClr val="C00000"/>
              </a:solidFill>
              <a:latin typeface="Times New Roman" pitchFamily="18" charset="0"/>
              <a:cs typeface="Times New Roman" pitchFamily="18" charset="0"/>
            </a:endParaRPr>
          </a:p>
          <a:p>
            <a:pPr algn="ctr"/>
            <a:endParaRPr lang="en-US" sz="2600" dirty="0" smtClean="0">
              <a:solidFill>
                <a:schemeClr val="accent2">
                  <a:lumMod val="75000"/>
                </a:schemeClr>
              </a:solidFill>
              <a:latin typeface="Times New Roman" pitchFamily="18" charset="0"/>
              <a:cs typeface="Times New Roman" pitchFamily="18" charset="0"/>
            </a:endParaRPr>
          </a:p>
          <a:p>
            <a:pPr algn="just"/>
            <a:r>
              <a:rPr lang="en-US" sz="2600" dirty="0" smtClean="0">
                <a:solidFill>
                  <a:schemeClr val="accent2">
                    <a:lumMod val="75000"/>
                  </a:schemeClr>
                </a:solidFill>
                <a:latin typeface="Times New Roman" pitchFamily="18" charset="0"/>
                <a:cs typeface="Times New Roman" pitchFamily="18" charset="0"/>
              </a:rPr>
              <a:t> </a:t>
            </a:r>
          </a:p>
        </p:txBody>
      </p:sp>
      <p:sp>
        <p:nvSpPr>
          <p:cNvPr id="4" name="Rectangle 3"/>
          <p:cNvSpPr/>
          <p:nvPr/>
        </p:nvSpPr>
        <p:spPr bwMode="auto">
          <a:xfrm>
            <a:off x="327548" y="3057525"/>
            <a:ext cx="8543499" cy="453275"/>
          </a:xfrm>
          <a:prstGeom prst="rect">
            <a:avLst/>
          </a:prstGeom>
          <a:solidFill>
            <a:srgbClr val="00B050">
              <a:alpha val="0"/>
            </a:srgbClr>
          </a:solidFill>
          <a:ln w="2222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sz="2600" dirty="0" err="1" smtClean="0">
                <a:solidFill>
                  <a:srgbClr val="4D4D4D"/>
                </a:solidFill>
                <a:latin typeface="Times New Roman" pitchFamily="18" charset="0"/>
                <a:cs typeface="Times New Roman" pitchFamily="18" charset="0"/>
              </a:rPr>
              <a:t>TopDown</a:t>
            </a:r>
            <a:r>
              <a:rPr lang="en-US" sz="2600" dirty="0" smtClean="0">
                <a:solidFill>
                  <a:srgbClr val="4D4D4D"/>
                </a:solidFill>
                <a:latin typeface="Times New Roman" pitchFamily="18" charset="0"/>
                <a:cs typeface="Times New Roman" pitchFamily="18" charset="0"/>
              </a:rPr>
              <a:t> stores a tuple for its </a:t>
            </a:r>
            <a:r>
              <a:rPr lang="en-US" sz="2600" dirty="0" smtClean="0">
                <a:solidFill>
                  <a:srgbClr val="00B050"/>
                </a:solidFill>
                <a:latin typeface="Times New Roman" pitchFamily="18" charset="0"/>
                <a:cs typeface="Times New Roman" pitchFamily="18" charset="0"/>
              </a:rPr>
              <a:t>maximal skyline constraints</a:t>
            </a:r>
            <a:r>
              <a:rPr lang="en-US" sz="2600" dirty="0" smtClean="0">
                <a:solidFill>
                  <a:schemeClr val="accent6"/>
                </a:solidFill>
                <a:latin typeface="Times New Roman" pitchFamily="18" charset="0"/>
                <a:cs typeface="Times New Roman" pitchFamily="18" charset="0"/>
              </a:rPr>
              <a:t> </a:t>
            </a:r>
            <a:r>
              <a:rPr lang="en-US" sz="2600" dirty="0" smtClean="0">
                <a:solidFill>
                  <a:srgbClr val="4D4D4D"/>
                </a:solidFill>
                <a:latin typeface="Times New Roman" pitchFamily="18" charset="0"/>
                <a:cs typeface="Times New Roman" pitchFamily="18" charset="0"/>
              </a:rPr>
              <a:t>only.</a:t>
            </a:r>
            <a:endParaRPr lang="en-US" sz="2600" spc="-50" dirty="0" smtClean="0">
              <a:solidFill>
                <a:srgbClr val="4D4D4D"/>
              </a:solidFill>
              <a:latin typeface="Segoe UI" pitchFamily="34" charset="0"/>
              <a:ea typeface="Segoe UI" pitchFamily="34" charset="0"/>
              <a:cs typeface="Segoe UI" pitchFamily="34" charset="0"/>
            </a:endParaRPr>
          </a:p>
        </p:txBody>
      </p:sp>
      <p:sp>
        <p:nvSpPr>
          <p:cNvPr id="5" name="TextBox 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42113070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lang="en-US" sz="4400" dirty="0" err="1"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TopDown</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0" name="Text Placeholder 2"/>
          <p:cNvSpPr txBox="1">
            <a:spLocks/>
          </p:cNvSpPr>
          <p:nvPr/>
        </p:nvSpPr>
        <p:spPr>
          <a:xfrm>
            <a:off x="190656" y="794834"/>
            <a:ext cx="8571207" cy="861774"/>
          </a:xfrm>
          <a:prstGeom prst="rect">
            <a:avLst/>
          </a:prstGeom>
        </p:spPr>
        <p:txBody>
          <a:bodyPr vert="horz" wrap="square" lIns="0" tIns="0" rIns="0" bIns="0" rtlCol="0">
            <a:spAutoFit/>
          </a:bodyPr>
          <a:lstStyle/>
          <a:p>
            <a:pPr algn="just"/>
            <a:r>
              <a:rPr lang="en-US" sz="2800" dirty="0">
                <a:solidFill>
                  <a:schemeClr val="accent1">
                    <a:lumMod val="75000"/>
                  </a:schemeClr>
                </a:solidFill>
                <a:latin typeface="Times New Roman" pitchFamily="18" charset="0"/>
                <a:cs typeface="Times New Roman" pitchFamily="18" charset="0"/>
              </a:rPr>
              <a:t>Skyline </a:t>
            </a:r>
            <a:r>
              <a:rPr lang="en-US" sz="2800" dirty="0" smtClean="0">
                <a:solidFill>
                  <a:schemeClr val="accent1">
                    <a:lumMod val="75000"/>
                  </a:schemeClr>
                </a:solidFill>
                <a:latin typeface="Times New Roman" pitchFamily="18" charset="0"/>
                <a:cs typeface="Times New Roman" pitchFamily="18" charset="0"/>
              </a:rPr>
              <a:t>Constraints </a:t>
            </a:r>
          </a:p>
          <a:p>
            <a:pPr algn="just"/>
            <a:r>
              <a:rPr lang="en-US" sz="2800" dirty="0" smtClean="0">
                <a:latin typeface="Times New Roman" pitchFamily="18" charset="0"/>
                <a:cs typeface="Times New Roman" pitchFamily="18" charset="0"/>
              </a:rPr>
              <a:t>	Constraints </a:t>
            </a:r>
            <a:r>
              <a:rPr lang="en-US" sz="2800" dirty="0">
                <a:latin typeface="Times New Roman" pitchFamily="18" charset="0"/>
                <a:cs typeface="Times New Roman" pitchFamily="18" charset="0"/>
              </a:rPr>
              <a:t>whose contextual skylines include </a:t>
            </a:r>
            <a:r>
              <a:rPr lang="en-US" sz="2800" i="1" dirty="0">
                <a:latin typeface="Times New Roman" pitchFamily="18" charset="0"/>
                <a:cs typeface="Times New Roman" pitchFamily="18" charset="0"/>
              </a:rPr>
              <a:t>t</a:t>
            </a:r>
            <a:r>
              <a:rPr lang="en-US" sz="2800" dirty="0">
                <a:latin typeface="Times New Roman" pitchFamily="18" charset="0"/>
                <a:cs typeface="Times New Roman" pitchFamily="18" charset="0"/>
              </a:rPr>
              <a:t>. </a:t>
            </a:r>
            <a:endParaRPr lang="en-US" sz="2800" spc="-50" dirty="0">
              <a:latin typeface="Times New Roman" pitchFamily="18" charset="0"/>
              <a:ea typeface="Segoe UI" pitchFamily="34" charset="0"/>
              <a:cs typeface="Times New Roman" pitchFamily="18" charset="0"/>
            </a:endParaRPr>
          </a:p>
        </p:txBody>
      </p:sp>
      <p:graphicFrame>
        <p:nvGraphicFramePr>
          <p:cNvPr id="31" name="Content Placeholder 3"/>
          <p:cNvGraphicFramePr>
            <a:graphicFrameLocks/>
          </p:cNvGraphicFramePr>
          <p:nvPr>
            <p:extLst>
              <p:ext uri="{D42A27DB-BD31-4B8C-83A1-F6EECF244321}">
                <p14:modId xmlns:p14="http://schemas.microsoft.com/office/powerpoint/2010/main" val="3542543140"/>
              </p:ext>
            </p:extLst>
          </p:nvPr>
        </p:nvGraphicFramePr>
        <p:xfrm>
          <a:off x="388959" y="2675903"/>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3</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2</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3</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4</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dirty="0" smtClean="0">
                          <a:latin typeface="Times New Roman" pitchFamily="18" charset="0"/>
                          <a:cs typeface="Times New Roman" pitchFamily="18" charset="0"/>
                        </a:rPr>
                        <a:t>11</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dirty="0" smtClean="0">
                          <a:latin typeface="Times New Roman" pitchFamily="18" charset="0"/>
                          <a:cs typeface="Times New Roman" pitchFamily="18" charset="0"/>
                        </a:rPr>
                        <a:t>15</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accent1">
                        <a:lumMod val="40000"/>
                        <a:lumOff val="60000"/>
                      </a:schemeClr>
                    </a:solidFill>
                  </a:tcPr>
                </a:tc>
              </a:tr>
            </a:tbl>
          </a:graphicData>
        </a:graphic>
      </p:graphicFrame>
      <p:sp>
        <p:nvSpPr>
          <p:cNvPr id="32" name="Rectangle 31"/>
          <p:cNvSpPr/>
          <p:nvPr/>
        </p:nvSpPr>
        <p:spPr bwMode="auto">
          <a:xfrm>
            <a:off x="2860344" y="2635046"/>
            <a:ext cx="1665027"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3" name="Oval 32"/>
          <p:cNvSpPr/>
          <p:nvPr/>
        </p:nvSpPr>
        <p:spPr>
          <a:xfrm>
            <a:off x="6172200" y="2467463"/>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sp>
        <p:nvSpPr>
          <p:cNvPr id="34" name="Oval 33"/>
          <p:cNvSpPr/>
          <p:nvPr/>
        </p:nvSpPr>
        <p:spPr>
          <a:xfrm>
            <a:off x="6172200" y="1667363"/>
            <a:ext cx="914400" cy="5143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l-GR" sz="2000" b="1" dirty="0" smtClean="0">
                <a:solidFill>
                  <a:schemeClr val="tx1"/>
                </a:solidFill>
                <a:cs typeface="Mongolian Baiti" pitchFamily="66" charset="0"/>
              </a:rPr>
              <a:t>Τ</a:t>
            </a:r>
            <a:endParaRPr lang="en-US" sz="2000" b="1" dirty="0" smtClean="0">
              <a:solidFill>
                <a:schemeClr val="tx1"/>
              </a:solidFill>
              <a:cs typeface="Mongolian Baiti" pitchFamily="66" charset="0"/>
            </a:endParaRP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cxnSp>
        <p:nvCxnSpPr>
          <p:cNvPr id="35" name="Straight Arrow Connector 34"/>
          <p:cNvCxnSpPr>
            <a:stCxn id="47" idx="0"/>
            <a:endCxn id="34" idx="4"/>
          </p:cNvCxnSpPr>
          <p:nvPr/>
        </p:nvCxnSpPr>
        <p:spPr>
          <a:xfrm rot="5400000" flipH="1" flipV="1">
            <a:off x="5724525" y="1562588"/>
            <a:ext cx="28575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36" name="Straight Arrow Connector 35"/>
          <p:cNvCxnSpPr>
            <a:stCxn id="33" idx="0"/>
            <a:endCxn id="34" idx="4"/>
          </p:cNvCxnSpPr>
          <p:nvPr/>
        </p:nvCxnSpPr>
        <p:spPr>
          <a:xfrm rot="5400000" flipH="1" flipV="1">
            <a:off x="6486525" y="2324389"/>
            <a:ext cx="28575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37" name="Straight Arrow Connector 36"/>
          <p:cNvCxnSpPr>
            <a:stCxn id="48" idx="0"/>
            <a:endCxn id="34" idx="4"/>
          </p:cNvCxnSpPr>
          <p:nvPr/>
        </p:nvCxnSpPr>
        <p:spPr>
          <a:xfrm rot="16200000" flipV="1">
            <a:off x="7248525" y="1562588"/>
            <a:ext cx="285750"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38" name="Rectangle 37"/>
          <p:cNvSpPr/>
          <p:nvPr/>
        </p:nvSpPr>
        <p:spPr>
          <a:xfrm>
            <a:off x="6050280" y="3839063"/>
            <a:ext cx="1188720" cy="400050"/>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000" b="1" dirty="0" smtClean="0">
                <a:solidFill>
                  <a:schemeClr val="accent1">
                    <a:lumMod val="75000"/>
                  </a:schemeClr>
                </a:solidFill>
                <a:latin typeface="Times New Roman" pitchFamily="18" charset="0"/>
                <a:cs typeface="Times New Roman" pitchFamily="18" charset="0"/>
              </a:rPr>
              <a:t>a</a:t>
            </a:r>
            <a:r>
              <a:rPr lang="en-US" sz="2000" b="1" baseline="-25000" dirty="0" smtClean="0">
                <a:solidFill>
                  <a:schemeClr val="accent1">
                    <a:lumMod val="75000"/>
                  </a:schemeClr>
                </a:solidFill>
                <a:latin typeface="Times New Roman" pitchFamily="18" charset="0"/>
                <a:cs typeface="Times New Roman" pitchFamily="18" charset="0"/>
              </a:rPr>
              <a:t>1</a:t>
            </a:r>
            <a:r>
              <a:rPr lang="en-US" sz="2000" b="1" dirty="0" smtClean="0">
                <a:solidFill>
                  <a:schemeClr val="accent1">
                    <a:lumMod val="75000"/>
                  </a:schemeClr>
                </a:solidFill>
                <a:latin typeface="Times New Roman" pitchFamily="18" charset="0"/>
                <a:cs typeface="Times New Roman" pitchFamily="18" charset="0"/>
              </a:rPr>
              <a:t>,b</a:t>
            </a:r>
            <a:r>
              <a:rPr lang="en-US" sz="2000" b="1" baseline="-25000" dirty="0" smtClean="0">
                <a:solidFill>
                  <a:schemeClr val="accent1">
                    <a:lumMod val="75000"/>
                  </a:schemeClr>
                </a:solidFill>
                <a:latin typeface="Times New Roman" pitchFamily="18" charset="0"/>
                <a:cs typeface="Times New Roman" pitchFamily="18" charset="0"/>
              </a:rPr>
              <a:t>1</a:t>
            </a:r>
            <a:r>
              <a:rPr lang="en-US" sz="2000" b="1" dirty="0" smtClean="0">
                <a:solidFill>
                  <a:schemeClr val="accent1">
                    <a:lumMod val="75000"/>
                  </a:schemeClr>
                </a:solidFill>
                <a:latin typeface="Times New Roman" pitchFamily="18" charset="0"/>
                <a:cs typeface="Times New Roman" pitchFamily="18" charset="0"/>
              </a:rPr>
              <a:t>,c</a:t>
            </a:r>
            <a:r>
              <a:rPr lang="en-US" sz="2000" b="1" baseline="-25000" dirty="0" smtClean="0">
                <a:solidFill>
                  <a:schemeClr val="accent1">
                    <a:lumMod val="75000"/>
                  </a:schemeClr>
                </a:solidFill>
                <a:latin typeface="Times New Roman" pitchFamily="18" charset="0"/>
                <a:cs typeface="Times New Roman" pitchFamily="18" charset="0"/>
              </a:rPr>
              <a:t>1</a:t>
            </a:r>
          </a:p>
          <a:p>
            <a:pPr algn="ctr"/>
            <a:r>
              <a:rPr lang="en-US" sz="2000" b="1" dirty="0" smtClean="0">
                <a:solidFill>
                  <a:schemeClr val="accent1">
                    <a:lumMod val="75000"/>
                  </a:schemeClr>
                </a:solidFill>
                <a:latin typeface="Times New Roman" pitchFamily="18" charset="0"/>
                <a:cs typeface="Times New Roman" pitchFamily="18" charset="0"/>
              </a:rPr>
              <a:t>{t</a:t>
            </a:r>
            <a:r>
              <a:rPr lang="en-US" sz="2000" b="1" baseline="-25000" dirty="0" smtClean="0">
                <a:solidFill>
                  <a:schemeClr val="accent1">
                    <a:lumMod val="75000"/>
                  </a:schemeClr>
                </a:solidFill>
                <a:latin typeface="Times New Roman" pitchFamily="18" charset="0"/>
                <a:cs typeface="Times New Roman" pitchFamily="18" charset="0"/>
              </a:rPr>
              <a:t>2,</a:t>
            </a:r>
            <a:r>
              <a:rPr lang="en-US" sz="2000" b="1" dirty="0" smtClean="0">
                <a:solidFill>
                  <a:schemeClr val="accent1">
                    <a:lumMod val="75000"/>
                  </a:schemeClr>
                </a:solidFill>
                <a:latin typeface="Times New Roman" pitchFamily="18" charset="0"/>
                <a:cs typeface="Times New Roman" pitchFamily="18" charset="0"/>
              </a:rPr>
              <a:t>t</a:t>
            </a:r>
            <a:r>
              <a:rPr lang="en-US" sz="2000" b="1" baseline="-25000" dirty="0" smtClean="0">
                <a:solidFill>
                  <a:schemeClr val="accent1">
                    <a:lumMod val="75000"/>
                  </a:schemeClr>
                </a:solidFill>
                <a:latin typeface="Times New Roman" pitchFamily="18" charset="0"/>
                <a:cs typeface="Times New Roman" pitchFamily="18" charset="0"/>
              </a:rPr>
              <a:t>5</a:t>
            </a:r>
            <a:r>
              <a:rPr lang="en-US" sz="2000" b="1" dirty="0" smtClean="0">
                <a:solidFill>
                  <a:schemeClr val="accent1">
                    <a:lumMod val="75000"/>
                  </a:schemeClr>
                </a:solidFill>
                <a:latin typeface="Times New Roman" pitchFamily="18" charset="0"/>
                <a:cs typeface="Times New Roman" pitchFamily="18" charset="0"/>
              </a:rPr>
              <a:t>}</a:t>
            </a:r>
          </a:p>
        </p:txBody>
      </p:sp>
      <p:cxnSp>
        <p:nvCxnSpPr>
          <p:cNvPr id="39" name="Straight Arrow Connector 38"/>
          <p:cNvCxnSpPr/>
          <p:nvPr/>
        </p:nvCxnSpPr>
        <p:spPr>
          <a:xfrm>
            <a:off x="6629400" y="2867512"/>
            <a:ext cx="1524000" cy="28575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0" name="Straight Arrow Connector 39"/>
          <p:cNvCxnSpPr/>
          <p:nvPr/>
        </p:nvCxnSpPr>
        <p:spPr>
          <a:xfrm rot="5400000">
            <a:off x="8009779" y="3011134"/>
            <a:ext cx="288036" cy="794"/>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1" name="Straight Arrow Connector 40"/>
          <p:cNvCxnSpPr/>
          <p:nvPr/>
        </p:nvCxnSpPr>
        <p:spPr>
          <a:xfrm rot="10800000" flipV="1">
            <a:off x="5105400" y="2870394"/>
            <a:ext cx="1524794" cy="282869"/>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42" name="Straight Arrow Connector 41"/>
          <p:cNvCxnSpPr>
            <a:endCxn id="50" idx="0"/>
          </p:cNvCxnSpPr>
          <p:nvPr/>
        </p:nvCxnSpPr>
        <p:spPr>
          <a:xfrm rot="10800000" flipV="1">
            <a:off x="6629400" y="2867513"/>
            <a:ext cx="152400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43" name="Straight Arrow Connector 42"/>
          <p:cNvCxnSpPr>
            <a:stCxn id="50" idx="0"/>
          </p:cNvCxnSpPr>
          <p:nvPr/>
        </p:nvCxnSpPr>
        <p:spPr>
          <a:xfrm rot="16200000" flipV="1">
            <a:off x="5695950" y="2276963"/>
            <a:ext cx="34290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44" name="Straight Arrow Connector 43"/>
          <p:cNvCxnSpPr>
            <a:stCxn id="38" idx="0"/>
            <a:endCxn id="50" idx="4"/>
          </p:cNvCxnSpPr>
          <p:nvPr/>
        </p:nvCxnSpPr>
        <p:spPr>
          <a:xfrm rot="16200000" flipV="1">
            <a:off x="6466713" y="3661136"/>
            <a:ext cx="340614" cy="1524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45" name="Straight Arrow Connector 44"/>
          <p:cNvCxnSpPr>
            <a:endCxn id="38" idx="0"/>
          </p:cNvCxnSpPr>
          <p:nvPr/>
        </p:nvCxnSpPr>
        <p:spPr>
          <a:xfrm rot="10800000" flipV="1">
            <a:off x="6644640" y="3496162"/>
            <a:ext cx="135636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46" name="Straight Arrow Connector 45"/>
          <p:cNvCxnSpPr>
            <a:endCxn id="38" idx="0"/>
          </p:cNvCxnSpPr>
          <p:nvPr/>
        </p:nvCxnSpPr>
        <p:spPr>
          <a:xfrm>
            <a:off x="5410200" y="3553313"/>
            <a:ext cx="1234440" cy="28575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sp>
        <p:nvSpPr>
          <p:cNvPr id="47" name="Oval 46"/>
          <p:cNvSpPr/>
          <p:nvPr/>
        </p:nvSpPr>
        <p:spPr>
          <a:xfrm>
            <a:off x="4648200" y="2467463"/>
            <a:ext cx="914400" cy="288036"/>
          </a:xfrm>
          <a:prstGeom prst="ellipse">
            <a:avLst/>
          </a:prstGeom>
          <a:solidFill>
            <a:schemeClr val="accent1">
              <a:lumMod val="60000"/>
              <a:lumOff val="40000"/>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rgbClr val="0070C0"/>
                </a:solidFill>
                <a:latin typeface="Times New Roman" pitchFamily="18" charset="0"/>
                <a:cs typeface="Times New Roman" pitchFamily="18" charset="0"/>
              </a:rPr>
              <a:t>a</a:t>
            </a:r>
            <a:r>
              <a:rPr lang="en-US" sz="2000" b="1" baseline="-25000" dirty="0" smtClean="0">
                <a:solidFill>
                  <a:srgbClr val="0070C0"/>
                </a:solidFill>
                <a:latin typeface="Times New Roman" pitchFamily="18" charset="0"/>
                <a:cs typeface="Times New Roman" pitchFamily="18" charset="0"/>
              </a:rPr>
              <a:t>1</a:t>
            </a:r>
          </a:p>
          <a:p>
            <a:pPr algn="ctr"/>
            <a:r>
              <a:rPr lang="en-US" sz="2000" b="1" dirty="0" smtClean="0">
                <a:solidFill>
                  <a:srgbClr val="0070C0"/>
                </a:solidFill>
                <a:latin typeface="Times New Roman" pitchFamily="18" charset="0"/>
                <a:cs typeface="Times New Roman" pitchFamily="18" charset="0"/>
              </a:rPr>
              <a:t>{t</a:t>
            </a:r>
            <a:r>
              <a:rPr lang="en-US" sz="2000" b="1" baseline="-25000" dirty="0" smtClean="0">
                <a:solidFill>
                  <a:srgbClr val="0070C0"/>
                </a:solidFill>
                <a:latin typeface="Times New Roman" pitchFamily="18" charset="0"/>
                <a:cs typeface="Times New Roman" pitchFamily="18" charset="0"/>
              </a:rPr>
              <a:t>2</a:t>
            </a:r>
            <a:r>
              <a:rPr lang="en-US" sz="2000" b="1" dirty="0" smtClean="0">
                <a:solidFill>
                  <a:srgbClr val="0070C0"/>
                </a:solidFill>
                <a:latin typeface="Times New Roman" pitchFamily="18" charset="0"/>
                <a:cs typeface="Times New Roman" pitchFamily="18" charset="0"/>
              </a:rPr>
              <a:t>,t</a:t>
            </a:r>
            <a:r>
              <a:rPr lang="en-US" sz="2000" b="1" baseline="-25000" dirty="0" smtClean="0">
                <a:solidFill>
                  <a:srgbClr val="0070C0"/>
                </a:solidFill>
                <a:latin typeface="Times New Roman" pitchFamily="18" charset="0"/>
                <a:cs typeface="Times New Roman" pitchFamily="18" charset="0"/>
              </a:rPr>
              <a:t>5</a:t>
            </a:r>
            <a:r>
              <a:rPr lang="en-US" sz="2000" b="1" dirty="0" smtClean="0">
                <a:solidFill>
                  <a:srgbClr val="0070C0"/>
                </a:solidFill>
                <a:latin typeface="Times New Roman" pitchFamily="18" charset="0"/>
                <a:cs typeface="Times New Roman" pitchFamily="18" charset="0"/>
              </a:rPr>
              <a:t>}</a:t>
            </a:r>
          </a:p>
        </p:txBody>
      </p:sp>
      <p:sp>
        <p:nvSpPr>
          <p:cNvPr id="48" name="Oval 47"/>
          <p:cNvSpPr/>
          <p:nvPr/>
        </p:nvSpPr>
        <p:spPr>
          <a:xfrm>
            <a:off x="7696200" y="2467463"/>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sp>
        <p:nvSpPr>
          <p:cNvPr id="49" name="Oval 48"/>
          <p:cNvSpPr/>
          <p:nvPr/>
        </p:nvSpPr>
        <p:spPr>
          <a:xfrm>
            <a:off x="7696200" y="3210412"/>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endParaRPr lang="en-US" sz="2000" b="1" dirty="0" smtClean="0">
              <a:solidFill>
                <a:schemeClr val="tx1"/>
              </a:solidFill>
              <a:latin typeface="Times New Roman" pitchFamily="18" charset="0"/>
              <a:cs typeface="Times New Roman" pitchFamily="18" charset="0"/>
            </a:endParaRP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sp>
        <p:nvSpPr>
          <p:cNvPr id="50" name="Oval 49"/>
          <p:cNvSpPr/>
          <p:nvPr/>
        </p:nvSpPr>
        <p:spPr>
          <a:xfrm>
            <a:off x="6172200" y="3210412"/>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accent1">
                    <a:lumMod val="75000"/>
                  </a:schemeClr>
                </a:solidFill>
                <a:latin typeface="Times New Roman" pitchFamily="18" charset="0"/>
                <a:cs typeface="Times New Roman" pitchFamily="18" charset="0"/>
              </a:rPr>
              <a:t>a</a:t>
            </a:r>
            <a:r>
              <a:rPr lang="en-US" sz="2000" b="1" baseline="-25000" dirty="0" smtClean="0">
                <a:solidFill>
                  <a:schemeClr val="accent1">
                    <a:lumMod val="75000"/>
                  </a:schemeClr>
                </a:solidFill>
                <a:latin typeface="Times New Roman" pitchFamily="18" charset="0"/>
                <a:cs typeface="Times New Roman" pitchFamily="18" charset="0"/>
              </a:rPr>
              <a:t>1</a:t>
            </a:r>
            <a:r>
              <a:rPr lang="en-US" sz="2000" b="1" dirty="0" smtClean="0">
                <a:solidFill>
                  <a:schemeClr val="accent1">
                    <a:lumMod val="75000"/>
                  </a:schemeClr>
                </a:solidFill>
                <a:latin typeface="Times New Roman" pitchFamily="18" charset="0"/>
                <a:cs typeface="Times New Roman" pitchFamily="18" charset="0"/>
              </a:rPr>
              <a:t>,c</a:t>
            </a:r>
            <a:r>
              <a:rPr lang="en-US" sz="2000" b="1" baseline="-25000" dirty="0" smtClean="0">
                <a:solidFill>
                  <a:schemeClr val="accent1">
                    <a:lumMod val="75000"/>
                  </a:schemeClr>
                </a:solidFill>
                <a:latin typeface="Times New Roman" pitchFamily="18" charset="0"/>
                <a:cs typeface="Times New Roman" pitchFamily="18" charset="0"/>
              </a:rPr>
              <a:t>1</a:t>
            </a:r>
          </a:p>
          <a:p>
            <a:pPr algn="ctr"/>
            <a:r>
              <a:rPr lang="en-US" sz="2000" b="1" dirty="0" smtClean="0">
                <a:solidFill>
                  <a:schemeClr val="accent1">
                    <a:lumMod val="75000"/>
                  </a:schemeClr>
                </a:solidFill>
                <a:latin typeface="Times New Roman" pitchFamily="18" charset="0"/>
                <a:cs typeface="Times New Roman" pitchFamily="18" charset="0"/>
              </a:rPr>
              <a:t>{t</a:t>
            </a:r>
            <a:r>
              <a:rPr lang="en-US" sz="2000" b="1" baseline="-25000" dirty="0" smtClean="0">
                <a:solidFill>
                  <a:schemeClr val="accent1">
                    <a:lumMod val="75000"/>
                  </a:schemeClr>
                </a:solidFill>
                <a:latin typeface="Times New Roman" pitchFamily="18" charset="0"/>
                <a:cs typeface="Times New Roman" pitchFamily="18" charset="0"/>
              </a:rPr>
              <a:t>2,</a:t>
            </a:r>
            <a:r>
              <a:rPr lang="en-US" sz="2000" b="1" dirty="0" smtClean="0">
                <a:solidFill>
                  <a:schemeClr val="accent1">
                    <a:lumMod val="75000"/>
                  </a:schemeClr>
                </a:solidFill>
                <a:latin typeface="Times New Roman" pitchFamily="18" charset="0"/>
                <a:cs typeface="Times New Roman" pitchFamily="18" charset="0"/>
              </a:rPr>
              <a:t>t</a:t>
            </a:r>
            <a:r>
              <a:rPr lang="en-US" sz="2000" b="1" baseline="-25000" dirty="0" smtClean="0">
                <a:solidFill>
                  <a:schemeClr val="accent1">
                    <a:lumMod val="75000"/>
                  </a:schemeClr>
                </a:solidFill>
                <a:latin typeface="Times New Roman" pitchFamily="18" charset="0"/>
                <a:cs typeface="Times New Roman" pitchFamily="18" charset="0"/>
              </a:rPr>
              <a:t>5</a:t>
            </a:r>
            <a:r>
              <a:rPr lang="en-US" sz="2000" b="1" dirty="0" smtClean="0">
                <a:solidFill>
                  <a:schemeClr val="accent1">
                    <a:lumMod val="75000"/>
                  </a:schemeClr>
                </a:solidFill>
                <a:latin typeface="Times New Roman" pitchFamily="18" charset="0"/>
                <a:cs typeface="Times New Roman" pitchFamily="18" charset="0"/>
              </a:rPr>
              <a:t>}</a:t>
            </a:r>
          </a:p>
        </p:txBody>
      </p:sp>
      <p:sp>
        <p:nvSpPr>
          <p:cNvPr id="51" name="Oval 50"/>
          <p:cNvSpPr/>
          <p:nvPr/>
        </p:nvSpPr>
        <p:spPr>
          <a:xfrm>
            <a:off x="4648200" y="3210412"/>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accent1">
                    <a:lumMod val="75000"/>
                  </a:schemeClr>
                </a:solidFill>
                <a:latin typeface="Times New Roman" pitchFamily="18" charset="0"/>
                <a:cs typeface="Times New Roman" pitchFamily="18" charset="0"/>
              </a:rPr>
              <a:t>a</a:t>
            </a:r>
            <a:r>
              <a:rPr lang="en-US" sz="2000" b="1" baseline="-25000" dirty="0" smtClean="0">
                <a:solidFill>
                  <a:schemeClr val="accent1">
                    <a:lumMod val="75000"/>
                  </a:schemeClr>
                </a:solidFill>
                <a:latin typeface="Times New Roman" pitchFamily="18" charset="0"/>
                <a:cs typeface="Times New Roman" pitchFamily="18" charset="0"/>
              </a:rPr>
              <a:t>1</a:t>
            </a:r>
            <a:r>
              <a:rPr lang="en-US" sz="2000" b="1" dirty="0" smtClean="0">
                <a:solidFill>
                  <a:schemeClr val="accent1">
                    <a:lumMod val="75000"/>
                  </a:schemeClr>
                </a:solidFill>
                <a:latin typeface="Times New Roman" pitchFamily="18" charset="0"/>
                <a:cs typeface="Times New Roman" pitchFamily="18" charset="0"/>
              </a:rPr>
              <a:t>,b</a:t>
            </a:r>
            <a:r>
              <a:rPr lang="en-US" sz="2000" b="1" baseline="-25000" dirty="0" smtClean="0">
                <a:solidFill>
                  <a:schemeClr val="accent1">
                    <a:lumMod val="75000"/>
                  </a:schemeClr>
                </a:solidFill>
                <a:latin typeface="Times New Roman" pitchFamily="18" charset="0"/>
                <a:cs typeface="Times New Roman" pitchFamily="18" charset="0"/>
              </a:rPr>
              <a:t>1</a:t>
            </a:r>
            <a:endParaRPr lang="en-US" sz="2000" b="1" dirty="0" smtClean="0">
              <a:solidFill>
                <a:schemeClr val="accent1">
                  <a:lumMod val="75000"/>
                </a:schemeClr>
              </a:solidFill>
              <a:latin typeface="Times New Roman" pitchFamily="18" charset="0"/>
              <a:cs typeface="Times New Roman" pitchFamily="18" charset="0"/>
            </a:endParaRPr>
          </a:p>
          <a:p>
            <a:pPr algn="ctr"/>
            <a:r>
              <a:rPr lang="en-US" sz="2000" b="1" dirty="0" smtClean="0">
                <a:solidFill>
                  <a:schemeClr val="accent1">
                    <a:lumMod val="75000"/>
                  </a:schemeClr>
                </a:solidFill>
                <a:latin typeface="Times New Roman" pitchFamily="18" charset="0"/>
                <a:cs typeface="Times New Roman" pitchFamily="18" charset="0"/>
              </a:rPr>
              <a:t>{t</a:t>
            </a:r>
            <a:r>
              <a:rPr lang="en-US" sz="2000" b="1" baseline="-25000" dirty="0" smtClean="0">
                <a:solidFill>
                  <a:schemeClr val="accent1">
                    <a:lumMod val="75000"/>
                  </a:schemeClr>
                </a:solidFill>
                <a:latin typeface="Times New Roman" pitchFamily="18" charset="0"/>
                <a:cs typeface="Times New Roman" pitchFamily="18" charset="0"/>
              </a:rPr>
              <a:t>2,</a:t>
            </a:r>
            <a:r>
              <a:rPr lang="en-US" sz="2000" b="1" dirty="0" smtClean="0">
                <a:solidFill>
                  <a:schemeClr val="accent1">
                    <a:lumMod val="75000"/>
                  </a:schemeClr>
                </a:solidFill>
                <a:latin typeface="Times New Roman" pitchFamily="18" charset="0"/>
                <a:cs typeface="Times New Roman" pitchFamily="18" charset="0"/>
              </a:rPr>
              <a:t>t</a:t>
            </a:r>
            <a:r>
              <a:rPr lang="en-US" sz="2000" b="1" baseline="-25000" dirty="0" smtClean="0">
                <a:solidFill>
                  <a:schemeClr val="accent1">
                    <a:lumMod val="75000"/>
                  </a:schemeClr>
                </a:solidFill>
                <a:latin typeface="Times New Roman" pitchFamily="18" charset="0"/>
                <a:cs typeface="Times New Roman" pitchFamily="18" charset="0"/>
              </a:rPr>
              <a:t>5</a:t>
            </a:r>
            <a:r>
              <a:rPr lang="en-US" sz="2000" b="1" dirty="0" smtClean="0">
                <a:solidFill>
                  <a:schemeClr val="accent1">
                    <a:lumMod val="75000"/>
                  </a:schemeClr>
                </a:solidFill>
                <a:latin typeface="Times New Roman" pitchFamily="18" charset="0"/>
                <a:cs typeface="Times New Roman" pitchFamily="18" charset="0"/>
              </a:rPr>
              <a:t>}</a:t>
            </a:r>
          </a:p>
        </p:txBody>
      </p:sp>
      <p:cxnSp>
        <p:nvCxnSpPr>
          <p:cNvPr id="52" name="Straight Arrow Connector 51"/>
          <p:cNvCxnSpPr/>
          <p:nvPr/>
        </p:nvCxnSpPr>
        <p:spPr>
          <a:xfrm rot="5400000" flipH="1" flipV="1">
            <a:off x="4961779" y="3011134"/>
            <a:ext cx="288036" cy="794"/>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sp>
        <p:nvSpPr>
          <p:cNvPr id="26" name="TextBox 25"/>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6328468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lang="en-US" sz="4400" dirty="0" err="1"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TopDown</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graphicFrame>
        <p:nvGraphicFramePr>
          <p:cNvPr id="30" name="Content Placeholder 3"/>
          <p:cNvGraphicFramePr>
            <a:graphicFrameLocks/>
          </p:cNvGraphicFramePr>
          <p:nvPr>
            <p:extLst>
              <p:ext uri="{D42A27DB-BD31-4B8C-83A1-F6EECF244321}">
                <p14:modId xmlns:p14="http://schemas.microsoft.com/office/powerpoint/2010/main" val="110943721"/>
              </p:ext>
            </p:extLst>
          </p:nvPr>
        </p:nvGraphicFramePr>
        <p:xfrm>
          <a:off x="388959" y="2675903"/>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3</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2</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3</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4</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dirty="0" smtClean="0">
                          <a:latin typeface="Times New Roman" pitchFamily="18" charset="0"/>
                          <a:cs typeface="Times New Roman" pitchFamily="18" charset="0"/>
                        </a:rPr>
                        <a:t>11</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dirty="0" smtClean="0">
                          <a:latin typeface="Times New Roman" pitchFamily="18" charset="0"/>
                          <a:cs typeface="Times New Roman" pitchFamily="18" charset="0"/>
                        </a:rPr>
                        <a:t>15</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accent1">
                        <a:lumMod val="40000"/>
                        <a:lumOff val="60000"/>
                      </a:schemeClr>
                    </a:solidFill>
                  </a:tcPr>
                </a:tc>
              </a:tr>
            </a:tbl>
          </a:graphicData>
        </a:graphic>
      </p:graphicFrame>
      <p:sp>
        <p:nvSpPr>
          <p:cNvPr id="31" name="Rectangle 30"/>
          <p:cNvSpPr/>
          <p:nvPr/>
        </p:nvSpPr>
        <p:spPr bwMode="auto">
          <a:xfrm>
            <a:off x="2860344" y="2635046"/>
            <a:ext cx="1665027"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2" name="Text Placeholder 2"/>
          <p:cNvSpPr txBox="1">
            <a:spLocks/>
          </p:cNvSpPr>
          <p:nvPr/>
        </p:nvSpPr>
        <p:spPr>
          <a:xfrm>
            <a:off x="190656" y="794834"/>
            <a:ext cx="8571207" cy="1292662"/>
          </a:xfrm>
          <a:prstGeom prst="rect">
            <a:avLst/>
          </a:prstGeom>
        </p:spPr>
        <p:txBody>
          <a:bodyPr vert="horz" wrap="square" lIns="0" tIns="0" rIns="0" bIns="0" rtlCol="0">
            <a:spAutoFit/>
          </a:bodyPr>
          <a:lstStyle/>
          <a:p>
            <a:pPr algn="just"/>
            <a:r>
              <a:rPr lang="en-US" sz="2800" dirty="0" smtClean="0">
                <a:solidFill>
                  <a:srgbClr val="C00000"/>
                </a:solidFill>
                <a:latin typeface="Times New Roman" pitchFamily="18" charset="0"/>
                <a:cs typeface="Times New Roman" pitchFamily="18" charset="0"/>
              </a:rPr>
              <a:t>Maximal </a:t>
            </a:r>
            <a:r>
              <a:rPr lang="en-US" sz="2800" dirty="0">
                <a:solidFill>
                  <a:srgbClr val="C00000"/>
                </a:solidFill>
                <a:latin typeface="Times New Roman" pitchFamily="18" charset="0"/>
                <a:cs typeface="Times New Roman" pitchFamily="18" charset="0"/>
              </a:rPr>
              <a:t>Skyline </a:t>
            </a:r>
            <a:r>
              <a:rPr lang="en-US" sz="2800" dirty="0" smtClean="0">
                <a:solidFill>
                  <a:srgbClr val="C00000"/>
                </a:solidFill>
                <a:latin typeface="Times New Roman" pitchFamily="18" charset="0"/>
                <a:cs typeface="Times New Roman" pitchFamily="18" charset="0"/>
              </a:rPr>
              <a:t>Constraints</a:t>
            </a:r>
          </a:p>
          <a:p>
            <a:pPr lvl="1" algn="just"/>
            <a:r>
              <a:rPr lang="en-US" sz="2800" dirty="0" smtClean="0">
                <a:latin typeface="Times New Roman" pitchFamily="18" charset="0"/>
                <a:cs typeface="Times New Roman" pitchFamily="18" charset="0"/>
              </a:rPr>
              <a:t>Constraints </a:t>
            </a:r>
            <a:r>
              <a:rPr lang="en-US" sz="2800" dirty="0">
                <a:latin typeface="Times New Roman" pitchFamily="18" charset="0"/>
                <a:cs typeface="Times New Roman" pitchFamily="18" charset="0"/>
              </a:rPr>
              <a:t>not subsumed by any other skyline constraints of </a:t>
            </a:r>
            <a:r>
              <a:rPr lang="en-US" sz="2800" i="1" dirty="0">
                <a:latin typeface="Times New Roman" pitchFamily="18" charset="0"/>
                <a:cs typeface="Times New Roman" pitchFamily="18" charset="0"/>
              </a:rPr>
              <a:t>t</a:t>
            </a:r>
            <a:r>
              <a:rPr lang="en-US" sz="2800" dirty="0">
                <a:latin typeface="Times New Roman" pitchFamily="18" charset="0"/>
                <a:cs typeface="Times New Roman" pitchFamily="18" charset="0"/>
              </a:rPr>
              <a:t>. </a:t>
            </a:r>
            <a:endParaRPr lang="en-US" sz="2800" spc="-50" dirty="0">
              <a:latin typeface="Monotype Corsiva" pitchFamily="66" charset="0"/>
              <a:ea typeface="Segoe UI" pitchFamily="34" charset="0"/>
              <a:cs typeface="Times New Roman" pitchFamily="18" charset="0"/>
            </a:endParaRPr>
          </a:p>
        </p:txBody>
      </p:sp>
      <p:sp>
        <p:nvSpPr>
          <p:cNvPr id="29" name="Oval 28"/>
          <p:cNvSpPr/>
          <p:nvPr/>
        </p:nvSpPr>
        <p:spPr>
          <a:xfrm>
            <a:off x="6172200" y="2486513"/>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sp>
        <p:nvSpPr>
          <p:cNvPr id="33" name="Oval 32"/>
          <p:cNvSpPr/>
          <p:nvPr/>
        </p:nvSpPr>
        <p:spPr>
          <a:xfrm>
            <a:off x="6172200" y="1686413"/>
            <a:ext cx="914400" cy="5143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l-GR" sz="2000" b="1" dirty="0" smtClean="0">
                <a:solidFill>
                  <a:schemeClr val="tx1"/>
                </a:solidFill>
                <a:cs typeface="Mongolian Baiti" pitchFamily="66" charset="0"/>
              </a:rPr>
              <a:t>Τ</a:t>
            </a:r>
            <a:endParaRPr lang="en-US" sz="2000" b="1" dirty="0" smtClean="0">
              <a:solidFill>
                <a:schemeClr val="tx1"/>
              </a:solidFill>
              <a:cs typeface="Mongolian Baiti" pitchFamily="66" charset="0"/>
            </a:endParaRP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cxnSp>
        <p:nvCxnSpPr>
          <p:cNvPr id="34" name="Straight Arrow Connector 33"/>
          <p:cNvCxnSpPr>
            <a:stCxn id="46" idx="0"/>
            <a:endCxn id="33" idx="4"/>
          </p:cNvCxnSpPr>
          <p:nvPr/>
        </p:nvCxnSpPr>
        <p:spPr>
          <a:xfrm rot="5400000" flipH="1" flipV="1">
            <a:off x="5724525" y="1581638"/>
            <a:ext cx="28575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35" name="Straight Arrow Connector 34"/>
          <p:cNvCxnSpPr>
            <a:stCxn id="29" idx="0"/>
            <a:endCxn id="33" idx="4"/>
          </p:cNvCxnSpPr>
          <p:nvPr/>
        </p:nvCxnSpPr>
        <p:spPr>
          <a:xfrm rot="5400000" flipH="1" flipV="1">
            <a:off x="6486525" y="2343439"/>
            <a:ext cx="28575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36" name="Straight Arrow Connector 35"/>
          <p:cNvCxnSpPr>
            <a:stCxn id="47" idx="0"/>
            <a:endCxn id="33" idx="4"/>
          </p:cNvCxnSpPr>
          <p:nvPr/>
        </p:nvCxnSpPr>
        <p:spPr>
          <a:xfrm rot="16200000" flipV="1">
            <a:off x="7248525" y="1581638"/>
            <a:ext cx="285750"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37" name="Rectangle 36"/>
          <p:cNvSpPr/>
          <p:nvPr/>
        </p:nvSpPr>
        <p:spPr>
          <a:xfrm>
            <a:off x="6050280" y="3858113"/>
            <a:ext cx="1188720" cy="400050"/>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000" b="1" dirty="0" smtClean="0">
                <a:solidFill>
                  <a:schemeClr val="accent1">
                    <a:lumMod val="75000"/>
                  </a:schemeClr>
                </a:solidFill>
                <a:latin typeface="Times New Roman" pitchFamily="18" charset="0"/>
                <a:cs typeface="Times New Roman" pitchFamily="18" charset="0"/>
              </a:rPr>
              <a:t>a</a:t>
            </a:r>
            <a:r>
              <a:rPr lang="en-US" sz="2000" b="1" baseline="-25000" dirty="0" smtClean="0">
                <a:solidFill>
                  <a:schemeClr val="accent1">
                    <a:lumMod val="75000"/>
                  </a:schemeClr>
                </a:solidFill>
                <a:latin typeface="Times New Roman" pitchFamily="18" charset="0"/>
                <a:cs typeface="Times New Roman" pitchFamily="18" charset="0"/>
              </a:rPr>
              <a:t>1</a:t>
            </a:r>
            <a:r>
              <a:rPr lang="en-US" sz="2000" b="1" dirty="0" smtClean="0">
                <a:solidFill>
                  <a:schemeClr val="accent1">
                    <a:lumMod val="75000"/>
                  </a:schemeClr>
                </a:solidFill>
                <a:latin typeface="Times New Roman" pitchFamily="18" charset="0"/>
                <a:cs typeface="Times New Roman" pitchFamily="18" charset="0"/>
              </a:rPr>
              <a:t>,b</a:t>
            </a:r>
            <a:r>
              <a:rPr lang="en-US" sz="2000" b="1" baseline="-25000" dirty="0" smtClean="0">
                <a:solidFill>
                  <a:schemeClr val="accent1">
                    <a:lumMod val="75000"/>
                  </a:schemeClr>
                </a:solidFill>
                <a:latin typeface="Times New Roman" pitchFamily="18" charset="0"/>
                <a:cs typeface="Times New Roman" pitchFamily="18" charset="0"/>
              </a:rPr>
              <a:t>1</a:t>
            </a:r>
            <a:r>
              <a:rPr lang="en-US" sz="2000" b="1" dirty="0" smtClean="0">
                <a:solidFill>
                  <a:schemeClr val="accent1">
                    <a:lumMod val="75000"/>
                  </a:schemeClr>
                </a:solidFill>
                <a:latin typeface="Times New Roman" pitchFamily="18" charset="0"/>
                <a:cs typeface="Times New Roman" pitchFamily="18" charset="0"/>
              </a:rPr>
              <a:t>,c</a:t>
            </a:r>
            <a:r>
              <a:rPr lang="en-US" sz="2000" b="1" baseline="-25000" dirty="0" smtClean="0">
                <a:solidFill>
                  <a:schemeClr val="accent1">
                    <a:lumMod val="75000"/>
                  </a:schemeClr>
                </a:solidFill>
                <a:latin typeface="Times New Roman" pitchFamily="18" charset="0"/>
                <a:cs typeface="Times New Roman" pitchFamily="18" charset="0"/>
              </a:rPr>
              <a:t>1</a:t>
            </a:r>
          </a:p>
          <a:p>
            <a:pPr algn="ctr"/>
            <a:r>
              <a:rPr lang="en-US" sz="2000" b="1" dirty="0" smtClean="0">
                <a:solidFill>
                  <a:schemeClr val="accent1">
                    <a:lumMod val="75000"/>
                  </a:schemeClr>
                </a:solidFill>
                <a:latin typeface="Times New Roman" pitchFamily="18" charset="0"/>
                <a:cs typeface="Times New Roman" pitchFamily="18" charset="0"/>
              </a:rPr>
              <a:t>{t</a:t>
            </a:r>
            <a:r>
              <a:rPr lang="en-US" sz="2000" b="1" baseline="-25000" dirty="0" smtClean="0">
                <a:solidFill>
                  <a:schemeClr val="accent1">
                    <a:lumMod val="75000"/>
                  </a:schemeClr>
                </a:solidFill>
                <a:latin typeface="Times New Roman" pitchFamily="18" charset="0"/>
                <a:cs typeface="Times New Roman" pitchFamily="18" charset="0"/>
              </a:rPr>
              <a:t>2,</a:t>
            </a:r>
            <a:r>
              <a:rPr lang="en-US" sz="2000" b="1" dirty="0" smtClean="0">
                <a:solidFill>
                  <a:schemeClr val="accent1">
                    <a:lumMod val="75000"/>
                  </a:schemeClr>
                </a:solidFill>
                <a:latin typeface="Times New Roman" pitchFamily="18" charset="0"/>
                <a:cs typeface="Times New Roman" pitchFamily="18" charset="0"/>
              </a:rPr>
              <a:t>t</a:t>
            </a:r>
            <a:r>
              <a:rPr lang="en-US" sz="2000" b="1" baseline="-25000" dirty="0" smtClean="0">
                <a:solidFill>
                  <a:schemeClr val="accent1">
                    <a:lumMod val="75000"/>
                  </a:schemeClr>
                </a:solidFill>
                <a:latin typeface="Times New Roman" pitchFamily="18" charset="0"/>
                <a:cs typeface="Times New Roman" pitchFamily="18" charset="0"/>
              </a:rPr>
              <a:t>5</a:t>
            </a:r>
            <a:r>
              <a:rPr lang="en-US" sz="2000" b="1" dirty="0" smtClean="0">
                <a:solidFill>
                  <a:schemeClr val="accent1">
                    <a:lumMod val="75000"/>
                  </a:schemeClr>
                </a:solidFill>
                <a:latin typeface="Times New Roman" pitchFamily="18" charset="0"/>
                <a:cs typeface="Times New Roman" pitchFamily="18" charset="0"/>
              </a:rPr>
              <a:t>}</a:t>
            </a:r>
          </a:p>
        </p:txBody>
      </p:sp>
      <p:cxnSp>
        <p:nvCxnSpPr>
          <p:cNvPr id="38" name="Straight Arrow Connector 37"/>
          <p:cNvCxnSpPr/>
          <p:nvPr/>
        </p:nvCxnSpPr>
        <p:spPr>
          <a:xfrm>
            <a:off x="6629400" y="2886562"/>
            <a:ext cx="1524000" cy="28575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39" name="Straight Arrow Connector 38"/>
          <p:cNvCxnSpPr/>
          <p:nvPr/>
        </p:nvCxnSpPr>
        <p:spPr>
          <a:xfrm rot="5400000">
            <a:off x="8009779" y="3030184"/>
            <a:ext cx="288036" cy="794"/>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0" name="Straight Arrow Connector 39"/>
          <p:cNvCxnSpPr/>
          <p:nvPr/>
        </p:nvCxnSpPr>
        <p:spPr>
          <a:xfrm rot="10800000" flipV="1">
            <a:off x="5105400" y="2889444"/>
            <a:ext cx="1524794" cy="282869"/>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41" name="Straight Arrow Connector 40"/>
          <p:cNvCxnSpPr>
            <a:endCxn id="49" idx="0"/>
          </p:cNvCxnSpPr>
          <p:nvPr/>
        </p:nvCxnSpPr>
        <p:spPr>
          <a:xfrm rot="10800000" flipV="1">
            <a:off x="6629400" y="2886563"/>
            <a:ext cx="152400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42" name="Straight Arrow Connector 41"/>
          <p:cNvCxnSpPr>
            <a:stCxn id="49" idx="0"/>
          </p:cNvCxnSpPr>
          <p:nvPr/>
        </p:nvCxnSpPr>
        <p:spPr>
          <a:xfrm rot="16200000" flipV="1">
            <a:off x="5695950" y="2296013"/>
            <a:ext cx="34290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43" name="Straight Arrow Connector 42"/>
          <p:cNvCxnSpPr>
            <a:stCxn id="37" idx="0"/>
            <a:endCxn id="49" idx="4"/>
          </p:cNvCxnSpPr>
          <p:nvPr/>
        </p:nvCxnSpPr>
        <p:spPr>
          <a:xfrm rot="16200000" flipV="1">
            <a:off x="6466713" y="3680186"/>
            <a:ext cx="340614" cy="1524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44" name="Straight Arrow Connector 43"/>
          <p:cNvCxnSpPr>
            <a:endCxn id="37" idx="0"/>
          </p:cNvCxnSpPr>
          <p:nvPr/>
        </p:nvCxnSpPr>
        <p:spPr>
          <a:xfrm rot="10800000" flipV="1">
            <a:off x="6644640" y="3515212"/>
            <a:ext cx="135636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45" name="Straight Arrow Connector 44"/>
          <p:cNvCxnSpPr>
            <a:endCxn id="37" idx="0"/>
          </p:cNvCxnSpPr>
          <p:nvPr/>
        </p:nvCxnSpPr>
        <p:spPr>
          <a:xfrm>
            <a:off x="5410200" y="3572363"/>
            <a:ext cx="1234440" cy="28575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sp>
        <p:nvSpPr>
          <p:cNvPr id="46" name="Oval 45"/>
          <p:cNvSpPr/>
          <p:nvPr/>
        </p:nvSpPr>
        <p:spPr>
          <a:xfrm>
            <a:off x="4648200" y="2486513"/>
            <a:ext cx="914400" cy="288036"/>
          </a:xfrm>
          <a:prstGeom prst="ellipse">
            <a:avLst/>
          </a:prstGeom>
          <a:solidFill>
            <a:schemeClr val="accent1">
              <a:lumMod val="60000"/>
              <a:lumOff val="40000"/>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rgbClr val="C00000"/>
                </a:solidFill>
                <a:latin typeface="Times New Roman" pitchFamily="18" charset="0"/>
                <a:cs typeface="Times New Roman" pitchFamily="18" charset="0"/>
              </a:rPr>
              <a:t>a</a:t>
            </a:r>
            <a:r>
              <a:rPr lang="en-US" sz="2000" b="1" baseline="-25000" dirty="0" smtClean="0">
                <a:solidFill>
                  <a:srgbClr val="C00000"/>
                </a:solidFill>
                <a:latin typeface="Times New Roman" pitchFamily="18" charset="0"/>
                <a:cs typeface="Times New Roman" pitchFamily="18" charset="0"/>
              </a:rPr>
              <a:t>1</a:t>
            </a:r>
          </a:p>
          <a:p>
            <a:pPr algn="ctr"/>
            <a:r>
              <a:rPr lang="en-US" sz="2000" b="1" dirty="0" smtClean="0">
                <a:solidFill>
                  <a:srgbClr val="C00000"/>
                </a:solidFill>
                <a:latin typeface="Times New Roman" pitchFamily="18" charset="0"/>
                <a:cs typeface="Times New Roman" pitchFamily="18" charset="0"/>
              </a:rPr>
              <a:t>{t</a:t>
            </a:r>
            <a:r>
              <a:rPr lang="en-US" sz="2000" b="1" baseline="-25000" dirty="0" smtClean="0">
                <a:solidFill>
                  <a:srgbClr val="C00000"/>
                </a:solidFill>
                <a:latin typeface="Times New Roman" pitchFamily="18" charset="0"/>
                <a:cs typeface="Times New Roman" pitchFamily="18" charset="0"/>
              </a:rPr>
              <a:t>2</a:t>
            </a:r>
            <a:r>
              <a:rPr lang="en-US" sz="2000" b="1" dirty="0" smtClean="0">
                <a:solidFill>
                  <a:srgbClr val="C00000"/>
                </a:solidFill>
                <a:latin typeface="Times New Roman" pitchFamily="18" charset="0"/>
                <a:cs typeface="Times New Roman" pitchFamily="18" charset="0"/>
              </a:rPr>
              <a:t>,t</a:t>
            </a:r>
            <a:r>
              <a:rPr lang="en-US" sz="2000" b="1" baseline="-25000" dirty="0" smtClean="0">
                <a:solidFill>
                  <a:srgbClr val="C00000"/>
                </a:solidFill>
                <a:latin typeface="Times New Roman" pitchFamily="18" charset="0"/>
                <a:cs typeface="Times New Roman" pitchFamily="18" charset="0"/>
              </a:rPr>
              <a:t>5</a:t>
            </a:r>
            <a:r>
              <a:rPr lang="en-US" sz="2000" b="1" dirty="0" smtClean="0">
                <a:solidFill>
                  <a:srgbClr val="C00000"/>
                </a:solidFill>
                <a:latin typeface="Times New Roman" pitchFamily="18" charset="0"/>
                <a:cs typeface="Times New Roman" pitchFamily="18" charset="0"/>
              </a:rPr>
              <a:t>}</a:t>
            </a:r>
          </a:p>
        </p:txBody>
      </p:sp>
      <p:sp>
        <p:nvSpPr>
          <p:cNvPr id="47" name="Oval 46"/>
          <p:cNvSpPr/>
          <p:nvPr/>
        </p:nvSpPr>
        <p:spPr>
          <a:xfrm>
            <a:off x="7696200" y="2486513"/>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sp>
        <p:nvSpPr>
          <p:cNvPr id="48" name="Oval 47"/>
          <p:cNvSpPr/>
          <p:nvPr/>
        </p:nvSpPr>
        <p:spPr>
          <a:xfrm>
            <a:off x="7696200" y="3229462"/>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endParaRPr lang="en-US" sz="2000" b="1" dirty="0" smtClean="0">
              <a:solidFill>
                <a:schemeClr val="tx1"/>
              </a:solidFill>
              <a:latin typeface="Times New Roman" pitchFamily="18" charset="0"/>
              <a:cs typeface="Times New Roman" pitchFamily="18" charset="0"/>
            </a:endParaRP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sp>
        <p:nvSpPr>
          <p:cNvPr id="49" name="Oval 48"/>
          <p:cNvSpPr/>
          <p:nvPr/>
        </p:nvSpPr>
        <p:spPr>
          <a:xfrm>
            <a:off x="6172200" y="3229462"/>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accent1">
                    <a:lumMod val="75000"/>
                  </a:schemeClr>
                </a:solidFill>
                <a:latin typeface="Times New Roman" pitchFamily="18" charset="0"/>
                <a:cs typeface="Times New Roman" pitchFamily="18" charset="0"/>
              </a:rPr>
              <a:t>a</a:t>
            </a:r>
            <a:r>
              <a:rPr lang="en-US" sz="2000" b="1" baseline="-25000" dirty="0" smtClean="0">
                <a:solidFill>
                  <a:schemeClr val="accent1">
                    <a:lumMod val="75000"/>
                  </a:schemeClr>
                </a:solidFill>
                <a:latin typeface="Times New Roman" pitchFamily="18" charset="0"/>
                <a:cs typeface="Times New Roman" pitchFamily="18" charset="0"/>
              </a:rPr>
              <a:t>1</a:t>
            </a:r>
            <a:r>
              <a:rPr lang="en-US" sz="2000" b="1" dirty="0" smtClean="0">
                <a:solidFill>
                  <a:schemeClr val="accent1">
                    <a:lumMod val="75000"/>
                  </a:schemeClr>
                </a:solidFill>
                <a:latin typeface="Times New Roman" pitchFamily="18" charset="0"/>
                <a:cs typeface="Times New Roman" pitchFamily="18" charset="0"/>
              </a:rPr>
              <a:t>,c</a:t>
            </a:r>
            <a:r>
              <a:rPr lang="en-US" sz="2000" b="1" baseline="-25000" dirty="0" smtClean="0">
                <a:solidFill>
                  <a:schemeClr val="accent1">
                    <a:lumMod val="75000"/>
                  </a:schemeClr>
                </a:solidFill>
                <a:latin typeface="Times New Roman" pitchFamily="18" charset="0"/>
                <a:cs typeface="Times New Roman" pitchFamily="18" charset="0"/>
              </a:rPr>
              <a:t>1</a:t>
            </a:r>
          </a:p>
          <a:p>
            <a:pPr algn="ctr"/>
            <a:r>
              <a:rPr lang="en-US" sz="2000" b="1" dirty="0" smtClean="0">
                <a:solidFill>
                  <a:schemeClr val="accent1">
                    <a:lumMod val="75000"/>
                  </a:schemeClr>
                </a:solidFill>
                <a:latin typeface="Times New Roman" pitchFamily="18" charset="0"/>
                <a:cs typeface="Times New Roman" pitchFamily="18" charset="0"/>
              </a:rPr>
              <a:t>{t</a:t>
            </a:r>
            <a:r>
              <a:rPr lang="en-US" sz="2000" b="1" baseline="-25000" dirty="0" smtClean="0">
                <a:solidFill>
                  <a:schemeClr val="accent1">
                    <a:lumMod val="75000"/>
                  </a:schemeClr>
                </a:solidFill>
                <a:latin typeface="Times New Roman" pitchFamily="18" charset="0"/>
                <a:cs typeface="Times New Roman" pitchFamily="18" charset="0"/>
              </a:rPr>
              <a:t>2,</a:t>
            </a:r>
            <a:r>
              <a:rPr lang="en-US" sz="2000" b="1" dirty="0" smtClean="0">
                <a:solidFill>
                  <a:schemeClr val="accent1">
                    <a:lumMod val="75000"/>
                  </a:schemeClr>
                </a:solidFill>
                <a:latin typeface="Times New Roman" pitchFamily="18" charset="0"/>
                <a:cs typeface="Times New Roman" pitchFamily="18" charset="0"/>
              </a:rPr>
              <a:t>t</a:t>
            </a:r>
            <a:r>
              <a:rPr lang="en-US" sz="2000" b="1" baseline="-25000" dirty="0" smtClean="0">
                <a:solidFill>
                  <a:schemeClr val="accent1">
                    <a:lumMod val="75000"/>
                  </a:schemeClr>
                </a:solidFill>
                <a:latin typeface="Times New Roman" pitchFamily="18" charset="0"/>
                <a:cs typeface="Times New Roman" pitchFamily="18" charset="0"/>
              </a:rPr>
              <a:t>5</a:t>
            </a:r>
            <a:r>
              <a:rPr lang="en-US" sz="2000" b="1" dirty="0" smtClean="0">
                <a:solidFill>
                  <a:schemeClr val="accent1">
                    <a:lumMod val="75000"/>
                  </a:schemeClr>
                </a:solidFill>
                <a:latin typeface="Times New Roman" pitchFamily="18" charset="0"/>
                <a:cs typeface="Times New Roman" pitchFamily="18" charset="0"/>
              </a:rPr>
              <a:t>}</a:t>
            </a:r>
          </a:p>
        </p:txBody>
      </p:sp>
      <p:sp>
        <p:nvSpPr>
          <p:cNvPr id="50" name="Oval 49"/>
          <p:cNvSpPr/>
          <p:nvPr/>
        </p:nvSpPr>
        <p:spPr>
          <a:xfrm>
            <a:off x="4648200" y="3229462"/>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accent1">
                    <a:lumMod val="75000"/>
                  </a:schemeClr>
                </a:solidFill>
                <a:latin typeface="Times New Roman" pitchFamily="18" charset="0"/>
                <a:cs typeface="Times New Roman" pitchFamily="18" charset="0"/>
              </a:rPr>
              <a:t>a</a:t>
            </a:r>
            <a:r>
              <a:rPr lang="en-US" sz="2000" b="1" baseline="-25000" dirty="0" smtClean="0">
                <a:solidFill>
                  <a:schemeClr val="accent1">
                    <a:lumMod val="75000"/>
                  </a:schemeClr>
                </a:solidFill>
                <a:latin typeface="Times New Roman" pitchFamily="18" charset="0"/>
                <a:cs typeface="Times New Roman" pitchFamily="18" charset="0"/>
              </a:rPr>
              <a:t>1</a:t>
            </a:r>
            <a:r>
              <a:rPr lang="en-US" sz="2000" b="1" dirty="0" smtClean="0">
                <a:solidFill>
                  <a:schemeClr val="accent1">
                    <a:lumMod val="75000"/>
                  </a:schemeClr>
                </a:solidFill>
                <a:latin typeface="Times New Roman" pitchFamily="18" charset="0"/>
                <a:cs typeface="Times New Roman" pitchFamily="18" charset="0"/>
              </a:rPr>
              <a:t>,b</a:t>
            </a:r>
            <a:r>
              <a:rPr lang="en-US" sz="2000" b="1" baseline="-25000" dirty="0" smtClean="0">
                <a:solidFill>
                  <a:schemeClr val="accent1">
                    <a:lumMod val="75000"/>
                  </a:schemeClr>
                </a:solidFill>
                <a:latin typeface="Times New Roman" pitchFamily="18" charset="0"/>
                <a:cs typeface="Times New Roman" pitchFamily="18" charset="0"/>
              </a:rPr>
              <a:t>1</a:t>
            </a:r>
            <a:endParaRPr lang="en-US" sz="2000" b="1" dirty="0" smtClean="0">
              <a:solidFill>
                <a:schemeClr val="accent1">
                  <a:lumMod val="75000"/>
                </a:schemeClr>
              </a:solidFill>
              <a:latin typeface="Times New Roman" pitchFamily="18" charset="0"/>
              <a:cs typeface="Times New Roman" pitchFamily="18" charset="0"/>
            </a:endParaRPr>
          </a:p>
          <a:p>
            <a:pPr algn="ctr"/>
            <a:r>
              <a:rPr lang="en-US" sz="2000" b="1" dirty="0" smtClean="0">
                <a:solidFill>
                  <a:schemeClr val="accent1">
                    <a:lumMod val="75000"/>
                  </a:schemeClr>
                </a:solidFill>
                <a:latin typeface="Times New Roman" pitchFamily="18" charset="0"/>
                <a:cs typeface="Times New Roman" pitchFamily="18" charset="0"/>
              </a:rPr>
              <a:t>{t</a:t>
            </a:r>
            <a:r>
              <a:rPr lang="en-US" sz="2000" b="1" baseline="-25000" dirty="0" smtClean="0">
                <a:solidFill>
                  <a:schemeClr val="accent1">
                    <a:lumMod val="75000"/>
                  </a:schemeClr>
                </a:solidFill>
                <a:latin typeface="Times New Roman" pitchFamily="18" charset="0"/>
                <a:cs typeface="Times New Roman" pitchFamily="18" charset="0"/>
              </a:rPr>
              <a:t>2,</a:t>
            </a:r>
            <a:r>
              <a:rPr lang="en-US" sz="2000" b="1" dirty="0" smtClean="0">
                <a:solidFill>
                  <a:schemeClr val="accent1">
                    <a:lumMod val="75000"/>
                  </a:schemeClr>
                </a:solidFill>
                <a:latin typeface="Times New Roman" pitchFamily="18" charset="0"/>
                <a:cs typeface="Times New Roman" pitchFamily="18" charset="0"/>
              </a:rPr>
              <a:t>t</a:t>
            </a:r>
            <a:r>
              <a:rPr lang="en-US" sz="2000" b="1" baseline="-25000" dirty="0" smtClean="0">
                <a:solidFill>
                  <a:schemeClr val="accent1">
                    <a:lumMod val="75000"/>
                  </a:schemeClr>
                </a:solidFill>
                <a:latin typeface="Times New Roman" pitchFamily="18" charset="0"/>
                <a:cs typeface="Times New Roman" pitchFamily="18" charset="0"/>
              </a:rPr>
              <a:t>5</a:t>
            </a:r>
            <a:r>
              <a:rPr lang="en-US" sz="2000" b="1" dirty="0" smtClean="0">
                <a:solidFill>
                  <a:schemeClr val="accent1">
                    <a:lumMod val="75000"/>
                  </a:schemeClr>
                </a:solidFill>
                <a:latin typeface="Times New Roman" pitchFamily="18" charset="0"/>
                <a:cs typeface="Times New Roman" pitchFamily="18" charset="0"/>
              </a:rPr>
              <a:t>}</a:t>
            </a:r>
          </a:p>
        </p:txBody>
      </p:sp>
      <p:cxnSp>
        <p:nvCxnSpPr>
          <p:cNvPr id="51" name="Straight Arrow Connector 50"/>
          <p:cNvCxnSpPr/>
          <p:nvPr/>
        </p:nvCxnSpPr>
        <p:spPr>
          <a:xfrm rot="5400000" flipH="1" flipV="1">
            <a:off x="4961779" y="3030184"/>
            <a:ext cx="288036" cy="794"/>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sp>
        <p:nvSpPr>
          <p:cNvPr id="26" name="TextBox 25"/>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2922091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lang="en-US" sz="4400" dirty="0" err="1"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TopDown</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9" name="Oval 8"/>
          <p:cNvSpPr/>
          <p:nvPr/>
        </p:nvSpPr>
        <p:spPr>
          <a:xfrm>
            <a:off x="6172200" y="2494986"/>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a:t>
            </a:r>
          </a:p>
        </p:txBody>
      </p:sp>
      <p:sp>
        <p:nvSpPr>
          <p:cNvPr id="10" name="Oval 9"/>
          <p:cNvSpPr/>
          <p:nvPr/>
        </p:nvSpPr>
        <p:spPr>
          <a:xfrm>
            <a:off x="6172200" y="1694886"/>
            <a:ext cx="914400" cy="5143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l-GR" sz="2000" b="1" dirty="0" smtClean="0">
                <a:solidFill>
                  <a:schemeClr val="tx1"/>
                </a:solidFill>
                <a:cs typeface="Mongolian Baiti" pitchFamily="66" charset="0"/>
              </a:rPr>
              <a:t>Τ</a:t>
            </a:r>
            <a:endParaRPr lang="en-US" sz="2000" b="1" dirty="0" smtClean="0">
              <a:solidFill>
                <a:schemeClr val="tx1"/>
              </a:solidFill>
              <a:cs typeface="Mongolian Baiti" pitchFamily="66" charset="0"/>
            </a:endParaRP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cxnSp>
        <p:nvCxnSpPr>
          <p:cNvPr id="11" name="Straight Arrow Connector 10"/>
          <p:cNvCxnSpPr>
            <a:stCxn id="23" idx="0"/>
            <a:endCxn id="10" idx="4"/>
          </p:cNvCxnSpPr>
          <p:nvPr/>
        </p:nvCxnSpPr>
        <p:spPr>
          <a:xfrm rot="5400000" flipH="1" flipV="1">
            <a:off x="5724525" y="1590111"/>
            <a:ext cx="28575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2" name="Straight Arrow Connector 11"/>
          <p:cNvCxnSpPr>
            <a:stCxn id="9" idx="0"/>
            <a:endCxn id="10" idx="4"/>
          </p:cNvCxnSpPr>
          <p:nvPr/>
        </p:nvCxnSpPr>
        <p:spPr>
          <a:xfrm rot="5400000" flipH="1" flipV="1">
            <a:off x="6486525" y="2351913"/>
            <a:ext cx="28575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3" name="Straight Arrow Connector 12"/>
          <p:cNvCxnSpPr>
            <a:stCxn id="24" idx="0"/>
            <a:endCxn id="10" idx="4"/>
          </p:cNvCxnSpPr>
          <p:nvPr/>
        </p:nvCxnSpPr>
        <p:spPr>
          <a:xfrm rot="16200000" flipV="1">
            <a:off x="7248525" y="1590111"/>
            <a:ext cx="285750"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14" name="Rectangle 13"/>
          <p:cNvSpPr/>
          <p:nvPr/>
        </p:nvSpPr>
        <p:spPr>
          <a:xfrm>
            <a:off x="6050280" y="3866586"/>
            <a:ext cx="1188720" cy="400050"/>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000" b="1" dirty="0" smtClean="0">
                <a:solidFill>
                  <a:schemeClr val="accent1">
                    <a:lumMod val="75000"/>
                  </a:schemeClr>
                </a:solidFill>
                <a:latin typeface="Times New Roman" pitchFamily="18" charset="0"/>
                <a:cs typeface="Times New Roman" pitchFamily="18" charset="0"/>
              </a:rPr>
              <a:t>a</a:t>
            </a:r>
            <a:r>
              <a:rPr lang="en-US" sz="2000" b="1" baseline="-25000" dirty="0" smtClean="0">
                <a:solidFill>
                  <a:schemeClr val="accent1">
                    <a:lumMod val="75000"/>
                  </a:schemeClr>
                </a:solidFill>
                <a:latin typeface="Times New Roman" pitchFamily="18" charset="0"/>
                <a:cs typeface="Times New Roman" pitchFamily="18" charset="0"/>
              </a:rPr>
              <a:t>1</a:t>
            </a:r>
            <a:r>
              <a:rPr lang="en-US" sz="2000" b="1" dirty="0" smtClean="0">
                <a:solidFill>
                  <a:schemeClr val="accent1">
                    <a:lumMod val="75000"/>
                  </a:schemeClr>
                </a:solidFill>
                <a:latin typeface="Times New Roman" pitchFamily="18" charset="0"/>
                <a:cs typeface="Times New Roman" pitchFamily="18" charset="0"/>
              </a:rPr>
              <a:t>,b</a:t>
            </a:r>
            <a:r>
              <a:rPr lang="en-US" sz="2000" b="1" baseline="-25000" dirty="0" smtClean="0">
                <a:solidFill>
                  <a:schemeClr val="accent1">
                    <a:lumMod val="75000"/>
                  </a:schemeClr>
                </a:solidFill>
                <a:latin typeface="Times New Roman" pitchFamily="18" charset="0"/>
                <a:cs typeface="Times New Roman" pitchFamily="18" charset="0"/>
              </a:rPr>
              <a:t>1</a:t>
            </a:r>
            <a:r>
              <a:rPr lang="en-US" sz="2000" b="1" dirty="0" smtClean="0">
                <a:solidFill>
                  <a:schemeClr val="accent1">
                    <a:lumMod val="75000"/>
                  </a:schemeClr>
                </a:solidFill>
                <a:latin typeface="Times New Roman" pitchFamily="18" charset="0"/>
                <a:cs typeface="Times New Roman" pitchFamily="18" charset="0"/>
              </a:rPr>
              <a:t>,c</a:t>
            </a:r>
            <a:r>
              <a:rPr lang="en-US" sz="2000" b="1" baseline="-25000" dirty="0" smtClean="0">
                <a:solidFill>
                  <a:schemeClr val="accent1">
                    <a:lumMod val="75000"/>
                  </a:schemeClr>
                </a:solidFill>
                <a:latin typeface="Times New Roman" pitchFamily="18" charset="0"/>
                <a:cs typeface="Times New Roman" pitchFamily="18" charset="0"/>
              </a:rPr>
              <a:t>1</a:t>
            </a:r>
          </a:p>
          <a:p>
            <a:pPr algn="ctr"/>
            <a:r>
              <a:rPr lang="en-US" sz="2000" b="1" dirty="0" smtClean="0">
                <a:solidFill>
                  <a:schemeClr val="accent1">
                    <a:lumMod val="75000"/>
                  </a:schemeClr>
                </a:solidFill>
                <a:latin typeface="Times New Roman" pitchFamily="18" charset="0"/>
                <a:cs typeface="Times New Roman" pitchFamily="18" charset="0"/>
              </a:rPr>
              <a:t>{}</a:t>
            </a:r>
          </a:p>
        </p:txBody>
      </p:sp>
      <p:cxnSp>
        <p:nvCxnSpPr>
          <p:cNvPr id="15" name="Straight Arrow Connector 14"/>
          <p:cNvCxnSpPr/>
          <p:nvPr/>
        </p:nvCxnSpPr>
        <p:spPr>
          <a:xfrm>
            <a:off x="6629400" y="2895036"/>
            <a:ext cx="1524000" cy="28575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6" name="Straight Arrow Connector 15"/>
          <p:cNvCxnSpPr/>
          <p:nvPr/>
        </p:nvCxnSpPr>
        <p:spPr>
          <a:xfrm rot="5400000">
            <a:off x="8009779" y="3038657"/>
            <a:ext cx="288036" cy="794"/>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7" name="Straight Arrow Connector 16"/>
          <p:cNvCxnSpPr/>
          <p:nvPr/>
        </p:nvCxnSpPr>
        <p:spPr>
          <a:xfrm rot="10800000" flipV="1">
            <a:off x="5105400" y="2897917"/>
            <a:ext cx="1524794" cy="282869"/>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8" name="Straight Arrow Connector 17"/>
          <p:cNvCxnSpPr>
            <a:endCxn id="26" idx="0"/>
          </p:cNvCxnSpPr>
          <p:nvPr/>
        </p:nvCxnSpPr>
        <p:spPr>
          <a:xfrm rot="10800000" flipV="1">
            <a:off x="6629400" y="2895036"/>
            <a:ext cx="152400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9" name="Straight Arrow Connector 18"/>
          <p:cNvCxnSpPr>
            <a:stCxn id="26" idx="0"/>
          </p:cNvCxnSpPr>
          <p:nvPr/>
        </p:nvCxnSpPr>
        <p:spPr>
          <a:xfrm rot="16200000" flipV="1">
            <a:off x="5695950" y="2304486"/>
            <a:ext cx="34290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20" name="Straight Arrow Connector 19"/>
          <p:cNvCxnSpPr>
            <a:stCxn id="14" idx="0"/>
            <a:endCxn id="26" idx="4"/>
          </p:cNvCxnSpPr>
          <p:nvPr/>
        </p:nvCxnSpPr>
        <p:spPr>
          <a:xfrm rot="16200000" flipV="1">
            <a:off x="6466713" y="3688659"/>
            <a:ext cx="340614" cy="1524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21" name="Straight Arrow Connector 20"/>
          <p:cNvCxnSpPr>
            <a:endCxn id="14" idx="0"/>
          </p:cNvCxnSpPr>
          <p:nvPr/>
        </p:nvCxnSpPr>
        <p:spPr>
          <a:xfrm rot="10800000" flipV="1">
            <a:off x="6644640" y="3523686"/>
            <a:ext cx="135636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22" name="Straight Arrow Connector 21"/>
          <p:cNvCxnSpPr>
            <a:endCxn id="14" idx="0"/>
          </p:cNvCxnSpPr>
          <p:nvPr/>
        </p:nvCxnSpPr>
        <p:spPr>
          <a:xfrm>
            <a:off x="5410200" y="3580836"/>
            <a:ext cx="1234440" cy="28575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sp>
        <p:nvSpPr>
          <p:cNvPr id="23" name="Oval 22"/>
          <p:cNvSpPr/>
          <p:nvPr/>
        </p:nvSpPr>
        <p:spPr>
          <a:xfrm>
            <a:off x="4648200" y="2494986"/>
            <a:ext cx="914400" cy="288036"/>
          </a:xfrm>
          <a:prstGeom prst="ellipse">
            <a:avLst/>
          </a:prstGeom>
          <a:solidFill>
            <a:schemeClr val="accent1">
              <a:lumMod val="60000"/>
              <a:lumOff val="40000"/>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rgbClr val="C00000"/>
                </a:solidFill>
                <a:latin typeface="Times New Roman" pitchFamily="18" charset="0"/>
                <a:cs typeface="Times New Roman" pitchFamily="18" charset="0"/>
              </a:rPr>
              <a:t>a</a:t>
            </a:r>
            <a:r>
              <a:rPr lang="en-US" sz="2000" b="1" baseline="-25000" dirty="0" smtClean="0">
                <a:solidFill>
                  <a:srgbClr val="C00000"/>
                </a:solidFill>
                <a:latin typeface="Times New Roman" pitchFamily="18" charset="0"/>
                <a:cs typeface="Times New Roman" pitchFamily="18" charset="0"/>
              </a:rPr>
              <a:t>1</a:t>
            </a:r>
          </a:p>
          <a:p>
            <a:pPr algn="ctr"/>
            <a:r>
              <a:rPr lang="en-US" sz="2000" b="1" dirty="0" smtClean="0">
                <a:solidFill>
                  <a:srgbClr val="C00000"/>
                </a:solidFill>
                <a:latin typeface="Times New Roman" pitchFamily="18" charset="0"/>
                <a:cs typeface="Times New Roman" pitchFamily="18" charset="0"/>
              </a:rPr>
              <a:t>{t</a:t>
            </a:r>
            <a:r>
              <a:rPr lang="en-US" sz="2000" b="1" baseline="-25000" dirty="0" smtClean="0">
                <a:solidFill>
                  <a:srgbClr val="C00000"/>
                </a:solidFill>
                <a:latin typeface="Times New Roman" pitchFamily="18" charset="0"/>
                <a:cs typeface="Times New Roman" pitchFamily="18" charset="0"/>
              </a:rPr>
              <a:t>2</a:t>
            </a:r>
            <a:r>
              <a:rPr lang="en-US" sz="2000" b="1" dirty="0" smtClean="0">
                <a:solidFill>
                  <a:srgbClr val="C00000"/>
                </a:solidFill>
                <a:latin typeface="Times New Roman" pitchFamily="18" charset="0"/>
                <a:cs typeface="Times New Roman" pitchFamily="18" charset="0"/>
              </a:rPr>
              <a:t>,t</a:t>
            </a:r>
            <a:r>
              <a:rPr lang="en-US" sz="2000" b="1" baseline="-25000" dirty="0" smtClean="0">
                <a:solidFill>
                  <a:srgbClr val="C00000"/>
                </a:solidFill>
                <a:latin typeface="Times New Roman" pitchFamily="18" charset="0"/>
                <a:cs typeface="Times New Roman" pitchFamily="18" charset="0"/>
              </a:rPr>
              <a:t>5</a:t>
            </a:r>
            <a:r>
              <a:rPr lang="en-US" sz="2000" b="1" dirty="0" smtClean="0">
                <a:solidFill>
                  <a:srgbClr val="C00000"/>
                </a:solidFill>
                <a:latin typeface="Times New Roman" pitchFamily="18" charset="0"/>
                <a:cs typeface="Times New Roman" pitchFamily="18" charset="0"/>
              </a:rPr>
              <a:t>}</a:t>
            </a:r>
          </a:p>
        </p:txBody>
      </p:sp>
      <p:sp>
        <p:nvSpPr>
          <p:cNvPr id="24" name="Oval 23"/>
          <p:cNvSpPr/>
          <p:nvPr/>
        </p:nvSpPr>
        <p:spPr>
          <a:xfrm>
            <a:off x="7696200" y="2494986"/>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a:t>
            </a:r>
          </a:p>
        </p:txBody>
      </p:sp>
      <p:sp>
        <p:nvSpPr>
          <p:cNvPr id="25" name="Oval 24"/>
          <p:cNvSpPr/>
          <p:nvPr/>
        </p:nvSpPr>
        <p:spPr>
          <a:xfrm>
            <a:off x="7696200" y="3237936"/>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endParaRPr lang="en-US" sz="2000" b="1" dirty="0" smtClean="0">
              <a:solidFill>
                <a:schemeClr val="tx1"/>
              </a:solidFill>
              <a:latin typeface="Times New Roman" pitchFamily="18" charset="0"/>
              <a:cs typeface="Times New Roman" pitchFamily="18" charset="0"/>
            </a:endParaRPr>
          </a:p>
          <a:p>
            <a:pPr algn="ctr"/>
            <a:r>
              <a:rPr lang="en-US" sz="2000" b="1" dirty="0" smtClean="0">
                <a:solidFill>
                  <a:schemeClr val="tx1"/>
                </a:solidFill>
                <a:latin typeface="Times New Roman" pitchFamily="18" charset="0"/>
                <a:cs typeface="Times New Roman" pitchFamily="18" charset="0"/>
              </a:rPr>
              <a:t>{}</a:t>
            </a:r>
          </a:p>
        </p:txBody>
      </p:sp>
      <p:sp>
        <p:nvSpPr>
          <p:cNvPr id="26" name="Oval 25"/>
          <p:cNvSpPr/>
          <p:nvPr/>
        </p:nvSpPr>
        <p:spPr>
          <a:xfrm>
            <a:off x="6172200" y="3237936"/>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accent1">
                    <a:lumMod val="75000"/>
                  </a:schemeClr>
                </a:solidFill>
                <a:latin typeface="Times New Roman" pitchFamily="18" charset="0"/>
                <a:cs typeface="Times New Roman" pitchFamily="18" charset="0"/>
              </a:rPr>
              <a:t>a</a:t>
            </a:r>
            <a:r>
              <a:rPr lang="en-US" sz="2000" b="1" baseline="-25000" dirty="0" smtClean="0">
                <a:solidFill>
                  <a:schemeClr val="accent1">
                    <a:lumMod val="75000"/>
                  </a:schemeClr>
                </a:solidFill>
                <a:latin typeface="Times New Roman" pitchFamily="18" charset="0"/>
                <a:cs typeface="Times New Roman" pitchFamily="18" charset="0"/>
              </a:rPr>
              <a:t>1</a:t>
            </a:r>
            <a:r>
              <a:rPr lang="en-US" sz="2000" b="1" dirty="0" smtClean="0">
                <a:solidFill>
                  <a:schemeClr val="accent1">
                    <a:lumMod val="75000"/>
                  </a:schemeClr>
                </a:solidFill>
                <a:latin typeface="Times New Roman" pitchFamily="18" charset="0"/>
                <a:cs typeface="Times New Roman" pitchFamily="18" charset="0"/>
              </a:rPr>
              <a:t>,c</a:t>
            </a:r>
            <a:r>
              <a:rPr lang="en-US" sz="2000" b="1" baseline="-25000" dirty="0" smtClean="0">
                <a:solidFill>
                  <a:schemeClr val="accent1">
                    <a:lumMod val="75000"/>
                  </a:schemeClr>
                </a:solidFill>
                <a:latin typeface="Times New Roman" pitchFamily="18" charset="0"/>
                <a:cs typeface="Times New Roman" pitchFamily="18" charset="0"/>
              </a:rPr>
              <a:t>1</a:t>
            </a:r>
          </a:p>
          <a:p>
            <a:pPr algn="ctr"/>
            <a:r>
              <a:rPr lang="en-US" sz="2000" b="1" dirty="0" smtClean="0">
                <a:solidFill>
                  <a:schemeClr val="accent1">
                    <a:lumMod val="75000"/>
                  </a:schemeClr>
                </a:solidFill>
                <a:latin typeface="Times New Roman" pitchFamily="18" charset="0"/>
                <a:cs typeface="Times New Roman" pitchFamily="18" charset="0"/>
              </a:rPr>
              <a:t>{}</a:t>
            </a:r>
          </a:p>
        </p:txBody>
      </p:sp>
      <p:sp>
        <p:nvSpPr>
          <p:cNvPr id="27" name="Oval 26"/>
          <p:cNvSpPr/>
          <p:nvPr/>
        </p:nvSpPr>
        <p:spPr>
          <a:xfrm>
            <a:off x="4648200" y="3237936"/>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accent1">
                    <a:lumMod val="75000"/>
                  </a:schemeClr>
                </a:solidFill>
                <a:latin typeface="Times New Roman" pitchFamily="18" charset="0"/>
                <a:cs typeface="Times New Roman" pitchFamily="18" charset="0"/>
              </a:rPr>
              <a:t>a</a:t>
            </a:r>
            <a:r>
              <a:rPr lang="en-US" sz="2000" b="1" baseline="-25000" dirty="0" smtClean="0">
                <a:solidFill>
                  <a:schemeClr val="accent1">
                    <a:lumMod val="75000"/>
                  </a:schemeClr>
                </a:solidFill>
                <a:latin typeface="Times New Roman" pitchFamily="18" charset="0"/>
                <a:cs typeface="Times New Roman" pitchFamily="18" charset="0"/>
              </a:rPr>
              <a:t>1</a:t>
            </a:r>
            <a:r>
              <a:rPr lang="en-US" sz="2000" b="1" dirty="0" smtClean="0">
                <a:solidFill>
                  <a:schemeClr val="accent1">
                    <a:lumMod val="75000"/>
                  </a:schemeClr>
                </a:solidFill>
                <a:latin typeface="Times New Roman" pitchFamily="18" charset="0"/>
                <a:cs typeface="Times New Roman" pitchFamily="18" charset="0"/>
              </a:rPr>
              <a:t>,b</a:t>
            </a:r>
            <a:r>
              <a:rPr lang="en-US" sz="2000" b="1" baseline="-25000" dirty="0" smtClean="0">
                <a:solidFill>
                  <a:schemeClr val="accent1">
                    <a:lumMod val="75000"/>
                  </a:schemeClr>
                </a:solidFill>
                <a:latin typeface="Times New Roman" pitchFamily="18" charset="0"/>
                <a:cs typeface="Times New Roman" pitchFamily="18" charset="0"/>
              </a:rPr>
              <a:t>1</a:t>
            </a:r>
            <a:endParaRPr lang="en-US" sz="2000" b="1" dirty="0" smtClean="0">
              <a:solidFill>
                <a:schemeClr val="accent1">
                  <a:lumMod val="75000"/>
                </a:schemeClr>
              </a:solidFill>
              <a:latin typeface="Times New Roman" pitchFamily="18" charset="0"/>
              <a:cs typeface="Times New Roman" pitchFamily="18" charset="0"/>
            </a:endParaRPr>
          </a:p>
          <a:p>
            <a:pPr algn="ctr"/>
            <a:r>
              <a:rPr lang="en-US" sz="2000" b="1" dirty="0" smtClean="0">
                <a:solidFill>
                  <a:schemeClr val="accent1">
                    <a:lumMod val="75000"/>
                  </a:schemeClr>
                </a:solidFill>
                <a:latin typeface="Times New Roman" pitchFamily="18" charset="0"/>
                <a:cs typeface="Times New Roman" pitchFamily="18" charset="0"/>
              </a:rPr>
              <a:t>{}</a:t>
            </a:r>
          </a:p>
        </p:txBody>
      </p:sp>
      <p:cxnSp>
        <p:nvCxnSpPr>
          <p:cNvPr id="28" name="Straight Arrow Connector 27"/>
          <p:cNvCxnSpPr/>
          <p:nvPr/>
        </p:nvCxnSpPr>
        <p:spPr>
          <a:xfrm rot="5400000" flipH="1" flipV="1">
            <a:off x="4961779" y="3038657"/>
            <a:ext cx="288036" cy="794"/>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graphicFrame>
        <p:nvGraphicFramePr>
          <p:cNvPr id="30" name="Content Placeholder 3"/>
          <p:cNvGraphicFramePr>
            <a:graphicFrameLocks/>
          </p:cNvGraphicFramePr>
          <p:nvPr>
            <p:extLst>
              <p:ext uri="{D42A27DB-BD31-4B8C-83A1-F6EECF244321}">
                <p14:modId xmlns:p14="http://schemas.microsoft.com/office/powerpoint/2010/main" val="329926887"/>
              </p:ext>
            </p:extLst>
          </p:nvPr>
        </p:nvGraphicFramePr>
        <p:xfrm>
          <a:off x="388959" y="2675903"/>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3</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2</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3</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4</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dirty="0" smtClean="0">
                          <a:latin typeface="Times New Roman" pitchFamily="18" charset="0"/>
                          <a:cs typeface="Times New Roman" pitchFamily="18" charset="0"/>
                        </a:rPr>
                        <a:t>11</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dirty="0" smtClean="0">
                          <a:latin typeface="Times New Roman" pitchFamily="18" charset="0"/>
                          <a:cs typeface="Times New Roman" pitchFamily="18" charset="0"/>
                        </a:rPr>
                        <a:t>15</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accent1">
                        <a:lumMod val="40000"/>
                        <a:lumOff val="60000"/>
                      </a:schemeClr>
                    </a:solidFill>
                  </a:tcPr>
                </a:tc>
              </a:tr>
            </a:tbl>
          </a:graphicData>
        </a:graphic>
      </p:graphicFrame>
      <p:sp>
        <p:nvSpPr>
          <p:cNvPr id="31" name="Rectangle 30"/>
          <p:cNvSpPr/>
          <p:nvPr/>
        </p:nvSpPr>
        <p:spPr bwMode="auto">
          <a:xfrm>
            <a:off x="2860344" y="2635046"/>
            <a:ext cx="1665027"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2" name="Text Placeholder 2"/>
          <p:cNvSpPr txBox="1">
            <a:spLocks/>
          </p:cNvSpPr>
          <p:nvPr/>
        </p:nvSpPr>
        <p:spPr>
          <a:xfrm>
            <a:off x="190656" y="794834"/>
            <a:ext cx="8571207" cy="1292662"/>
          </a:xfrm>
          <a:prstGeom prst="rect">
            <a:avLst/>
          </a:prstGeom>
        </p:spPr>
        <p:txBody>
          <a:bodyPr vert="horz" wrap="square" lIns="0" tIns="0" rIns="0" bIns="0" rtlCol="0">
            <a:spAutoFit/>
          </a:bodyPr>
          <a:lstStyle/>
          <a:p>
            <a:pPr algn="just"/>
            <a:r>
              <a:rPr lang="en-US" sz="2800" dirty="0" smtClean="0">
                <a:solidFill>
                  <a:srgbClr val="C00000"/>
                </a:solidFill>
                <a:latin typeface="Times New Roman" pitchFamily="18" charset="0"/>
                <a:cs typeface="Times New Roman" pitchFamily="18" charset="0"/>
              </a:rPr>
              <a:t>Maximal </a:t>
            </a:r>
            <a:r>
              <a:rPr lang="en-US" sz="2800" dirty="0">
                <a:solidFill>
                  <a:srgbClr val="C00000"/>
                </a:solidFill>
                <a:latin typeface="Times New Roman" pitchFamily="18" charset="0"/>
                <a:cs typeface="Times New Roman" pitchFamily="18" charset="0"/>
              </a:rPr>
              <a:t>Skyline </a:t>
            </a:r>
            <a:r>
              <a:rPr lang="en-US" sz="2800" dirty="0" smtClean="0">
                <a:solidFill>
                  <a:srgbClr val="C00000"/>
                </a:solidFill>
                <a:latin typeface="Times New Roman" pitchFamily="18" charset="0"/>
                <a:cs typeface="Times New Roman" pitchFamily="18" charset="0"/>
              </a:rPr>
              <a:t>Constraints</a:t>
            </a:r>
          </a:p>
          <a:p>
            <a:pPr lvl="1" algn="just"/>
            <a:r>
              <a:rPr lang="en-US" sz="2800" dirty="0" smtClean="0">
                <a:latin typeface="Times New Roman" pitchFamily="18" charset="0"/>
                <a:cs typeface="Times New Roman" pitchFamily="18" charset="0"/>
              </a:rPr>
              <a:t>Constraints </a:t>
            </a:r>
            <a:r>
              <a:rPr lang="en-US" sz="2800" dirty="0">
                <a:latin typeface="Times New Roman" pitchFamily="18" charset="0"/>
                <a:cs typeface="Times New Roman" pitchFamily="18" charset="0"/>
              </a:rPr>
              <a:t>not subsumed by any other skyline constraints of </a:t>
            </a:r>
            <a:r>
              <a:rPr lang="en-US" sz="2800" i="1" dirty="0">
                <a:latin typeface="Times New Roman" pitchFamily="18" charset="0"/>
                <a:cs typeface="Times New Roman" pitchFamily="18" charset="0"/>
              </a:rPr>
              <a:t>t</a:t>
            </a:r>
            <a:r>
              <a:rPr lang="en-US" sz="2800" dirty="0">
                <a:latin typeface="Times New Roman" pitchFamily="18" charset="0"/>
                <a:cs typeface="Times New Roman" pitchFamily="18" charset="0"/>
              </a:rPr>
              <a:t>. </a:t>
            </a:r>
            <a:endParaRPr lang="en-US" sz="2800" spc="-50" dirty="0">
              <a:latin typeface="Monotype Corsiva" pitchFamily="66" charset="0"/>
              <a:ea typeface="Segoe UI" pitchFamily="34" charset="0"/>
              <a:cs typeface="Times New Roman" pitchFamily="18" charset="0"/>
            </a:endParaRPr>
          </a:p>
        </p:txBody>
      </p:sp>
      <p:sp>
        <p:nvSpPr>
          <p:cNvPr id="29" name="TextBox 28"/>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4584199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1002134"/>
          </a:xfrm>
        </p:spPr>
        <p:txBody>
          <a:bodyPr/>
          <a:lstStyle/>
          <a:p>
            <a:r>
              <a:rPr lang="en-US" sz="3600" dirty="0" err="1">
                <a:solidFill>
                  <a:srgbClr val="0064B1"/>
                </a:solidFill>
              </a:rPr>
              <a:t>FactWatcher</a:t>
            </a:r>
            <a:r>
              <a:rPr lang="en-US" sz="3600" dirty="0">
                <a:solidFill>
                  <a:srgbClr val="0064B1"/>
                </a:solidFill>
              </a:rPr>
              <a:t> Finds Three Types of Facts (and can be Extended)</a:t>
            </a:r>
          </a:p>
        </p:txBody>
      </p:sp>
      <p:sp>
        <p:nvSpPr>
          <p:cNvPr id="3" name="Text Placeholder 2"/>
          <p:cNvSpPr>
            <a:spLocks noGrp="1"/>
          </p:cNvSpPr>
          <p:nvPr>
            <p:ph type="body" sz="quarter" idx="10"/>
          </p:nvPr>
        </p:nvSpPr>
        <p:spPr>
          <a:xfrm>
            <a:off x="389435" y="1205999"/>
            <a:ext cx="8573589" cy="3017749"/>
          </a:xfrm>
        </p:spPr>
        <p:txBody>
          <a:bodyPr/>
          <a:lstStyle/>
          <a:p>
            <a:pPr lvl="1"/>
            <a:r>
              <a:rPr lang="en-US" sz="3200" dirty="0">
                <a:solidFill>
                  <a:srgbClr val="F58026"/>
                </a:solidFill>
              </a:rPr>
              <a:t>Examples from Real News Media</a:t>
            </a:r>
          </a:p>
          <a:p>
            <a:pPr lvl="1"/>
            <a:r>
              <a:rPr lang="en-US" sz="2800" dirty="0" smtClean="0">
                <a:solidFill>
                  <a:schemeClr val="accent5">
                    <a:lumMod val="75000"/>
                  </a:schemeClr>
                </a:solidFill>
              </a:rPr>
              <a:t>Situational facts, One-of-the-few </a:t>
            </a:r>
            <a:r>
              <a:rPr lang="en-US" sz="2800" dirty="0">
                <a:solidFill>
                  <a:schemeClr val="accent5">
                    <a:lumMod val="75000"/>
                  </a:schemeClr>
                </a:solidFill>
              </a:rPr>
              <a:t>o</a:t>
            </a:r>
            <a:r>
              <a:rPr lang="en-US" sz="2800" dirty="0" smtClean="0">
                <a:solidFill>
                  <a:schemeClr val="accent5">
                    <a:lumMod val="75000"/>
                  </a:schemeClr>
                </a:solidFill>
              </a:rPr>
              <a:t>bjects</a:t>
            </a:r>
            <a:endParaRPr lang="en-US" sz="2800" dirty="0">
              <a:solidFill>
                <a:schemeClr val="accent5">
                  <a:lumMod val="75000"/>
                </a:schemeClr>
              </a:solidFill>
            </a:endParaRPr>
          </a:p>
          <a:p>
            <a:pPr lvl="1"/>
            <a:endParaRPr lang="en-US" sz="2000" dirty="0" smtClean="0"/>
          </a:p>
          <a:p>
            <a:pPr marL="342900" lvl="1" indent="-342900">
              <a:buFont typeface="Courier New" panose="02070309020205020404" pitchFamily="49" charset="0"/>
              <a:buChar char="o"/>
            </a:pPr>
            <a:r>
              <a:rPr lang="en-US" sz="2000" dirty="0" smtClean="0"/>
              <a:t>“</a:t>
            </a:r>
            <a:r>
              <a:rPr lang="en-US" sz="2000" dirty="0"/>
              <a:t>Paul George had </a:t>
            </a:r>
            <a:r>
              <a:rPr lang="en-US" sz="2000" dirty="0">
                <a:solidFill>
                  <a:schemeClr val="accent6"/>
                </a:solidFill>
              </a:rPr>
              <a:t>21 points, 11 rebounds and 5 assists</a:t>
            </a:r>
            <a:r>
              <a:rPr lang="en-US" sz="2000" dirty="0"/>
              <a:t> to become the </a:t>
            </a:r>
            <a:r>
              <a:rPr lang="en-US" sz="2000" dirty="0">
                <a:solidFill>
                  <a:srgbClr val="83B800"/>
                </a:solidFill>
              </a:rPr>
              <a:t>first Pacers player</a:t>
            </a:r>
            <a:r>
              <a:rPr lang="en-US" sz="2000" dirty="0"/>
              <a:t> with a 20/10/5 (points/rebounds/assists) game </a:t>
            </a:r>
            <a:r>
              <a:rPr lang="en-US" sz="2000" dirty="0">
                <a:solidFill>
                  <a:srgbClr val="83B800"/>
                </a:solidFill>
              </a:rPr>
              <a:t>against the Bulls</a:t>
            </a:r>
            <a:r>
              <a:rPr lang="en-US" sz="2000" dirty="0"/>
              <a:t> </a:t>
            </a:r>
            <a:r>
              <a:rPr lang="en-US" sz="2000" dirty="0">
                <a:solidFill>
                  <a:srgbClr val="83B800"/>
                </a:solidFill>
              </a:rPr>
              <a:t>since </a:t>
            </a:r>
            <a:r>
              <a:rPr lang="en-US" sz="2000" dirty="0" err="1"/>
              <a:t>Detlef</a:t>
            </a:r>
            <a:r>
              <a:rPr lang="en-US" sz="2000" dirty="0"/>
              <a:t> Schrempf</a:t>
            </a:r>
            <a:r>
              <a:rPr lang="en-US" sz="2000" dirty="0">
                <a:solidFill>
                  <a:srgbClr val="83B800"/>
                </a:solidFill>
              </a:rPr>
              <a:t> </a:t>
            </a:r>
            <a:r>
              <a:rPr lang="en-US" sz="2000" dirty="0"/>
              <a:t>in </a:t>
            </a:r>
            <a:r>
              <a:rPr lang="en-US" sz="2000" dirty="0">
                <a:solidFill>
                  <a:srgbClr val="83B800"/>
                </a:solidFill>
              </a:rPr>
              <a:t>December 1992</a:t>
            </a:r>
            <a:r>
              <a:rPr lang="en-US" sz="2000" dirty="0" smtClean="0"/>
              <a:t>.”                                                                  </a:t>
            </a:r>
            <a:r>
              <a:rPr lang="en-US" sz="1200" dirty="0" smtClean="0"/>
              <a:t>http</a:t>
            </a:r>
            <a:r>
              <a:rPr lang="en-US" sz="1200" dirty="0"/>
              <a:t>://espn.go.com/espn/elias?date=20130205</a:t>
            </a:r>
          </a:p>
          <a:p>
            <a:pPr marL="342900" lvl="1" indent="-342900">
              <a:buFont typeface="Courier New" panose="02070309020205020404" pitchFamily="49" charset="0"/>
              <a:buChar char="o"/>
            </a:pPr>
            <a:endParaRPr lang="en-US" sz="2000" dirty="0" smtClean="0"/>
          </a:p>
          <a:p>
            <a:pPr marL="342900" lvl="1" indent="-342900">
              <a:buFont typeface="Courier New" panose="02070309020205020404" pitchFamily="49" charset="0"/>
              <a:buChar char="o"/>
            </a:pPr>
            <a:r>
              <a:rPr lang="en-US" sz="2000" dirty="0" smtClean="0"/>
              <a:t>“</a:t>
            </a:r>
            <a:r>
              <a:rPr lang="en-US" sz="2000" dirty="0"/>
              <a:t>The social world’s </a:t>
            </a:r>
            <a:r>
              <a:rPr lang="en-US" sz="2000" dirty="0">
                <a:solidFill>
                  <a:srgbClr val="83B800"/>
                </a:solidFill>
              </a:rPr>
              <a:t>most viral photo </a:t>
            </a:r>
            <a:r>
              <a:rPr lang="en-US" sz="2000" dirty="0"/>
              <a:t>ever generated </a:t>
            </a:r>
            <a:r>
              <a:rPr lang="en-US" sz="2000" dirty="0">
                <a:solidFill>
                  <a:schemeClr val="accent6"/>
                </a:solidFill>
              </a:rPr>
              <a:t>3.5 million likes, 170,000 comments and 460,000 shares</a:t>
            </a:r>
            <a:r>
              <a:rPr lang="en-US" sz="2000" dirty="0"/>
              <a:t> by Wednesday afternoon</a:t>
            </a:r>
            <a:r>
              <a:rPr lang="en-US" sz="2000" dirty="0" smtClean="0"/>
              <a:t>.”                                   </a:t>
            </a:r>
            <a:r>
              <a:rPr lang="en-US" sz="1200" dirty="0" smtClean="0"/>
              <a:t>http</a:t>
            </a:r>
            <a:r>
              <a:rPr lang="en-US" sz="1200" dirty="0"/>
              <a:t>://</a:t>
            </a:r>
            <a:r>
              <a:rPr lang="en-US" sz="1200" dirty="0" smtClean="0"/>
              <a:t>www.cnbc.com/id/49728455</a:t>
            </a:r>
          </a:p>
        </p:txBody>
      </p:sp>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6891291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sz="4400" dirty="0" err="1"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TopDown</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27" name="Oval 26"/>
          <p:cNvSpPr/>
          <p:nvPr/>
        </p:nvSpPr>
        <p:spPr>
          <a:xfrm>
            <a:off x="6250250" y="2398781"/>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a:t>
            </a:r>
          </a:p>
        </p:txBody>
      </p:sp>
      <p:sp>
        <p:nvSpPr>
          <p:cNvPr id="28" name="Oval 27"/>
          <p:cNvSpPr/>
          <p:nvPr/>
        </p:nvSpPr>
        <p:spPr>
          <a:xfrm>
            <a:off x="6250250" y="1598681"/>
            <a:ext cx="914400" cy="5143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l-GR" sz="2000" b="1" dirty="0" smtClean="0">
                <a:solidFill>
                  <a:schemeClr val="tx1"/>
                </a:solidFill>
                <a:cs typeface="Mongolian Baiti" pitchFamily="66" charset="0"/>
              </a:rPr>
              <a:t>Τ</a:t>
            </a:r>
            <a:endParaRPr lang="en-US" sz="2000" b="1" dirty="0" smtClean="0">
              <a:solidFill>
                <a:schemeClr val="tx1"/>
              </a:solidFill>
              <a:cs typeface="Mongolian Baiti" pitchFamily="66" charset="0"/>
            </a:endParaRP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cxnSp>
        <p:nvCxnSpPr>
          <p:cNvPr id="29" name="Straight Arrow Connector 28"/>
          <p:cNvCxnSpPr>
            <a:stCxn id="41" idx="0"/>
            <a:endCxn id="28" idx="4"/>
          </p:cNvCxnSpPr>
          <p:nvPr/>
        </p:nvCxnSpPr>
        <p:spPr>
          <a:xfrm rot="5400000" flipH="1" flipV="1">
            <a:off x="5802575" y="1493906"/>
            <a:ext cx="28575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30" name="Straight Arrow Connector 29"/>
          <p:cNvCxnSpPr>
            <a:stCxn id="27" idx="0"/>
            <a:endCxn id="28" idx="4"/>
          </p:cNvCxnSpPr>
          <p:nvPr/>
        </p:nvCxnSpPr>
        <p:spPr>
          <a:xfrm rot="5400000" flipH="1" flipV="1">
            <a:off x="6564575" y="2255708"/>
            <a:ext cx="28575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31" name="Straight Arrow Connector 30"/>
          <p:cNvCxnSpPr>
            <a:stCxn id="42" idx="0"/>
            <a:endCxn id="28" idx="4"/>
          </p:cNvCxnSpPr>
          <p:nvPr/>
        </p:nvCxnSpPr>
        <p:spPr>
          <a:xfrm rot="16200000" flipV="1">
            <a:off x="7326575" y="1493906"/>
            <a:ext cx="285750"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32" name="Rectangle 31"/>
          <p:cNvSpPr/>
          <p:nvPr/>
        </p:nvSpPr>
        <p:spPr>
          <a:xfrm>
            <a:off x="6128330" y="3770381"/>
            <a:ext cx="1188720" cy="400050"/>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a:t>
            </a:r>
          </a:p>
        </p:txBody>
      </p:sp>
      <p:cxnSp>
        <p:nvCxnSpPr>
          <p:cNvPr id="33" name="Straight Arrow Connector 32"/>
          <p:cNvCxnSpPr/>
          <p:nvPr/>
        </p:nvCxnSpPr>
        <p:spPr>
          <a:xfrm>
            <a:off x="6707450" y="2798831"/>
            <a:ext cx="1524000" cy="28575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34" name="Straight Arrow Connector 33"/>
          <p:cNvCxnSpPr/>
          <p:nvPr/>
        </p:nvCxnSpPr>
        <p:spPr>
          <a:xfrm rot="5400000">
            <a:off x="8087829" y="2942452"/>
            <a:ext cx="288036" cy="794"/>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35" name="Straight Arrow Connector 34"/>
          <p:cNvCxnSpPr/>
          <p:nvPr/>
        </p:nvCxnSpPr>
        <p:spPr>
          <a:xfrm rot="10800000" flipV="1">
            <a:off x="5183450" y="2801713"/>
            <a:ext cx="1524794" cy="282869"/>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36" name="Straight Arrow Connector 35"/>
          <p:cNvCxnSpPr>
            <a:endCxn id="44" idx="0"/>
          </p:cNvCxnSpPr>
          <p:nvPr/>
        </p:nvCxnSpPr>
        <p:spPr>
          <a:xfrm rot="10800000" flipV="1">
            <a:off x="6707450" y="2798831"/>
            <a:ext cx="152400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37" name="Straight Arrow Connector 36"/>
          <p:cNvCxnSpPr>
            <a:stCxn id="44" idx="0"/>
          </p:cNvCxnSpPr>
          <p:nvPr/>
        </p:nvCxnSpPr>
        <p:spPr>
          <a:xfrm rot="16200000" flipV="1">
            <a:off x="5774000" y="2208281"/>
            <a:ext cx="34290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38" name="Straight Arrow Connector 37"/>
          <p:cNvCxnSpPr>
            <a:stCxn id="32" idx="0"/>
            <a:endCxn id="44" idx="4"/>
          </p:cNvCxnSpPr>
          <p:nvPr/>
        </p:nvCxnSpPr>
        <p:spPr>
          <a:xfrm rot="16200000" flipV="1">
            <a:off x="6577910" y="3625601"/>
            <a:ext cx="274320" cy="1524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39" name="Straight Arrow Connector 38"/>
          <p:cNvCxnSpPr>
            <a:endCxn id="32" idx="0"/>
          </p:cNvCxnSpPr>
          <p:nvPr/>
        </p:nvCxnSpPr>
        <p:spPr>
          <a:xfrm rot="10800000" flipV="1">
            <a:off x="6722690" y="3427481"/>
            <a:ext cx="135636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40" name="Straight Arrow Connector 39"/>
          <p:cNvCxnSpPr>
            <a:endCxn id="32" idx="0"/>
          </p:cNvCxnSpPr>
          <p:nvPr/>
        </p:nvCxnSpPr>
        <p:spPr>
          <a:xfrm>
            <a:off x="5488250" y="3484631"/>
            <a:ext cx="1234440" cy="28575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sp>
        <p:nvSpPr>
          <p:cNvPr id="41" name="Oval 40"/>
          <p:cNvSpPr/>
          <p:nvPr/>
        </p:nvSpPr>
        <p:spPr>
          <a:xfrm>
            <a:off x="4726250" y="2398781"/>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2</a:t>
            </a:r>
            <a:r>
              <a:rPr lang="en-US" sz="2000" b="1" dirty="0" smtClean="0">
                <a:solidFill>
                  <a:schemeClr val="tx1"/>
                </a:solidFill>
                <a:latin typeface="Times New Roman" pitchFamily="18" charset="0"/>
                <a:cs typeface="Times New Roman" pitchFamily="18" charset="0"/>
              </a:rPr>
              <a:t>}</a:t>
            </a:r>
          </a:p>
        </p:txBody>
      </p:sp>
      <p:sp>
        <p:nvSpPr>
          <p:cNvPr id="42" name="Oval 41"/>
          <p:cNvSpPr/>
          <p:nvPr/>
        </p:nvSpPr>
        <p:spPr>
          <a:xfrm>
            <a:off x="7774250" y="2398781"/>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a:t>
            </a:r>
          </a:p>
        </p:txBody>
      </p:sp>
      <p:sp>
        <p:nvSpPr>
          <p:cNvPr id="43" name="Oval 42"/>
          <p:cNvSpPr/>
          <p:nvPr/>
        </p:nvSpPr>
        <p:spPr>
          <a:xfrm>
            <a:off x="7774250" y="314173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endParaRPr lang="en-US" sz="2000" b="1" dirty="0" smtClean="0">
              <a:solidFill>
                <a:schemeClr val="tx1"/>
              </a:solidFill>
              <a:latin typeface="Times New Roman" pitchFamily="18" charset="0"/>
              <a:cs typeface="Times New Roman" pitchFamily="18" charset="0"/>
            </a:endParaRPr>
          </a:p>
          <a:p>
            <a:pPr algn="ctr"/>
            <a:r>
              <a:rPr lang="en-US" sz="2000" b="1" dirty="0" smtClean="0">
                <a:solidFill>
                  <a:schemeClr val="tx1"/>
                </a:solidFill>
                <a:latin typeface="Times New Roman" pitchFamily="18" charset="0"/>
                <a:cs typeface="Times New Roman" pitchFamily="18" charset="0"/>
              </a:rPr>
              <a:t>{}</a:t>
            </a:r>
          </a:p>
        </p:txBody>
      </p:sp>
      <p:sp>
        <p:nvSpPr>
          <p:cNvPr id="44" name="Oval 43"/>
          <p:cNvSpPr/>
          <p:nvPr/>
        </p:nvSpPr>
        <p:spPr>
          <a:xfrm>
            <a:off x="6250250" y="3141731"/>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a:t>
            </a:r>
          </a:p>
        </p:txBody>
      </p:sp>
      <p:sp>
        <p:nvSpPr>
          <p:cNvPr id="45" name="Oval 44"/>
          <p:cNvSpPr/>
          <p:nvPr/>
        </p:nvSpPr>
        <p:spPr>
          <a:xfrm>
            <a:off x="4726250" y="314173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endParaRPr lang="en-US" sz="2000" b="1" dirty="0" smtClean="0">
              <a:solidFill>
                <a:schemeClr val="tx1"/>
              </a:solidFill>
              <a:latin typeface="Times New Roman" pitchFamily="18" charset="0"/>
              <a:cs typeface="Times New Roman" pitchFamily="18" charset="0"/>
            </a:endParaRPr>
          </a:p>
          <a:p>
            <a:pPr algn="ctr"/>
            <a:r>
              <a:rPr lang="en-US" sz="2000" b="1" dirty="0" smtClean="0">
                <a:solidFill>
                  <a:schemeClr val="tx1"/>
                </a:solidFill>
                <a:latin typeface="Times New Roman" pitchFamily="18" charset="0"/>
                <a:cs typeface="Times New Roman" pitchFamily="18" charset="0"/>
              </a:rPr>
              <a:t>{}</a:t>
            </a:r>
          </a:p>
        </p:txBody>
      </p:sp>
      <p:cxnSp>
        <p:nvCxnSpPr>
          <p:cNvPr id="46" name="Straight Arrow Connector 45"/>
          <p:cNvCxnSpPr/>
          <p:nvPr/>
        </p:nvCxnSpPr>
        <p:spPr>
          <a:xfrm rot="5400000" flipH="1" flipV="1">
            <a:off x="5039829" y="2942452"/>
            <a:ext cx="288036" cy="794"/>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graphicFrame>
        <p:nvGraphicFramePr>
          <p:cNvPr id="58" name="Content Placeholder 3"/>
          <p:cNvGraphicFramePr>
            <a:graphicFrameLocks/>
          </p:cNvGraphicFramePr>
          <p:nvPr>
            <p:extLst>
              <p:ext uri="{D42A27DB-BD31-4B8C-83A1-F6EECF244321}">
                <p14:modId xmlns:p14="http://schemas.microsoft.com/office/powerpoint/2010/main" val="1196073057"/>
              </p:ext>
            </p:extLst>
          </p:nvPr>
        </p:nvGraphicFramePr>
        <p:xfrm>
          <a:off x="470847" y="1420184"/>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3</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2</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3</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4</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11</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15</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r>
            </a:tbl>
          </a:graphicData>
        </a:graphic>
      </p:graphicFrame>
      <p:sp>
        <p:nvSpPr>
          <p:cNvPr id="24" name="Rectangle 23"/>
          <p:cNvSpPr/>
          <p:nvPr/>
        </p:nvSpPr>
        <p:spPr bwMode="auto">
          <a:xfrm>
            <a:off x="2983174" y="1375483"/>
            <a:ext cx="1665027"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TextBox 2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40128627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sz="440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TopDown</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27" name="Oval 26"/>
          <p:cNvSpPr/>
          <p:nvPr/>
        </p:nvSpPr>
        <p:spPr>
          <a:xfrm>
            <a:off x="6250250" y="2398781"/>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a:t>
            </a:r>
          </a:p>
        </p:txBody>
      </p:sp>
      <p:sp>
        <p:nvSpPr>
          <p:cNvPr id="28" name="Oval 27"/>
          <p:cNvSpPr/>
          <p:nvPr/>
        </p:nvSpPr>
        <p:spPr>
          <a:xfrm>
            <a:off x="6250250" y="1598681"/>
            <a:ext cx="914400" cy="5143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l-GR" sz="2000" b="1" dirty="0" smtClean="0">
                <a:solidFill>
                  <a:srgbClr val="00B050"/>
                </a:solidFill>
                <a:cs typeface="Mongolian Baiti" pitchFamily="66" charset="0"/>
              </a:rPr>
              <a:t>Τ</a:t>
            </a:r>
            <a:endParaRPr lang="en-US" sz="2000" b="1" dirty="0" smtClean="0">
              <a:solidFill>
                <a:srgbClr val="00B050"/>
              </a:solidFill>
              <a:cs typeface="Mongolian Baiti" pitchFamily="66" charset="0"/>
            </a:endParaRP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4</a:t>
            </a:r>
            <a:r>
              <a:rPr lang="en-US" sz="2000" b="1" dirty="0" smtClean="0">
                <a:solidFill>
                  <a:srgbClr val="00B050"/>
                </a:solidFill>
                <a:latin typeface="Times New Roman" pitchFamily="18" charset="0"/>
                <a:cs typeface="Times New Roman" pitchFamily="18" charset="0"/>
              </a:rPr>
              <a:t>}</a:t>
            </a:r>
          </a:p>
        </p:txBody>
      </p:sp>
      <p:cxnSp>
        <p:nvCxnSpPr>
          <p:cNvPr id="29" name="Straight Arrow Connector 28"/>
          <p:cNvCxnSpPr>
            <a:stCxn id="41" idx="0"/>
            <a:endCxn id="28" idx="4"/>
          </p:cNvCxnSpPr>
          <p:nvPr/>
        </p:nvCxnSpPr>
        <p:spPr>
          <a:xfrm rot="5400000" flipH="1" flipV="1">
            <a:off x="5802575" y="1493906"/>
            <a:ext cx="28575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30" name="Straight Arrow Connector 29"/>
          <p:cNvCxnSpPr>
            <a:stCxn id="27" idx="0"/>
            <a:endCxn id="28" idx="4"/>
          </p:cNvCxnSpPr>
          <p:nvPr/>
        </p:nvCxnSpPr>
        <p:spPr>
          <a:xfrm rot="5400000" flipH="1" flipV="1">
            <a:off x="6564575" y="2255708"/>
            <a:ext cx="28575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31" name="Straight Arrow Connector 30"/>
          <p:cNvCxnSpPr>
            <a:stCxn id="42" idx="0"/>
            <a:endCxn id="28" idx="4"/>
          </p:cNvCxnSpPr>
          <p:nvPr/>
        </p:nvCxnSpPr>
        <p:spPr>
          <a:xfrm rot="16200000" flipV="1">
            <a:off x="7326575" y="1493906"/>
            <a:ext cx="285750"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32" name="Rectangle 31"/>
          <p:cNvSpPr/>
          <p:nvPr/>
        </p:nvSpPr>
        <p:spPr>
          <a:xfrm>
            <a:off x="6128330" y="3770381"/>
            <a:ext cx="1188720" cy="400050"/>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a:t>
            </a:r>
          </a:p>
        </p:txBody>
      </p:sp>
      <p:cxnSp>
        <p:nvCxnSpPr>
          <p:cNvPr id="33" name="Straight Arrow Connector 32"/>
          <p:cNvCxnSpPr/>
          <p:nvPr/>
        </p:nvCxnSpPr>
        <p:spPr>
          <a:xfrm>
            <a:off x="6707450" y="2798831"/>
            <a:ext cx="1524000" cy="28575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34" name="Straight Arrow Connector 33"/>
          <p:cNvCxnSpPr/>
          <p:nvPr/>
        </p:nvCxnSpPr>
        <p:spPr>
          <a:xfrm rot="5400000">
            <a:off x="8087829" y="2942452"/>
            <a:ext cx="288036" cy="794"/>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35" name="Straight Arrow Connector 34"/>
          <p:cNvCxnSpPr/>
          <p:nvPr/>
        </p:nvCxnSpPr>
        <p:spPr>
          <a:xfrm rot="10800000" flipV="1">
            <a:off x="5183450" y="2801713"/>
            <a:ext cx="1524794" cy="282869"/>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36" name="Straight Arrow Connector 35"/>
          <p:cNvCxnSpPr>
            <a:endCxn id="44" idx="0"/>
          </p:cNvCxnSpPr>
          <p:nvPr/>
        </p:nvCxnSpPr>
        <p:spPr>
          <a:xfrm rot="10800000" flipV="1">
            <a:off x="6707450" y="2798831"/>
            <a:ext cx="152400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37" name="Straight Arrow Connector 36"/>
          <p:cNvCxnSpPr>
            <a:stCxn id="44" idx="0"/>
          </p:cNvCxnSpPr>
          <p:nvPr/>
        </p:nvCxnSpPr>
        <p:spPr>
          <a:xfrm rot="16200000" flipV="1">
            <a:off x="5774000" y="2208281"/>
            <a:ext cx="34290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38" name="Straight Arrow Connector 37"/>
          <p:cNvCxnSpPr>
            <a:stCxn id="32" idx="0"/>
            <a:endCxn id="44" idx="4"/>
          </p:cNvCxnSpPr>
          <p:nvPr/>
        </p:nvCxnSpPr>
        <p:spPr>
          <a:xfrm rot="16200000" flipV="1">
            <a:off x="6577910" y="3625601"/>
            <a:ext cx="274320" cy="1524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39" name="Straight Arrow Connector 38"/>
          <p:cNvCxnSpPr>
            <a:endCxn id="32" idx="0"/>
          </p:cNvCxnSpPr>
          <p:nvPr/>
        </p:nvCxnSpPr>
        <p:spPr>
          <a:xfrm rot="10800000" flipV="1">
            <a:off x="6722690" y="3427481"/>
            <a:ext cx="135636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40" name="Straight Arrow Connector 39"/>
          <p:cNvCxnSpPr>
            <a:endCxn id="32" idx="0"/>
          </p:cNvCxnSpPr>
          <p:nvPr/>
        </p:nvCxnSpPr>
        <p:spPr>
          <a:xfrm>
            <a:off x="5488250" y="3484631"/>
            <a:ext cx="1234440" cy="28575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sp>
        <p:nvSpPr>
          <p:cNvPr id="41" name="Oval 40"/>
          <p:cNvSpPr/>
          <p:nvPr/>
        </p:nvSpPr>
        <p:spPr>
          <a:xfrm>
            <a:off x="4726250" y="2398781"/>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2</a:t>
            </a:r>
            <a:r>
              <a:rPr lang="en-US" sz="2000" b="1" dirty="0" smtClean="0">
                <a:solidFill>
                  <a:schemeClr val="tx1"/>
                </a:solidFill>
                <a:latin typeface="Times New Roman" pitchFamily="18" charset="0"/>
                <a:cs typeface="Times New Roman" pitchFamily="18" charset="0"/>
              </a:rPr>
              <a:t>}</a:t>
            </a:r>
          </a:p>
        </p:txBody>
      </p:sp>
      <p:sp>
        <p:nvSpPr>
          <p:cNvPr id="42" name="Oval 41"/>
          <p:cNvSpPr/>
          <p:nvPr/>
        </p:nvSpPr>
        <p:spPr>
          <a:xfrm>
            <a:off x="7774250" y="2398781"/>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a:t>
            </a:r>
          </a:p>
        </p:txBody>
      </p:sp>
      <p:sp>
        <p:nvSpPr>
          <p:cNvPr id="43" name="Oval 42"/>
          <p:cNvSpPr/>
          <p:nvPr/>
        </p:nvSpPr>
        <p:spPr>
          <a:xfrm>
            <a:off x="7774250" y="314173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endParaRPr lang="en-US" sz="2000" b="1" dirty="0" smtClean="0">
              <a:solidFill>
                <a:schemeClr val="tx1"/>
              </a:solidFill>
              <a:latin typeface="Times New Roman" pitchFamily="18" charset="0"/>
              <a:cs typeface="Times New Roman" pitchFamily="18" charset="0"/>
            </a:endParaRPr>
          </a:p>
          <a:p>
            <a:pPr algn="ctr"/>
            <a:r>
              <a:rPr lang="en-US" sz="2000" b="1" dirty="0" smtClean="0">
                <a:solidFill>
                  <a:schemeClr val="tx1"/>
                </a:solidFill>
                <a:latin typeface="Times New Roman" pitchFamily="18" charset="0"/>
                <a:cs typeface="Times New Roman" pitchFamily="18" charset="0"/>
              </a:rPr>
              <a:t>{}</a:t>
            </a:r>
          </a:p>
        </p:txBody>
      </p:sp>
      <p:sp>
        <p:nvSpPr>
          <p:cNvPr id="44" name="Oval 43"/>
          <p:cNvSpPr/>
          <p:nvPr/>
        </p:nvSpPr>
        <p:spPr>
          <a:xfrm>
            <a:off x="6250250" y="3141731"/>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a:t>
            </a:r>
          </a:p>
        </p:txBody>
      </p:sp>
      <p:sp>
        <p:nvSpPr>
          <p:cNvPr id="45" name="Oval 44"/>
          <p:cNvSpPr/>
          <p:nvPr/>
        </p:nvSpPr>
        <p:spPr>
          <a:xfrm>
            <a:off x="4726250" y="314173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endParaRPr lang="en-US" sz="2000" b="1" dirty="0" smtClean="0">
              <a:solidFill>
                <a:schemeClr val="tx1"/>
              </a:solidFill>
              <a:latin typeface="Times New Roman" pitchFamily="18" charset="0"/>
              <a:cs typeface="Times New Roman" pitchFamily="18" charset="0"/>
            </a:endParaRPr>
          </a:p>
          <a:p>
            <a:pPr algn="ctr"/>
            <a:r>
              <a:rPr lang="en-US" sz="2000" b="1" dirty="0" smtClean="0">
                <a:solidFill>
                  <a:schemeClr val="tx1"/>
                </a:solidFill>
                <a:latin typeface="Times New Roman" pitchFamily="18" charset="0"/>
                <a:cs typeface="Times New Roman" pitchFamily="18" charset="0"/>
              </a:rPr>
              <a:t>{}</a:t>
            </a:r>
          </a:p>
        </p:txBody>
      </p:sp>
      <p:cxnSp>
        <p:nvCxnSpPr>
          <p:cNvPr id="46" name="Straight Arrow Connector 45"/>
          <p:cNvCxnSpPr/>
          <p:nvPr/>
        </p:nvCxnSpPr>
        <p:spPr>
          <a:xfrm rot="5400000" flipH="1" flipV="1">
            <a:off x="5039829" y="2942452"/>
            <a:ext cx="288036" cy="794"/>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graphicFrame>
        <p:nvGraphicFramePr>
          <p:cNvPr id="65" name="Content Placeholder 3"/>
          <p:cNvGraphicFramePr>
            <a:graphicFrameLocks/>
          </p:cNvGraphicFramePr>
          <p:nvPr>
            <p:extLst>
              <p:ext uri="{D42A27DB-BD31-4B8C-83A1-F6EECF244321}">
                <p14:modId xmlns:p14="http://schemas.microsoft.com/office/powerpoint/2010/main" val="2303312720"/>
              </p:ext>
            </p:extLst>
          </p:nvPr>
        </p:nvGraphicFramePr>
        <p:xfrm>
          <a:off x="470847" y="1420184"/>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3</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2</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3</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4</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a</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b</a:t>
                      </a:r>
                      <a:r>
                        <a:rPr lang="en-US" sz="1300" i="1" baseline="-2500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c</a:t>
                      </a:r>
                      <a:r>
                        <a:rPr lang="en-US" sz="1300" i="1" baseline="-2500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20</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20</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11</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15</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r>
            </a:tbl>
          </a:graphicData>
        </a:graphic>
      </p:graphicFrame>
      <p:sp>
        <p:nvSpPr>
          <p:cNvPr id="24" name="Rectangle 23"/>
          <p:cNvSpPr/>
          <p:nvPr/>
        </p:nvSpPr>
        <p:spPr bwMode="auto">
          <a:xfrm>
            <a:off x="2983174" y="1375483"/>
            <a:ext cx="1665027"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TextBox 2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42029544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sz="440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TopDown</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27" name="Oval 26"/>
          <p:cNvSpPr/>
          <p:nvPr/>
        </p:nvSpPr>
        <p:spPr>
          <a:xfrm>
            <a:off x="6250250" y="2398781"/>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a:t>
            </a:r>
          </a:p>
        </p:txBody>
      </p:sp>
      <p:sp>
        <p:nvSpPr>
          <p:cNvPr id="28" name="Oval 27"/>
          <p:cNvSpPr/>
          <p:nvPr/>
        </p:nvSpPr>
        <p:spPr>
          <a:xfrm>
            <a:off x="6250250" y="1598681"/>
            <a:ext cx="914400" cy="5143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l-GR" sz="2000" b="1" dirty="0" smtClean="0">
                <a:solidFill>
                  <a:srgbClr val="00B050"/>
                </a:solidFill>
                <a:cs typeface="Mongolian Baiti" pitchFamily="66" charset="0"/>
              </a:rPr>
              <a:t>Τ</a:t>
            </a:r>
            <a:endParaRPr lang="en-US" sz="2000" b="1" dirty="0" smtClean="0">
              <a:solidFill>
                <a:srgbClr val="00B050"/>
              </a:solidFill>
              <a:cs typeface="Mongolian Baiti" pitchFamily="66" charset="0"/>
            </a:endParaRP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4</a:t>
            </a:r>
            <a:r>
              <a:rPr lang="en-US" sz="2000" b="1" dirty="0" smtClean="0">
                <a:solidFill>
                  <a:srgbClr val="00B050"/>
                </a:solidFill>
                <a:latin typeface="Times New Roman" pitchFamily="18" charset="0"/>
                <a:cs typeface="Times New Roman" pitchFamily="18" charset="0"/>
              </a:rPr>
              <a:t>}</a:t>
            </a:r>
          </a:p>
        </p:txBody>
      </p:sp>
      <p:cxnSp>
        <p:nvCxnSpPr>
          <p:cNvPr id="29" name="Straight Arrow Connector 28"/>
          <p:cNvCxnSpPr>
            <a:stCxn id="41" idx="0"/>
            <a:endCxn id="28" idx="4"/>
          </p:cNvCxnSpPr>
          <p:nvPr/>
        </p:nvCxnSpPr>
        <p:spPr>
          <a:xfrm rot="5400000" flipH="1" flipV="1">
            <a:off x="5802575" y="1493906"/>
            <a:ext cx="28575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30" name="Straight Arrow Connector 29"/>
          <p:cNvCxnSpPr>
            <a:stCxn id="27" idx="0"/>
            <a:endCxn id="28" idx="4"/>
          </p:cNvCxnSpPr>
          <p:nvPr/>
        </p:nvCxnSpPr>
        <p:spPr>
          <a:xfrm rot="5400000" flipH="1" flipV="1">
            <a:off x="6564575" y="2255708"/>
            <a:ext cx="28575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31" name="Straight Arrow Connector 30"/>
          <p:cNvCxnSpPr>
            <a:stCxn id="42" idx="0"/>
            <a:endCxn id="28" idx="4"/>
          </p:cNvCxnSpPr>
          <p:nvPr/>
        </p:nvCxnSpPr>
        <p:spPr>
          <a:xfrm rot="16200000" flipV="1">
            <a:off x="7326575" y="1493906"/>
            <a:ext cx="285750"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32" name="Rectangle 31"/>
          <p:cNvSpPr/>
          <p:nvPr/>
        </p:nvSpPr>
        <p:spPr>
          <a:xfrm>
            <a:off x="6128330" y="3770381"/>
            <a:ext cx="1188720" cy="400050"/>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a:t>
            </a:r>
          </a:p>
        </p:txBody>
      </p:sp>
      <p:cxnSp>
        <p:nvCxnSpPr>
          <p:cNvPr id="33" name="Straight Arrow Connector 32"/>
          <p:cNvCxnSpPr/>
          <p:nvPr/>
        </p:nvCxnSpPr>
        <p:spPr>
          <a:xfrm>
            <a:off x="6707450" y="2798831"/>
            <a:ext cx="1524000" cy="28575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34" name="Straight Arrow Connector 33"/>
          <p:cNvCxnSpPr/>
          <p:nvPr/>
        </p:nvCxnSpPr>
        <p:spPr>
          <a:xfrm rot="5400000">
            <a:off x="8087829" y="2942452"/>
            <a:ext cx="288036" cy="794"/>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35" name="Straight Arrow Connector 34"/>
          <p:cNvCxnSpPr/>
          <p:nvPr/>
        </p:nvCxnSpPr>
        <p:spPr>
          <a:xfrm rot="10800000" flipV="1">
            <a:off x="5183450" y="2801713"/>
            <a:ext cx="1524794" cy="282869"/>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36" name="Straight Arrow Connector 35"/>
          <p:cNvCxnSpPr>
            <a:endCxn id="44" idx="0"/>
          </p:cNvCxnSpPr>
          <p:nvPr/>
        </p:nvCxnSpPr>
        <p:spPr>
          <a:xfrm rot="10800000" flipV="1">
            <a:off x="6707450" y="2798831"/>
            <a:ext cx="152400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37" name="Straight Arrow Connector 36"/>
          <p:cNvCxnSpPr>
            <a:stCxn id="44" idx="0"/>
          </p:cNvCxnSpPr>
          <p:nvPr/>
        </p:nvCxnSpPr>
        <p:spPr>
          <a:xfrm rot="16200000" flipV="1">
            <a:off x="5774000" y="2208281"/>
            <a:ext cx="34290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38" name="Straight Arrow Connector 37"/>
          <p:cNvCxnSpPr>
            <a:stCxn id="32" idx="0"/>
            <a:endCxn id="44" idx="4"/>
          </p:cNvCxnSpPr>
          <p:nvPr/>
        </p:nvCxnSpPr>
        <p:spPr>
          <a:xfrm rot="16200000" flipV="1">
            <a:off x="6577910" y="3625601"/>
            <a:ext cx="274320" cy="1524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39" name="Straight Arrow Connector 38"/>
          <p:cNvCxnSpPr>
            <a:endCxn id="32" idx="0"/>
          </p:cNvCxnSpPr>
          <p:nvPr/>
        </p:nvCxnSpPr>
        <p:spPr>
          <a:xfrm rot="10800000" flipV="1">
            <a:off x="6722690" y="3427481"/>
            <a:ext cx="135636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40" name="Straight Arrow Connector 39"/>
          <p:cNvCxnSpPr>
            <a:endCxn id="32" idx="0"/>
          </p:cNvCxnSpPr>
          <p:nvPr/>
        </p:nvCxnSpPr>
        <p:spPr>
          <a:xfrm>
            <a:off x="5488250" y="3484631"/>
            <a:ext cx="1234440" cy="28575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sp>
        <p:nvSpPr>
          <p:cNvPr id="41" name="Oval 40"/>
          <p:cNvSpPr/>
          <p:nvPr/>
        </p:nvSpPr>
        <p:spPr>
          <a:xfrm>
            <a:off x="4726250" y="2398781"/>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2</a:t>
            </a:r>
            <a:r>
              <a:rPr lang="en-US" sz="2000" b="1" dirty="0" smtClean="0">
                <a:solidFill>
                  <a:schemeClr val="tx1"/>
                </a:solidFill>
                <a:latin typeface="Times New Roman" pitchFamily="18" charset="0"/>
                <a:cs typeface="Times New Roman" pitchFamily="18" charset="0"/>
              </a:rPr>
              <a:t>}</a:t>
            </a:r>
          </a:p>
        </p:txBody>
      </p:sp>
      <p:sp>
        <p:nvSpPr>
          <p:cNvPr id="42" name="Oval 41"/>
          <p:cNvSpPr/>
          <p:nvPr/>
        </p:nvSpPr>
        <p:spPr>
          <a:xfrm>
            <a:off x="7774250" y="2398781"/>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a:t>
            </a:r>
          </a:p>
        </p:txBody>
      </p:sp>
      <p:sp>
        <p:nvSpPr>
          <p:cNvPr id="43" name="Oval 42"/>
          <p:cNvSpPr/>
          <p:nvPr/>
        </p:nvSpPr>
        <p:spPr>
          <a:xfrm>
            <a:off x="7774250" y="314173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endParaRPr lang="en-US" sz="2000" b="1" dirty="0" smtClean="0">
              <a:solidFill>
                <a:schemeClr val="tx1"/>
              </a:solidFill>
              <a:latin typeface="Times New Roman" pitchFamily="18" charset="0"/>
              <a:cs typeface="Times New Roman" pitchFamily="18" charset="0"/>
            </a:endParaRPr>
          </a:p>
          <a:p>
            <a:pPr algn="ctr"/>
            <a:r>
              <a:rPr lang="en-US" sz="2000" b="1" dirty="0" smtClean="0">
                <a:solidFill>
                  <a:schemeClr val="tx1"/>
                </a:solidFill>
                <a:latin typeface="Times New Roman" pitchFamily="18" charset="0"/>
                <a:cs typeface="Times New Roman" pitchFamily="18" charset="0"/>
              </a:rPr>
              <a:t>{}</a:t>
            </a:r>
          </a:p>
        </p:txBody>
      </p:sp>
      <p:sp>
        <p:nvSpPr>
          <p:cNvPr id="44" name="Oval 43"/>
          <p:cNvSpPr/>
          <p:nvPr/>
        </p:nvSpPr>
        <p:spPr>
          <a:xfrm>
            <a:off x="6250250" y="3141731"/>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a:t>
            </a:r>
          </a:p>
        </p:txBody>
      </p:sp>
      <p:sp>
        <p:nvSpPr>
          <p:cNvPr id="45" name="Oval 44"/>
          <p:cNvSpPr/>
          <p:nvPr/>
        </p:nvSpPr>
        <p:spPr>
          <a:xfrm>
            <a:off x="4726250" y="314173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endParaRPr lang="en-US" sz="2000" b="1" dirty="0" smtClean="0">
              <a:solidFill>
                <a:schemeClr val="tx1"/>
              </a:solidFill>
              <a:latin typeface="Times New Roman" pitchFamily="18" charset="0"/>
              <a:cs typeface="Times New Roman" pitchFamily="18" charset="0"/>
            </a:endParaRPr>
          </a:p>
          <a:p>
            <a:pPr algn="ctr"/>
            <a:r>
              <a:rPr lang="en-US" sz="2000" b="1" dirty="0" smtClean="0">
                <a:solidFill>
                  <a:schemeClr val="tx1"/>
                </a:solidFill>
                <a:latin typeface="Times New Roman" pitchFamily="18" charset="0"/>
                <a:cs typeface="Times New Roman" pitchFamily="18" charset="0"/>
              </a:rPr>
              <a:t>{}</a:t>
            </a:r>
          </a:p>
        </p:txBody>
      </p:sp>
      <p:cxnSp>
        <p:nvCxnSpPr>
          <p:cNvPr id="46" name="Straight Arrow Connector 45"/>
          <p:cNvCxnSpPr/>
          <p:nvPr/>
        </p:nvCxnSpPr>
        <p:spPr>
          <a:xfrm rot="5400000" flipH="1" flipV="1">
            <a:off x="5039829" y="2942452"/>
            <a:ext cx="288036" cy="794"/>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57" name="Straight Connector 56"/>
          <p:cNvCxnSpPr/>
          <p:nvPr/>
        </p:nvCxnSpPr>
        <p:spPr>
          <a:xfrm rot="5400000" flipH="1">
            <a:off x="6330325" y="2463000"/>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flipH="1" flipV="1">
            <a:off x="6330325" y="2463000"/>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flipH="1">
            <a:off x="6330325" y="1786125"/>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5400000" flipH="1" flipV="1">
            <a:off x="6330325" y="1786125"/>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5400000" flipH="1">
            <a:off x="7779075" y="3202219"/>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5400000" flipH="1" flipV="1">
            <a:off x="7779075" y="3202219"/>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flipH="1">
            <a:off x="7779075" y="2525344"/>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flipH="1" flipV="1">
            <a:off x="7779075" y="2525344"/>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aphicFrame>
        <p:nvGraphicFramePr>
          <p:cNvPr id="65" name="Content Placeholder 3"/>
          <p:cNvGraphicFramePr>
            <a:graphicFrameLocks/>
          </p:cNvGraphicFramePr>
          <p:nvPr>
            <p:extLst>
              <p:ext uri="{D42A27DB-BD31-4B8C-83A1-F6EECF244321}">
                <p14:modId xmlns:p14="http://schemas.microsoft.com/office/powerpoint/2010/main" val="3712932697"/>
              </p:ext>
            </p:extLst>
          </p:nvPr>
        </p:nvGraphicFramePr>
        <p:xfrm>
          <a:off x="470847" y="1420184"/>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3</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2</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3</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4</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a</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b</a:t>
                      </a:r>
                      <a:r>
                        <a:rPr lang="en-US" sz="1300" i="1" baseline="-2500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c</a:t>
                      </a:r>
                      <a:r>
                        <a:rPr lang="en-US" sz="1300" i="1" baseline="-2500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20</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20</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11</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15</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r>
            </a:tbl>
          </a:graphicData>
        </a:graphic>
      </p:graphicFrame>
      <p:sp>
        <p:nvSpPr>
          <p:cNvPr id="47" name="Rectangle 46"/>
          <p:cNvSpPr/>
          <p:nvPr/>
        </p:nvSpPr>
        <p:spPr bwMode="auto">
          <a:xfrm>
            <a:off x="2983174" y="1375483"/>
            <a:ext cx="1665027"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8" name="TextBox 47"/>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6618088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sz="4400" dirty="0" err="1"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TopDown</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27" name="Oval 26"/>
          <p:cNvSpPr/>
          <p:nvPr/>
        </p:nvSpPr>
        <p:spPr>
          <a:xfrm>
            <a:off x="6250250" y="2398781"/>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a:t>
            </a:r>
          </a:p>
        </p:txBody>
      </p:sp>
      <p:sp>
        <p:nvSpPr>
          <p:cNvPr id="28" name="Oval 27"/>
          <p:cNvSpPr/>
          <p:nvPr/>
        </p:nvSpPr>
        <p:spPr>
          <a:xfrm>
            <a:off x="6250250" y="1598681"/>
            <a:ext cx="914400" cy="5143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l-GR" sz="2000" b="1" dirty="0" smtClean="0">
                <a:solidFill>
                  <a:srgbClr val="00B050"/>
                </a:solidFill>
                <a:cs typeface="Mongolian Baiti" pitchFamily="66" charset="0"/>
              </a:rPr>
              <a:t>Τ</a:t>
            </a:r>
            <a:endParaRPr lang="en-US" sz="2000" b="1" dirty="0" smtClean="0">
              <a:solidFill>
                <a:srgbClr val="00B050"/>
              </a:solidFill>
              <a:cs typeface="Mongolian Baiti" pitchFamily="66" charset="0"/>
            </a:endParaRP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4</a:t>
            </a:r>
            <a:r>
              <a:rPr lang="en-US" sz="2000" b="1" dirty="0" smtClean="0">
                <a:solidFill>
                  <a:srgbClr val="00B050"/>
                </a:solidFill>
                <a:latin typeface="Times New Roman" pitchFamily="18" charset="0"/>
                <a:cs typeface="Times New Roman" pitchFamily="18" charset="0"/>
              </a:rPr>
              <a:t>}</a:t>
            </a:r>
          </a:p>
        </p:txBody>
      </p:sp>
      <p:cxnSp>
        <p:nvCxnSpPr>
          <p:cNvPr id="29" name="Straight Arrow Connector 28"/>
          <p:cNvCxnSpPr>
            <a:stCxn id="41" idx="0"/>
            <a:endCxn id="28" idx="4"/>
          </p:cNvCxnSpPr>
          <p:nvPr/>
        </p:nvCxnSpPr>
        <p:spPr>
          <a:xfrm rot="5400000" flipH="1" flipV="1">
            <a:off x="5802575" y="1493906"/>
            <a:ext cx="28575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30" name="Straight Arrow Connector 29"/>
          <p:cNvCxnSpPr>
            <a:stCxn id="27" idx="0"/>
            <a:endCxn id="28" idx="4"/>
          </p:cNvCxnSpPr>
          <p:nvPr/>
        </p:nvCxnSpPr>
        <p:spPr>
          <a:xfrm rot="5400000" flipH="1" flipV="1">
            <a:off x="6564575" y="2255708"/>
            <a:ext cx="28575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31" name="Straight Arrow Connector 30"/>
          <p:cNvCxnSpPr>
            <a:stCxn id="42" idx="0"/>
            <a:endCxn id="28" idx="4"/>
          </p:cNvCxnSpPr>
          <p:nvPr/>
        </p:nvCxnSpPr>
        <p:spPr>
          <a:xfrm rot="16200000" flipV="1">
            <a:off x="7326575" y="1493906"/>
            <a:ext cx="285750"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32" name="Rectangle 31"/>
          <p:cNvSpPr/>
          <p:nvPr/>
        </p:nvSpPr>
        <p:spPr>
          <a:xfrm>
            <a:off x="6128330" y="3770381"/>
            <a:ext cx="1188720" cy="400050"/>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a:t>
            </a:r>
          </a:p>
        </p:txBody>
      </p:sp>
      <p:cxnSp>
        <p:nvCxnSpPr>
          <p:cNvPr id="33" name="Straight Arrow Connector 32"/>
          <p:cNvCxnSpPr/>
          <p:nvPr/>
        </p:nvCxnSpPr>
        <p:spPr>
          <a:xfrm>
            <a:off x="6707450" y="2798831"/>
            <a:ext cx="1524000" cy="28575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34" name="Straight Arrow Connector 33"/>
          <p:cNvCxnSpPr/>
          <p:nvPr/>
        </p:nvCxnSpPr>
        <p:spPr>
          <a:xfrm rot="5400000">
            <a:off x="8087829" y="2942452"/>
            <a:ext cx="288036" cy="794"/>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35" name="Straight Arrow Connector 34"/>
          <p:cNvCxnSpPr/>
          <p:nvPr/>
        </p:nvCxnSpPr>
        <p:spPr>
          <a:xfrm rot="10800000" flipV="1">
            <a:off x="5183450" y="2801713"/>
            <a:ext cx="1524794" cy="282869"/>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36" name="Straight Arrow Connector 35"/>
          <p:cNvCxnSpPr>
            <a:endCxn id="44" idx="0"/>
          </p:cNvCxnSpPr>
          <p:nvPr/>
        </p:nvCxnSpPr>
        <p:spPr>
          <a:xfrm rot="10800000" flipV="1">
            <a:off x="6707450" y="2798831"/>
            <a:ext cx="152400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37" name="Straight Arrow Connector 36"/>
          <p:cNvCxnSpPr>
            <a:stCxn id="44" idx="0"/>
          </p:cNvCxnSpPr>
          <p:nvPr/>
        </p:nvCxnSpPr>
        <p:spPr>
          <a:xfrm rot="16200000" flipV="1">
            <a:off x="5774000" y="2208281"/>
            <a:ext cx="34290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38" name="Straight Arrow Connector 37"/>
          <p:cNvCxnSpPr>
            <a:stCxn id="32" idx="0"/>
            <a:endCxn id="44" idx="4"/>
          </p:cNvCxnSpPr>
          <p:nvPr/>
        </p:nvCxnSpPr>
        <p:spPr>
          <a:xfrm rot="16200000" flipV="1">
            <a:off x="6577910" y="3625601"/>
            <a:ext cx="274320" cy="1524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39" name="Straight Arrow Connector 38"/>
          <p:cNvCxnSpPr>
            <a:endCxn id="32" idx="0"/>
          </p:cNvCxnSpPr>
          <p:nvPr/>
        </p:nvCxnSpPr>
        <p:spPr>
          <a:xfrm rot="10800000" flipV="1">
            <a:off x="6722690" y="3427481"/>
            <a:ext cx="135636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40" name="Straight Arrow Connector 39"/>
          <p:cNvCxnSpPr>
            <a:endCxn id="32" idx="0"/>
          </p:cNvCxnSpPr>
          <p:nvPr/>
        </p:nvCxnSpPr>
        <p:spPr>
          <a:xfrm>
            <a:off x="5488250" y="3484631"/>
            <a:ext cx="1234440" cy="28575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sp>
        <p:nvSpPr>
          <p:cNvPr id="41" name="Oval 40"/>
          <p:cNvSpPr/>
          <p:nvPr/>
        </p:nvSpPr>
        <p:spPr>
          <a:xfrm>
            <a:off x="4726250" y="2398781"/>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rgbClr val="00B050"/>
                </a:solidFill>
                <a:latin typeface="Times New Roman" pitchFamily="18" charset="0"/>
                <a:cs typeface="Times New Roman" pitchFamily="18" charset="0"/>
              </a:rPr>
              <a:t>a</a:t>
            </a:r>
            <a:r>
              <a:rPr lang="en-US" sz="2000" b="1" baseline="-25000" dirty="0" smtClean="0">
                <a:solidFill>
                  <a:srgbClr val="00B050"/>
                </a:solidFill>
                <a:latin typeface="Times New Roman" pitchFamily="18" charset="0"/>
                <a:cs typeface="Times New Roman" pitchFamily="18" charset="0"/>
              </a:rPr>
              <a:t>1</a:t>
            </a: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2</a:t>
            </a:r>
            <a:r>
              <a:rPr lang="en-US" sz="2000" b="1" dirty="0" smtClean="0">
                <a:solidFill>
                  <a:srgbClr val="00B050"/>
                </a:solidFill>
                <a:latin typeface="Times New Roman" pitchFamily="18" charset="0"/>
                <a:cs typeface="Times New Roman" pitchFamily="18" charset="0"/>
              </a:rPr>
              <a:t>}</a:t>
            </a:r>
          </a:p>
        </p:txBody>
      </p:sp>
      <p:sp>
        <p:nvSpPr>
          <p:cNvPr id="42" name="Oval 41"/>
          <p:cNvSpPr/>
          <p:nvPr/>
        </p:nvSpPr>
        <p:spPr>
          <a:xfrm>
            <a:off x="7774250" y="2398781"/>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a:t>
            </a:r>
          </a:p>
        </p:txBody>
      </p:sp>
      <p:sp>
        <p:nvSpPr>
          <p:cNvPr id="43" name="Oval 42"/>
          <p:cNvSpPr/>
          <p:nvPr/>
        </p:nvSpPr>
        <p:spPr>
          <a:xfrm>
            <a:off x="7774250" y="314173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endParaRPr lang="en-US" sz="2000" b="1" dirty="0" smtClean="0">
              <a:solidFill>
                <a:schemeClr val="tx1"/>
              </a:solidFill>
              <a:latin typeface="Times New Roman" pitchFamily="18" charset="0"/>
              <a:cs typeface="Times New Roman" pitchFamily="18" charset="0"/>
            </a:endParaRPr>
          </a:p>
          <a:p>
            <a:pPr algn="ctr"/>
            <a:r>
              <a:rPr lang="en-US" sz="2000" b="1" dirty="0" smtClean="0">
                <a:solidFill>
                  <a:schemeClr val="tx1"/>
                </a:solidFill>
                <a:latin typeface="Times New Roman" pitchFamily="18" charset="0"/>
                <a:cs typeface="Times New Roman" pitchFamily="18" charset="0"/>
              </a:rPr>
              <a:t>{}</a:t>
            </a:r>
          </a:p>
        </p:txBody>
      </p:sp>
      <p:sp>
        <p:nvSpPr>
          <p:cNvPr id="44" name="Oval 43"/>
          <p:cNvSpPr/>
          <p:nvPr/>
        </p:nvSpPr>
        <p:spPr>
          <a:xfrm>
            <a:off x="6250250" y="3141731"/>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a:t>
            </a:r>
          </a:p>
        </p:txBody>
      </p:sp>
      <p:sp>
        <p:nvSpPr>
          <p:cNvPr id="45" name="Oval 44"/>
          <p:cNvSpPr/>
          <p:nvPr/>
        </p:nvSpPr>
        <p:spPr>
          <a:xfrm>
            <a:off x="4726250" y="314173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endParaRPr lang="en-US" sz="2000" b="1" dirty="0" smtClean="0">
              <a:solidFill>
                <a:schemeClr val="tx1"/>
              </a:solidFill>
              <a:latin typeface="Times New Roman" pitchFamily="18" charset="0"/>
              <a:cs typeface="Times New Roman" pitchFamily="18" charset="0"/>
            </a:endParaRPr>
          </a:p>
          <a:p>
            <a:pPr algn="ctr"/>
            <a:r>
              <a:rPr lang="en-US" sz="2000" b="1" dirty="0" smtClean="0">
                <a:solidFill>
                  <a:schemeClr val="tx1"/>
                </a:solidFill>
                <a:latin typeface="Times New Roman" pitchFamily="18" charset="0"/>
                <a:cs typeface="Times New Roman" pitchFamily="18" charset="0"/>
              </a:rPr>
              <a:t>{}</a:t>
            </a:r>
          </a:p>
        </p:txBody>
      </p:sp>
      <p:cxnSp>
        <p:nvCxnSpPr>
          <p:cNvPr id="46" name="Straight Arrow Connector 45"/>
          <p:cNvCxnSpPr/>
          <p:nvPr/>
        </p:nvCxnSpPr>
        <p:spPr>
          <a:xfrm rot="5400000" flipH="1" flipV="1">
            <a:off x="5039829" y="2942452"/>
            <a:ext cx="288036" cy="794"/>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57" name="Straight Connector 56"/>
          <p:cNvCxnSpPr/>
          <p:nvPr/>
        </p:nvCxnSpPr>
        <p:spPr>
          <a:xfrm rot="5400000" flipH="1">
            <a:off x="6330325" y="2463000"/>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flipH="1" flipV="1">
            <a:off x="6330325" y="2463000"/>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flipH="1">
            <a:off x="6330325" y="1786125"/>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5400000" flipH="1" flipV="1">
            <a:off x="6330325" y="1786125"/>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5400000" flipH="1">
            <a:off x="7779075" y="3202219"/>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5400000" flipH="1" flipV="1">
            <a:off x="7779075" y="3202219"/>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flipH="1">
            <a:off x="7779075" y="2525344"/>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flipH="1" flipV="1">
            <a:off x="7779075" y="2525344"/>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aphicFrame>
        <p:nvGraphicFramePr>
          <p:cNvPr id="65" name="Content Placeholder 3"/>
          <p:cNvGraphicFramePr>
            <a:graphicFrameLocks/>
          </p:cNvGraphicFramePr>
          <p:nvPr>
            <p:extLst>
              <p:ext uri="{D42A27DB-BD31-4B8C-83A1-F6EECF244321}">
                <p14:modId xmlns:p14="http://schemas.microsoft.com/office/powerpoint/2010/main" val="4070137027"/>
              </p:ext>
            </p:extLst>
          </p:nvPr>
        </p:nvGraphicFramePr>
        <p:xfrm>
          <a:off x="470847" y="1420184"/>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solidFill>
                            <a:schemeClr val="bg1"/>
                          </a:solidFill>
                          <a:latin typeface="Times New Roman" pitchFamily="18" charset="0"/>
                          <a:cs typeface="Times New Roman" pitchFamily="18" charset="0"/>
                        </a:rPr>
                        <a:t>d</a:t>
                      </a:r>
                      <a:r>
                        <a:rPr lang="en-US" sz="1300" b="1" i="1" baseline="-25000" dirty="0" smtClean="0">
                          <a:solidFill>
                            <a:schemeClr val="bg1"/>
                          </a:solidFill>
                          <a:latin typeface="Times New Roman" pitchFamily="18" charset="0"/>
                          <a:cs typeface="Times New Roman" pitchFamily="18" charset="0"/>
                        </a:rPr>
                        <a:t>2</a:t>
                      </a:r>
                      <a:endParaRPr lang="en-US" sz="1300" b="1"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b="1" i="1" dirty="0" smtClean="0">
                          <a:solidFill>
                            <a:schemeClr val="bg1"/>
                          </a:solidFill>
                          <a:latin typeface="Times New Roman" pitchFamily="18" charset="0"/>
                          <a:cs typeface="Times New Roman" pitchFamily="18" charset="0"/>
                        </a:rPr>
                        <a:t>d</a:t>
                      </a:r>
                      <a:r>
                        <a:rPr lang="en-US" sz="1300" b="1" i="1" baseline="-25000" dirty="0" smtClean="0">
                          <a:solidFill>
                            <a:schemeClr val="bg1"/>
                          </a:solidFill>
                          <a:latin typeface="Times New Roman" pitchFamily="18" charset="0"/>
                          <a:cs typeface="Times New Roman" pitchFamily="18" charset="0"/>
                        </a:rPr>
                        <a:t>3</a:t>
                      </a:r>
                      <a:endParaRPr lang="en-US" sz="1300" b="1"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a</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b</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c</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10</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15</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a</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effectLst/>
                          <a:latin typeface="Times New Roman" pitchFamily="18" charset="0"/>
                          <a:cs typeface="Times New Roman" pitchFamily="18" charset="0"/>
                        </a:rPr>
                        <a:t>b</a:t>
                      </a:r>
                      <a:r>
                        <a:rPr lang="en-US" sz="1300" i="1" baseline="-25000" dirty="0" smtClean="0">
                          <a:solidFill>
                            <a:schemeClr val="bg1"/>
                          </a:solidFill>
                          <a:effectLst/>
                          <a:latin typeface="Times New Roman" pitchFamily="18" charset="0"/>
                          <a:cs typeface="Times New Roman" pitchFamily="18" charset="0"/>
                        </a:rPr>
                        <a:t>1</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effectLst/>
                          <a:latin typeface="Times New Roman" pitchFamily="18" charset="0"/>
                          <a:cs typeface="Times New Roman" pitchFamily="18" charset="0"/>
                        </a:rPr>
                        <a:t>c</a:t>
                      </a:r>
                      <a:r>
                        <a:rPr lang="en-US" sz="1300" i="1" baseline="-25000" dirty="0" smtClean="0">
                          <a:solidFill>
                            <a:schemeClr val="bg1"/>
                          </a:solidFill>
                          <a:effectLst/>
                          <a:latin typeface="Times New Roman" pitchFamily="18" charset="0"/>
                          <a:cs typeface="Times New Roman" pitchFamily="18" charset="0"/>
                        </a:rPr>
                        <a:t>1</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15</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10</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bg1"/>
                          </a:solidFill>
                          <a:latin typeface="Times New Roman" pitchFamily="18" charset="0"/>
                          <a:cs typeface="Times New Roman" pitchFamily="18" charset="0"/>
                        </a:rPr>
                        <a:t>t</a:t>
                      </a:r>
                      <a:r>
                        <a:rPr lang="en-US" sz="1300" i="1" baseline="-25000" dirty="0" smtClean="0">
                          <a:solidFill>
                            <a:schemeClr val="bg1"/>
                          </a:solidFill>
                          <a:latin typeface="Times New Roman" pitchFamily="18" charset="0"/>
                          <a:cs typeface="Times New Roman" pitchFamily="18" charset="0"/>
                        </a:rPr>
                        <a:t>3</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latin typeface="Times New Roman" pitchFamily="18" charset="0"/>
                          <a:cs typeface="Times New Roman" pitchFamily="18" charset="0"/>
                        </a:rPr>
                        <a:t>a</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chemeClr val="bg1"/>
                          </a:solidFill>
                          <a:latin typeface="Times New Roman" pitchFamily="18" charset="0"/>
                          <a:cs typeface="Times New Roman" pitchFamily="18" charset="0"/>
                        </a:rPr>
                        <a:t>b</a:t>
                      </a:r>
                      <a:r>
                        <a:rPr lang="en-US" sz="1300" i="1" baseline="-2500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c</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17</a:t>
                      </a:r>
                      <a:endParaRPr lang="en-US" sz="13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17</a:t>
                      </a:r>
                      <a:endParaRPr lang="en-US" sz="1300" dirty="0">
                        <a:solidFill>
                          <a:schemeClr val="bg1"/>
                        </a:solidFill>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bg1"/>
                          </a:solidFill>
                          <a:effectLst/>
                          <a:latin typeface="Times New Roman" pitchFamily="18" charset="0"/>
                          <a:cs typeface="Times New Roman" pitchFamily="18" charset="0"/>
                        </a:rPr>
                        <a:t>t</a:t>
                      </a:r>
                      <a:r>
                        <a:rPr lang="en-US" sz="1300" i="1" baseline="-25000" dirty="0" smtClean="0">
                          <a:solidFill>
                            <a:schemeClr val="bg1"/>
                          </a:solidFill>
                          <a:effectLst/>
                          <a:latin typeface="Times New Roman" pitchFamily="18" charset="0"/>
                          <a:cs typeface="Times New Roman" pitchFamily="18" charset="0"/>
                        </a:rPr>
                        <a:t>4</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effectLst/>
                          <a:latin typeface="Times New Roman" pitchFamily="18" charset="0"/>
                          <a:cs typeface="Times New Roman" pitchFamily="18" charset="0"/>
                        </a:rPr>
                        <a:t>a</a:t>
                      </a:r>
                      <a:r>
                        <a:rPr lang="en-US" sz="1300" i="1" baseline="-25000" dirty="0" smtClean="0">
                          <a:solidFill>
                            <a:schemeClr val="bg1"/>
                          </a:solidFill>
                          <a:effectLst/>
                          <a:latin typeface="Times New Roman" pitchFamily="18" charset="0"/>
                          <a:cs typeface="Times New Roman" pitchFamily="18" charset="0"/>
                        </a:rPr>
                        <a:t>2</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chemeClr val="bg1"/>
                          </a:solidFill>
                          <a:effectLst/>
                          <a:latin typeface="Times New Roman" pitchFamily="18" charset="0"/>
                          <a:cs typeface="Times New Roman" pitchFamily="18" charset="0"/>
                        </a:rPr>
                        <a:t>b</a:t>
                      </a:r>
                      <a:r>
                        <a:rPr lang="en-US" sz="1300" i="1" baseline="-25000" smtClean="0">
                          <a:solidFill>
                            <a:schemeClr val="bg1"/>
                          </a:solidFill>
                          <a:effectLst/>
                          <a:latin typeface="Times New Roman" pitchFamily="18" charset="0"/>
                          <a:cs typeface="Times New Roman" pitchFamily="18" charset="0"/>
                        </a:rPr>
                        <a:t>1</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effectLst/>
                          <a:latin typeface="Times New Roman" pitchFamily="18" charset="0"/>
                          <a:cs typeface="Times New Roman" pitchFamily="18" charset="0"/>
                        </a:rPr>
                        <a:t>c</a:t>
                      </a:r>
                      <a:r>
                        <a:rPr lang="en-US" sz="1300" i="1" baseline="-25000" dirty="0" smtClean="0">
                          <a:solidFill>
                            <a:schemeClr val="bg1"/>
                          </a:solidFill>
                          <a:effectLst/>
                          <a:latin typeface="Times New Roman" pitchFamily="18" charset="0"/>
                          <a:cs typeface="Times New Roman" pitchFamily="18" charset="0"/>
                        </a:rPr>
                        <a:t>1</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effectLst/>
                          <a:latin typeface="Times New Roman" pitchFamily="18" charset="0"/>
                          <a:cs typeface="Times New Roman" pitchFamily="18" charset="0"/>
                        </a:rPr>
                        <a:t>20</a:t>
                      </a:r>
                      <a:endParaRPr lang="en-US" sz="13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effectLst/>
                          <a:latin typeface="Times New Roman" pitchFamily="18" charset="0"/>
                          <a:cs typeface="Times New Roman" pitchFamily="18" charset="0"/>
                        </a:rPr>
                        <a:t>20</a:t>
                      </a:r>
                      <a:endParaRPr lang="en-US" sz="1300" dirty="0">
                        <a:solidFill>
                          <a:schemeClr val="bg1"/>
                        </a:solidFill>
                        <a:effectLst/>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solidFill>
                            <a:schemeClr val="bg1">
                              <a:lumMod val="75000"/>
                            </a:schemeClr>
                          </a:solidFill>
                          <a:latin typeface="Times New Roman" pitchFamily="18" charset="0"/>
                          <a:cs typeface="Times New Roman" pitchFamily="18" charset="0"/>
                        </a:rPr>
                        <a:t>b</a:t>
                      </a:r>
                      <a:r>
                        <a:rPr lang="en-US" sz="1300" i="1" baseline="-25000" dirty="0" smtClean="0">
                          <a:solidFill>
                            <a:schemeClr val="bg1">
                              <a:lumMod val="75000"/>
                            </a:schemeClr>
                          </a:solidFill>
                          <a:latin typeface="Times New Roman" pitchFamily="18" charset="0"/>
                          <a:cs typeface="Times New Roman" pitchFamily="18" charset="0"/>
                        </a:rPr>
                        <a:t>1</a:t>
                      </a:r>
                      <a:endParaRPr lang="en-US" sz="1300" b="1" i="1" baseline="-25000" dirty="0">
                        <a:solidFill>
                          <a:schemeClr val="bg1">
                            <a:lumMod val="75000"/>
                          </a:schemeClr>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solidFill>
                            <a:schemeClr val="bg1">
                              <a:lumMod val="75000"/>
                            </a:schemeClr>
                          </a:solidFill>
                          <a:latin typeface="Times New Roman" pitchFamily="18" charset="0"/>
                          <a:cs typeface="Times New Roman" pitchFamily="18" charset="0"/>
                        </a:rPr>
                        <a:t>c</a:t>
                      </a:r>
                      <a:r>
                        <a:rPr lang="en-US" sz="1300" i="1" baseline="-25000" dirty="0" smtClean="0">
                          <a:solidFill>
                            <a:schemeClr val="bg1">
                              <a:lumMod val="75000"/>
                            </a:schemeClr>
                          </a:solidFill>
                          <a:latin typeface="Times New Roman" pitchFamily="18" charset="0"/>
                          <a:cs typeface="Times New Roman" pitchFamily="18" charset="0"/>
                        </a:rPr>
                        <a:t>1</a:t>
                      </a:r>
                      <a:endParaRPr lang="en-US" sz="1300" b="1" i="1" baseline="-25000" dirty="0">
                        <a:solidFill>
                          <a:schemeClr val="bg1">
                            <a:lumMod val="75000"/>
                          </a:schemeClr>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11</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15</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r>
            </a:tbl>
          </a:graphicData>
        </a:graphic>
      </p:graphicFrame>
      <p:sp>
        <p:nvSpPr>
          <p:cNvPr id="47" name="Rectangle 46"/>
          <p:cNvSpPr/>
          <p:nvPr/>
        </p:nvSpPr>
        <p:spPr bwMode="auto">
          <a:xfrm>
            <a:off x="791550" y="1359402"/>
            <a:ext cx="914421" cy="1837160"/>
          </a:xfrm>
          <a:prstGeom prst="rect">
            <a:avLst/>
          </a:prstGeom>
          <a:solidFill>
            <a:srgbClr val="00B050">
              <a:alpha val="0"/>
            </a:srgbClr>
          </a:solidFill>
          <a:ln w="2222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8" name="Rectangle 47"/>
          <p:cNvSpPr/>
          <p:nvPr/>
        </p:nvSpPr>
        <p:spPr bwMode="auto">
          <a:xfrm>
            <a:off x="2983174" y="1375483"/>
            <a:ext cx="1665027"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49" name="Straight Arrow Connector 48"/>
          <p:cNvCxnSpPr/>
          <p:nvPr/>
        </p:nvCxnSpPr>
        <p:spPr>
          <a:xfrm flipV="1">
            <a:off x="5271025" y="2085975"/>
            <a:ext cx="1215500" cy="228622"/>
          </a:xfrm>
          <a:prstGeom prst="straightConnector1">
            <a:avLst/>
          </a:prstGeom>
          <a:ln w="22225">
            <a:solidFill>
              <a:srgbClr val="00B050"/>
            </a:solidFill>
            <a:prstDash val="solid"/>
            <a:headEnd type="arrow"/>
            <a:tailEnd type="none"/>
          </a:ln>
        </p:spPr>
        <p:style>
          <a:lnRef idx="2">
            <a:schemeClr val="dk1"/>
          </a:lnRef>
          <a:fillRef idx="1">
            <a:schemeClr val="lt1"/>
          </a:fillRef>
          <a:effectRef idx="0">
            <a:schemeClr val="dk1"/>
          </a:effectRef>
          <a:fontRef idx="minor">
            <a:schemeClr val="dk1"/>
          </a:fontRef>
        </p:style>
      </p:cxnSp>
      <p:sp>
        <p:nvSpPr>
          <p:cNvPr id="50" name="TextBox 49"/>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7850597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sz="4400" dirty="0" err="1"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TopDown</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graphicFrame>
        <p:nvGraphicFramePr>
          <p:cNvPr id="65" name="Content Placeholder 3"/>
          <p:cNvGraphicFramePr>
            <a:graphicFrameLocks/>
          </p:cNvGraphicFramePr>
          <p:nvPr>
            <p:extLst>
              <p:ext uri="{D42A27DB-BD31-4B8C-83A1-F6EECF244321}">
                <p14:modId xmlns:p14="http://schemas.microsoft.com/office/powerpoint/2010/main" val="1187938347"/>
              </p:ext>
            </p:extLst>
          </p:nvPr>
        </p:nvGraphicFramePr>
        <p:xfrm>
          <a:off x="470847" y="1420184"/>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solidFill>
                            <a:schemeClr val="bg1"/>
                          </a:solidFill>
                          <a:latin typeface="Times New Roman" pitchFamily="18" charset="0"/>
                          <a:cs typeface="Times New Roman" pitchFamily="18" charset="0"/>
                        </a:rPr>
                        <a:t>d</a:t>
                      </a:r>
                      <a:r>
                        <a:rPr lang="en-US" sz="1300" b="1" i="1" baseline="-25000" dirty="0" smtClean="0">
                          <a:solidFill>
                            <a:schemeClr val="bg1"/>
                          </a:solidFill>
                          <a:latin typeface="Times New Roman" pitchFamily="18" charset="0"/>
                          <a:cs typeface="Times New Roman" pitchFamily="18" charset="0"/>
                        </a:rPr>
                        <a:t>2</a:t>
                      </a:r>
                      <a:endParaRPr lang="en-US" sz="1300" b="1"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b="1" i="1" dirty="0" smtClean="0">
                          <a:solidFill>
                            <a:schemeClr val="bg1"/>
                          </a:solidFill>
                          <a:latin typeface="Times New Roman" pitchFamily="18" charset="0"/>
                          <a:cs typeface="Times New Roman" pitchFamily="18" charset="0"/>
                        </a:rPr>
                        <a:t>d</a:t>
                      </a:r>
                      <a:r>
                        <a:rPr lang="en-US" sz="1300" b="1" i="1" baseline="-25000" dirty="0" smtClean="0">
                          <a:solidFill>
                            <a:schemeClr val="bg1"/>
                          </a:solidFill>
                          <a:latin typeface="Times New Roman" pitchFamily="18" charset="0"/>
                          <a:cs typeface="Times New Roman" pitchFamily="18" charset="0"/>
                        </a:rPr>
                        <a:t>3</a:t>
                      </a:r>
                      <a:endParaRPr lang="en-US" sz="1300" b="1"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a</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b</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c</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10</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15</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a</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effectLst/>
                          <a:latin typeface="Times New Roman" pitchFamily="18" charset="0"/>
                          <a:cs typeface="Times New Roman" pitchFamily="18" charset="0"/>
                        </a:rPr>
                        <a:t>b</a:t>
                      </a:r>
                      <a:r>
                        <a:rPr lang="en-US" sz="1300" i="1" baseline="-25000" dirty="0" smtClean="0">
                          <a:solidFill>
                            <a:schemeClr val="bg1"/>
                          </a:solidFill>
                          <a:effectLst/>
                          <a:latin typeface="Times New Roman" pitchFamily="18" charset="0"/>
                          <a:cs typeface="Times New Roman" pitchFamily="18" charset="0"/>
                        </a:rPr>
                        <a:t>1</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effectLst/>
                          <a:latin typeface="Times New Roman" pitchFamily="18" charset="0"/>
                          <a:cs typeface="Times New Roman" pitchFamily="18" charset="0"/>
                        </a:rPr>
                        <a:t>c</a:t>
                      </a:r>
                      <a:r>
                        <a:rPr lang="en-US" sz="1300" i="1" baseline="-25000" dirty="0" smtClean="0">
                          <a:solidFill>
                            <a:schemeClr val="bg1"/>
                          </a:solidFill>
                          <a:effectLst/>
                          <a:latin typeface="Times New Roman" pitchFamily="18" charset="0"/>
                          <a:cs typeface="Times New Roman" pitchFamily="18" charset="0"/>
                        </a:rPr>
                        <a:t>1</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15</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10</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bg1"/>
                          </a:solidFill>
                          <a:latin typeface="Times New Roman" pitchFamily="18" charset="0"/>
                          <a:cs typeface="Times New Roman" pitchFamily="18" charset="0"/>
                        </a:rPr>
                        <a:t>t</a:t>
                      </a:r>
                      <a:r>
                        <a:rPr lang="en-US" sz="1300" i="1" baseline="-25000" dirty="0" smtClean="0">
                          <a:solidFill>
                            <a:schemeClr val="bg1"/>
                          </a:solidFill>
                          <a:latin typeface="Times New Roman" pitchFamily="18" charset="0"/>
                          <a:cs typeface="Times New Roman" pitchFamily="18" charset="0"/>
                        </a:rPr>
                        <a:t>3</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latin typeface="Times New Roman" pitchFamily="18" charset="0"/>
                          <a:cs typeface="Times New Roman" pitchFamily="18" charset="0"/>
                        </a:rPr>
                        <a:t>a</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chemeClr val="bg1"/>
                          </a:solidFill>
                          <a:latin typeface="Times New Roman" pitchFamily="18" charset="0"/>
                          <a:cs typeface="Times New Roman" pitchFamily="18" charset="0"/>
                        </a:rPr>
                        <a:t>b</a:t>
                      </a:r>
                      <a:r>
                        <a:rPr lang="en-US" sz="1300" i="1" baseline="-2500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c</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17</a:t>
                      </a:r>
                      <a:endParaRPr lang="en-US" sz="13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17</a:t>
                      </a:r>
                      <a:endParaRPr lang="en-US" sz="1300" dirty="0">
                        <a:solidFill>
                          <a:schemeClr val="bg1"/>
                        </a:solidFill>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bg1"/>
                          </a:solidFill>
                          <a:effectLst/>
                          <a:latin typeface="Times New Roman" pitchFamily="18" charset="0"/>
                          <a:cs typeface="Times New Roman" pitchFamily="18" charset="0"/>
                        </a:rPr>
                        <a:t>t</a:t>
                      </a:r>
                      <a:r>
                        <a:rPr lang="en-US" sz="1300" i="1" baseline="-25000" dirty="0" smtClean="0">
                          <a:solidFill>
                            <a:schemeClr val="bg1"/>
                          </a:solidFill>
                          <a:effectLst/>
                          <a:latin typeface="Times New Roman" pitchFamily="18" charset="0"/>
                          <a:cs typeface="Times New Roman" pitchFamily="18" charset="0"/>
                        </a:rPr>
                        <a:t>4</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effectLst/>
                          <a:latin typeface="Times New Roman" pitchFamily="18" charset="0"/>
                          <a:cs typeface="Times New Roman" pitchFamily="18" charset="0"/>
                        </a:rPr>
                        <a:t>a</a:t>
                      </a:r>
                      <a:r>
                        <a:rPr lang="en-US" sz="1300" i="1" baseline="-25000" dirty="0" smtClean="0">
                          <a:solidFill>
                            <a:schemeClr val="bg1"/>
                          </a:solidFill>
                          <a:effectLst/>
                          <a:latin typeface="Times New Roman" pitchFamily="18" charset="0"/>
                          <a:cs typeface="Times New Roman" pitchFamily="18" charset="0"/>
                        </a:rPr>
                        <a:t>2</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chemeClr val="bg1"/>
                          </a:solidFill>
                          <a:effectLst/>
                          <a:latin typeface="Times New Roman" pitchFamily="18" charset="0"/>
                          <a:cs typeface="Times New Roman" pitchFamily="18" charset="0"/>
                        </a:rPr>
                        <a:t>b</a:t>
                      </a:r>
                      <a:r>
                        <a:rPr lang="en-US" sz="1300" i="1" baseline="-25000" smtClean="0">
                          <a:solidFill>
                            <a:schemeClr val="bg1"/>
                          </a:solidFill>
                          <a:effectLst/>
                          <a:latin typeface="Times New Roman" pitchFamily="18" charset="0"/>
                          <a:cs typeface="Times New Roman" pitchFamily="18" charset="0"/>
                        </a:rPr>
                        <a:t>1</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effectLst/>
                          <a:latin typeface="Times New Roman" pitchFamily="18" charset="0"/>
                          <a:cs typeface="Times New Roman" pitchFamily="18" charset="0"/>
                        </a:rPr>
                        <a:t>c</a:t>
                      </a:r>
                      <a:r>
                        <a:rPr lang="en-US" sz="1300" i="1" baseline="-25000" dirty="0" smtClean="0">
                          <a:solidFill>
                            <a:schemeClr val="bg1"/>
                          </a:solidFill>
                          <a:effectLst/>
                          <a:latin typeface="Times New Roman" pitchFamily="18" charset="0"/>
                          <a:cs typeface="Times New Roman" pitchFamily="18" charset="0"/>
                        </a:rPr>
                        <a:t>1</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effectLst/>
                          <a:latin typeface="Times New Roman" pitchFamily="18" charset="0"/>
                          <a:cs typeface="Times New Roman" pitchFamily="18" charset="0"/>
                        </a:rPr>
                        <a:t>20</a:t>
                      </a:r>
                      <a:endParaRPr lang="en-US" sz="13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effectLst/>
                          <a:latin typeface="Times New Roman" pitchFamily="18" charset="0"/>
                          <a:cs typeface="Times New Roman" pitchFamily="18" charset="0"/>
                        </a:rPr>
                        <a:t>20</a:t>
                      </a:r>
                      <a:endParaRPr lang="en-US" sz="1300" dirty="0">
                        <a:solidFill>
                          <a:schemeClr val="bg1"/>
                        </a:solidFill>
                        <a:effectLst/>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solidFill>
                            <a:schemeClr val="bg1">
                              <a:lumMod val="75000"/>
                            </a:schemeClr>
                          </a:solidFill>
                          <a:latin typeface="Times New Roman" pitchFamily="18" charset="0"/>
                          <a:cs typeface="Times New Roman" pitchFamily="18" charset="0"/>
                        </a:rPr>
                        <a:t>b</a:t>
                      </a:r>
                      <a:r>
                        <a:rPr lang="en-US" sz="1300" i="1" baseline="-25000" dirty="0" smtClean="0">
                          <a:solidFill>
                            <a:schemeClr val="bg1">
                              <a:lumMod val="75000"/>
                            </a:schemeClr>
                          </a:solidFill>
                          <a:latin typeface="Times New Roman" pitchFamily="18" charset="0"/>
                          <a:cs typeface="Times New Roman" pitchFamily="18" charset="0"/>
                        </a:rPr>
                        <a:t>1</a:t>
                      </a:r>
                      <a:endParaRPr lang="en-US" sz="1300" b="1" i="1" baseline="-25000" dirty="0">
                        <a:solidFill>
                          <a:schemeClr val="bg1">
                            <a:lumMod val="75000"/>
                          </a:schemeClr>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solidFill>
                            <a:schemeClr val="bg1">
                              <a:lumMod val="75000"/>
                            </a:schemeClr>
                          </a:solidFill>
                          <a:latin typeface="Times New Roman" pitchFamily="18" charset="0"/>
                          <a:cs typeface="Times New Roman" pitchFamily="18" charset="0"/>
                        </a:rPr>
                        <a:t>c</a:t>
                      </a:r>
                      <a:r>
                        <a:rPr lang="en-US" sz="1300" i="1" baseline="-25000" dirty="0" smtClean="0">
                          <a:solidFill>
                            <a:schemeClr val="bg1">
                              <a:lumMod val="75000"/>
                            </a:schemeClr>
                          </a:solidFill>
                          <a:latin typeface="Times New Roman" pitchFamily="18" charset="0"/>
                          <a:cs typeface="Times New Roman" pitchFamily="18" charset="0"/>
                        </a:rPr>
                        <a:t>1</a:t>
                      </a:r>
                      <a:endParaRPr lang="en-US" sz="1300" b="1" i="1" baseline="-25000" dirty="0">
                        <a:solidFill>
                          <a:schemeClr val="bg1">
                            <a:lumMod val="75000"/>
                          </a:schemeClr>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11</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15</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r>
            </a:tbl>
          </a:graphicData>
        </a:graphic>
      </p:graphicFrame>
      <p:sp>
        <p:nvSpPr>
          <p:cNvPr id="66" name="Rectangle 65"/>
          <p:cNvSpPr/>
          <p:nvPr/>
        </p:nvSpPr>
        <p:spPr bwMode="auto">
          <a:xfrm>
            <a:off x="791550" y="1359402"/>
            <a:ext cx="914421" cy="1837160"/>
          </a:xfrm>
          <a:prstGeom prst="rect">
            <a:avLst/>
          </a:prstGeom>
          <a:solidFill>
            <a:srgbClr val="00B050">
              <a:alpha val="0"/>
            </a:srgbClr>
          </a:solidFill>
          <a:ln w="2222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7" name="Rectangle 66"/>
          <p:cNvSpPr/>
          <p:nvPr/>
        </p:nvSpPr>
        <p:spPr bwMode="auto">
          <a:xfrm>
            <a:off x="2983174" y="1375483"/>
            <a:ext cx="1665027"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70" name="Oval 69"/>
          <p:cNvSpPr/>
          <p:nvPr/>
        </p:nvSpPr>
        <p:spPr>
          <a:xfrm>
            <a:off x="6250250" y="2398781"/>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a:t>
            </a:r>
          </a:p>
        </p:txBody>
      </p:sp>
      <p:sp>
        <p:nvSpPr>
          <p:cNvPr id="71" name="Oval 70"/>
          <p:cNvSpPr/>
          <p:nvPr/>
        </p:nvSpPr>
        <p:spPr>
          <a:xfrm>
            <a:off x="6250250" y="1598681"/>
            <a:ext cx="914400" cy="5143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l-GR" sz="2000" b="1" dirty="0" smtClean="0">
                <a:solidFill>
                  <a:srgbClr val="00B050"/>
                </a:solidFill>
                <a:cs typeface="Mongolian Baiti" pitchFamily="66" charset="0"/>
              </a:rPr>
              <a:t>Τ</a:t>
            </a:r>
            <a:endParaRPr lang="en-US" sz="2000" b="1" dirty="0" smtClean="0">
              <a:solidFill>
                <a:srgbClr val="00B050"/>
              </a:solidFill>
              <a:cs typeface="Mongolian Baiti" pitchFamily="66" charset="0"/>
            </a:endParaRP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4</a:t>
            </a:r>
            <a:r>
              <a:rPr lang="en-US" sz="2000" b="1" dirty="0" smtClean="0">
                <a:solidFill>
                  <a:srgbClr val="00B050"/>
                </a:solidFill>
                <a:latin typeface="Times New Roman" pitchFamily="18" charset="0"/>
                <a:cs typeface="Times New Roman" pitchFamily="18" charset="0"/>
              </a:rPr>
              <a:t>}</a:t>
            </a:r>
          </a:p>
        </p:txBody>
      </p:sp>
      <p:cxnSp>
        <p:nvCxnSpPr>
          <p:cNvPr id="72" name="Straight Arrow Connector 71"/>
          <p:cNvCxnSpPr>
            <a:stCxn id="84" idx="0"/>
            <a:endCxn id="71" idx="4"/>
          </p:cNvCxnSpPr>
          <p:nvPr/>
        </p:nvCxnSpPr>
        <p:spPr>
          <a:xfrm flipV="1">
            <a:off x="5183450" y="2113032"/>
            <a:ext cx="1524000" cy="285751"/>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73" name="Straight Arrow Connector 72"/>
          <p:cNvCxnSpPr>
            <a:stCxn id="70" idx="0"/>
            <a:endCxn id="71" idx="4"/>
          </p:cNvCxnSpPr>
          <p:nvPr/>
        </p:nvCxnSpPr>
        <p:spPr>
          <a:xfrm rot="5400000" flipH="1" flipV="1">
            <a:off x="6564575" y="2255708"/>
            <a:ext cx="28575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74" name="Straight Arrow Connector 73"/>
          <p:cNvCxnSpPr>
            <a:stCxn id="85" idx="0"/>
            <a:endCxn id="71" idx="4"/>
          </p:cNvCxnSpPr>
          <p:nvPr/>
        </p:nvCxnSpPr>
        <p:spPr>
          <a:xfrm rot="16200000" flipV="1">
            <a:off x="7326575" y="1493906"/>
            <a:ext cx="285750"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75" name="Rectangle 74"/>
          <p:cNvSpPr/>
          <p:nvPr/>
        </p:nvSpPr>
        <p:spPr>
          <a:xfrm>
            <a:off x="6128330" y="3770381"/>
            <a:ext cx="1188720" cy="400050"/>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a:t>
            </a:r>
          </a:p>
        </p:txBody>
      </p:sp>
      <p:cxnSp>
        <p:nvCxnSpPr>
          <p:cNvPr id="76" name="Straight Arrow Connector 75"/>
          <p:cNvCxnSpPr/>
          <p:nvPr/>
        </p:nvCxnSpPr>
        <p:spPr>
          <a:xfrm>
            <a:off x="6707450" y="2798831"/>
            <a:ext cx="1524000" cy="28575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77" name="Straight Arrow Connector 76"/>
          <p:cNvCxnSpPr/>
          <p:nvPr/>
        </p:nvCxnSpPr>
        <p:spPr>
          <a:xfrm rot="5400000">
            <a:off x="8087829" y="2942452"/>
            <a:ext cx="288036" cy="794"/>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78" name="Straight Arrow Connector 77"/>
          <p:cNvCxnSpPr/>
          <p:nvPr/>
        </p:nvCxnSpPr>
        <p:spPr>
          <a:xfrm rot="10800000" flipV="1">
            <a:off x="5183450" y="2801713"/>
            <a:ext cx="1524794" cy="282869"/>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79" name="Straight Arrow Connector 78"/>
          <p:cNvCxnSpPr>
            <a:endCxn id="87" idx="0"/>
          </p:cNvCxnSpPr>
          <p:nvPr/>
        </p:nvCxnSpPr>
        <p:spPr>
          <a:xfrm rot="10800000" flipV="1">
            <a:off x="6707450" y="2798831"/>
            <a:ext cx="152400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80" name="Straight Arrow Connector 79"/>
          <p:cNvCxnSpPr>
            <a:stCxn id="87" idx="0"/>
          </p:cNvCxnSpPr>
          <p:nvPr/>
        </p:nvCxnSpPr>
        <p:spPr>
          <a:xfrm rot="16200000" flipV="1">
            <a:off x="5774000" y="2208281"/>
            <a:ext cx="34290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81" name="Straight Arrow Connector 80"/>
          <p:cNvCxnSpPr>
            <a:stCxn id="75" idx="0"/>
            <a:endCxn id="87" idx="4"/>
          </p:cNvCxnSpPr>
          <p:nvPr/>
        </p:nvCxnSpPr>
        <p:spPr>
          <a:xfrm rot="16200000" flipV="1">
            <a:off x="6577910" y="3625601"/>
            <a:ext cx="274320" cy="1524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82" name="Straight Arrow Connector 81"/>
          <p:cNvCxnSpPr>
            <a:endCxn id="75" idx="0"/>
          </p:cNvCxnSpPr>
          <p:nvPr/>
        </p:nvCxnSpPr>
        <p:spPr>
          <a:xfrm rot="10800000" flipV="1">
            <a:off x="6722690" y="3427481"/>
            <a:ext cx="135636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83" name="Straight Arrow Connector 82"/>
          <p:cNvCxnSpPr>
            <a:endCxn id="75" idx="0"/>
          </p:cNvCxnSpPr>
          <p:nvPr/>
        </p:nvCxnSpPr>
        <p:spPr>
          <a:xfrm>
            <a:off x="5488250" y="3484631"/>
            <a:ext cx="1234440" cy="28575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sp>
        <p:nvSpPr>
          <p:cNvPr id="84" name="Oval 83"/>
          <p:cNvSpPr/>
          <p:nvPr/>
        </p:nvSpPr>
        <p:spPr>
          <a:xfrm>
            <a:off x="4726250" y="2398782"/>
            <a:ext cx="914400" cy="92793"/>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rgbClr val="00B050"/>
                </a:solidFill>
                <a:latin typeface="Times New Roman" pitchFamily="18" charset="0"/>
                <a:cs typeface="Times New Roman" pitchFamily="18" charset="0"/>
              </a:rPr>
              <a:t>a</a:t>
            </a:r>
            <a:r>
              <a:rPr lang="en-US" sz="2000" b="1" baseline="-25000" dirty="0" smtClean="0">
                <a:solidFill>
                  <a:srgbClr val="00B050"/>
                </a:solidFill>
                <a:latin typeface="Times New Roman" pitchFamily="18" charset="0"/>
                <a:cs typeface="Times New Roman" pitchFamily="18" charset="0"/>
              </a:rPr>
              <a:t>1</a:t>
            </a:r>
          </a:p>
        </p:txBody>
      </p:sp>
      <p:sp>
        <p:nvSpPr>
          <p:cNvPr id="85" name="Oval 84"/>
          <p:cNvSpPr/>
          <p:nvPr/>
        </p:nvSpPr>
        <p:spPr>
          <a:xfrm>
            <a:off x="7774250" y="2398781"/>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a:t>
            </a:r>
          </a:p>
        </p:txBody>
      </p:sp>
      <p:sp>
        <p:nvSpPr>
          <p:cNvPr id="86" name="Oval 85"/>
          <p:cNvSpPr/>
          <p:nvPr/>
        </p:nvSpPr>
        <p:spPr>
          <a:xfrm>
            <a:off x="7774250" y="314173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endParaRPr lang="en-US" sz="2000" b="1" dirty="0" smtClean="0">
              <a:solidFill>
                <a:schemeClr val="tx1"/>
              </a:solidFill>
              <a:latin typeface="Times New Roman" pitchFamily="18" charset="0"/>
              <a:cs typeface="Times New Roman" pitchFamily="18" charset="0"/>
            </a:endParaRPr>
          </a:p>
          <a:p>
            <a:pPr algn="ctr"/>
            <a:r>
              <a:rPr lang="en-US" sz="2000" b="1" dirty="0" smtClean="0">
                <a:solidFill>
                  <a:schemeClr val="tx1"/>
                </a:solidFill>
                <a:latin typeface="Times New Roman" pitchFamily="18" charset="0"/>
                <a:cs typeface="Times New Roman" pitchFamily="18" charset="0"/>
              </a:rPr>
              <a:t>{}</a:t>
            </a:r>
          </a:p>
        </p:txBody>
      </p:sp>
      <p:sp>
        <p:nvSpPr>
          <p:cNvPr id="87" name="Oval 86"/>
          <p:cNvSpPr/>
          <p:nvPr/>
        </p:nvSpPr>
        <p:spPr>
          <a:xfrm>
            <a:off x="6250250" y="3141731"/>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a:t>
            </a:r>
          </a:p>
        </p:txBody>
      </p:sp>
      <p:sp>
        <p:nvSpPr>
          <p:cNvPr id="88" name="Oval 87"/>
          <p:cNvSpPr/>
          <p:nvPr/>
        </p:nvSpPr>
        <p:spPr>
          <a:xfrm>
            <a:off x="4726250" y="314173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endParaRPr lang="en-US" sz="2000" b="1" dirty="0" smtClean="0">
              <a:solidFill>
                <a:schemeClr val="tx1"/>
              </a:solidFill>
              <a:latin typeface="Times New Roman" pitchFamily="18" charset="0"/>
              <a:cs typeface="Times New Roman" pitchFamily="18" charset="0"/>
            </a:endParaRPr>
          </a:p>
          <a:p>
            <a:pPr algn="ctr"/>
            <a:r>
              <a:rPr lang="en-US" sz="2000" b="1" dirty="0" smtClean="0">
                <a:solidFill>
                  <a:schemeClr val="tx1"/>
                </a:solidFill>
                <a:latin typeface="Times New Roman" pitchFamily="18" charset="0"/>
                <a:cs typeface="Times New Roman" pitchFamily="18" charset="0"/>
              </a:rPr>
              <a:t>{}</a:t>
            </a:r>
          </a:p>
        </p:txBody>
      </p:sp>
      <p:cxnSp>
        <p:nvCxnSpPr>
          <p:cNvPr id="89" name="Straight Arrow Connector 88"/>
          <p:cNvCxnSpPr/>
          <p:nvPr/>
        </p:nvCxnSpPr>
        <p:spPr>
          <a:xfrm rot="5400000" flipH="1" flipV="1">
            <a:off x="5039829" y="2942452"/>
            <a:ext cx="288036" cy="794"/>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sp>
        <p:nvSpPr>
          <p:cNvPr id="90" name="Oval 89"/>
          <p:cNvSpPr/>
          <p:nvPr/>
        </p:nvSpPr>
        <p:spPr>
          <a:xfrm>
            <a:off x="5488250" y="2398781"/>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accent1">
                    <a:lumMod val="75000"/>
                  </a:schemeClr>
                </a:solidFill>
                <a:latin typeface="Times New Roman" pitchFamily="18" charset="0"/>
                <a:cs typeface="Times New Roman" pitchFamily="18" charset="0"/>
              </a:rPr>
              <a:t>b</a:t>
            </a:r>
            <a:r>
              <a:rPr lang="en-US" sz="2000" b="1" baseline="-25000" dirty="0" smtClean="0">
                <a:solidFill>
                  <a:schemeClr val="accent1">
                    <a:lumMod val="75000"/>
                  </a:schemeClr>
                </a:solidFill>
                <a:latin typeface="Times New Roman" pitchFamily="18" charset="0"/>
                <a:cs typeface="Times New Roman" pitchFamily="18" charset="0"/>
              </a:rPr>
              <a:t>2</a:t>
            </a:r>
          </a:p>
          <a:p>
            <a:pPr algn="ctr"/>
            <a:r>
              <a:rPr lang="en-US" sz="2000" b="1" dirty="0" smtClean="0">
                <a:solidFill>
                  <a:schemeClr val="accent1">
                    <a:lumMod val="75000"/>
                  </a:schemeClr>
                </a:solidFill>
                <a:latin typeface="Times New Roman" pitchFamily="18" charset="0"/>
                <a:cs typeface="Times New Roman" pitchFamily="18" charset="0"/>
              </a:rPr>
              <a:t>{t</a:t>
            </a:r>
            <a:r>
              <a:rPr lang="en-US" sz="2000" b="1" baseline="-25000" dirty="0" smtClean="0">
                <a:solidFill>
                  <a:schemeClr val="accent1">
                    <a:lumMod val="75000"/>
                  </a:schemeClr>
                </a:solidFill>
                <a:latin typeface="Times New Roman" pitchFamily="18" charset="0"/>
                <a:cs typeface="Times New Roman" pitchFamily="18" charset="0"/>
              </a:rPr>
              <a:t>1</a:t>
            </a:r>
            <a:r>
              <a:rPr lang="en-US" sz="2000" b="1" dirty="0" smtClean="0">
                <a:solidFill>
                  <a:schemeClr val="accent1">
                    <a:lumMod val="75000"/>
                  </a:schemeClr>
                </a:solidFill>
                <a:latin typeface="Times New Roman" pitchFamily="18" charset="0"/>
                <a:cs typeface="Times New Roman" pitchFamily="18" charset="0"/>
              </a:rPr>
              <a:t>}</a:t>
            </a:r>
          </a:p>
        </p:txBody>
      </p:sp>
      <p:sp>
        <p:nvSpPr>
          <p:cNvPr id="91" name="Oval 90"/>
          <p:cNvSpPr/>
          <p:nvPr/>
        </p:nvSpPr>
        <p:spPr>
          <a:xfrm>
            <a:off x="7012250" y="2398781"/>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accent1">
                    <a:lumMod val="75000"/>
                  </a:schemeClr>
                </a:solidFill>
                <a:latin typeface="Times New Roman" pitchFamily="18" charset="0"/>
                <a:cs typeface="Times New Roman" pitchFamily="18" charset="0"/>
              </a:rPr>
              <a:t>c</a:t>
            </a:r>
            <a:r>
              <a:rPr lang="en-US" sz="2000" b="1" baseline="-25000" dirty="0" smtClean="0">
                <a:solidFill>
                  <a:schemeClr val="accent1">
                    <a:lumMod val="75000"/>
                  </a:schemeClr>
                </a:solidFill>
                <a:latin typeface="Times New Roman" pitchFamily="18" charset="0"/>
                <a:cs typeface="Times New Roman" pitchFamily="18" charset="0"/>
              </a:rPr>
              <a:t>2</a:t>
            </a:r>
          </a:p>
          <a:p>
            <a:pPr algn="ctr"/>
            <a:r>
              <a:rPr lang="en-US" sz="2000" b="1" dirty="0" smtClean="0">
                <a:solidFill>
                  <a:schemeClr val="accent1">
                    <a:lumMod val="75000"/>
                  </a:schemeClr>
                </a:solidFill>
                <a:latin typeface="Times New Roman" pitchFamily="18" charset="0"/>
                <a:cs typeface="Times New Roman" pitchFamily="18" charset="0"/>
              </a:rPr>
              <a:t>{t</a:t>
            </a:r>
            <a:r>
              <a:rPr lang="en-US" sz="2000" b="1" baseline="-25000" dirty="0" smtClean="0">
                <a:solidFill>
                  <a:schemeClr val="accent1">
                    <a:lumMod val="75000"/>
                  </a:schemeClr>
                </a:solidFill>
                <a:latin typeface="Times New Roman" pitchFamily="18" charset="0"/>
                <a:cs typeface="Times New Roman" pitchFamily="18" charset="0"/>
              </a:rPr>
              <a:t>3</a:t>
            </a:r>
            <a:r>
              <a:rPr lang="en-US" sz="2000" b="1" dirty="0" smtClean="0">
                <a:solidFill>
                  <a:schemeClr val="accent1">
                    <a:lumMod val="75000"/>
                  </a:schemeClr>
                </a:solidFill>
                <a:latin typeface="Times New Roman" pitchFamily="18" charset="0"/>
                <a:cs typeface="Times New Roman" pitchFamily="18" charset="0"/>
              </a:rPr>
              <a:t>}</a:t>
            </a:r>
          </a:p>
        </p:txBody>
      </p:sp>
      <p:sp>
        <p:nvSpPr>
          <p:cNvPr id="92" name="Oval 91"/>
          <p:cNvSpPr/>
          <p:nvPr/>
        </p:nvSpPr>
        <p:spPr>
          <a:xfrm>
            <a:off x="5488250" y="314173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accent1">
                    <a:lumMod val="75000"/>
                  </a:schemeClr>
                </a:solidFill>
                <a:latin typeface="Times New Roman" pitchFamily="18" charset="0"/>
                <a:cs typeface="Times New Roman" pitchFamily="18" charset="0"/>
              </a:rPr>
              <a:t>a</a:t>
            </a:r>
            <a:r>
              <a:rPr lang="en-US" sz="2000" b="1" baseline="-25000" dirty="0" smtClean="0">
                <a:solidFill>
                  <a:schemeClr val="accent1">
                    <a:lumMod val="75000"/>
                  </a:schemeClr>
                </a:solidFill>
                <a:latin typeface="Times New Roman" pitchFamily="18" charset="0"/>
                <a:cs typeface="Times New Roman" pitchFamily="18" charset="0"/>
              </a:rPr>
              <a:t>1</a:t>
            </a:r>
            <a:r>
              <a:rPr lang="en-US" sz="2000" b="1" dirty="0" smtClean="0">
                <a:solidFill>
                  <a:schemeClr val="accent1">
                    <a:lumMod val="75000"/>
                  </a:schemeClr>
                </a:solidFill>
                <a:latin typeface="Times New Roman" pitchFamily="18" charset="0"/>
                <a:cs typeface="Times New Roman" pitchFamily="18" charset="0"/>
              </a:rPr>
              <a:t>,b</a:t>
            </a:r>
            <a:r>
              <a:rPr lang="en-US" sz="2000" b="1" baseline="-25000" dirty="0" smtClean="0">
                <a:solidFill>
                  <a:schemeClr val="accent1">
                    <a:lumMod val="75000"/>
                  </a:schemeClr>
                </a:solidFill>
                <a:latin typeface="Times New Roman" pitchFamily="18" charset="0"/>
                <a:cs typeface="Times New Roman" pitchFamily="18" charset="0"/>
              </a:rPr>
              <a:t>2</a:t>
            </a:r>
            <a:endParaRPr lang="en-US" sz="2000" b="1" dirty="0" smtClean="0">
              <a:solidFill>
                <a:schemeClr val="accent1">
                  <a:lumMod val="75000"/>
                </a:schemeClr>
              </a:solidFill>
              <a:latin typeface="Times New Roman" pitchFamily="18" charset="0"/>
              <a:cs typeface="Times New Roman" pitchFamily="18" charset="0"/>
            </a:endParaRPr>
          </a:p>
          <a:p>
            <a:pPr algn="ctr"/>
            <a:r>
              <a:rPr lang="en-US" sz="2000" b="1" dirty="0" smtClean="0">
                <a:solidFill>
                  <a:schemeClr val="accent1">
                    <a:lumMod val="75000"/>
                  </a:schemeClr>
                </a:solidFill>
                <a:latin typeface="Times New Roman" pitchFamily="18" charset="0"/>
                <a:cs typeface="Times New Roman" pitchFamily="18" charset="0"/>
              </a:rPr>
              <a:t>{}</a:t>
            </a:r>
          </a:p>
        </p:txBody>
      </p:sp>
      <p:sp>
        <p:nvSpPr>
          <p:cNvPr id="93" name="Oval 92"/>
          <p:cNvSpPr/>
          <p:nvPr/>
        </p:nvSpPr>
        <p:spPr>
          <a:xfrm>
            <a:off x="7012250" y="3141731"/>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accent1">
                    <a:lumMod val="75000"/>
                  </a:schemeClr>
                </a:solidFill>
                <a:latin typeface="Times New Roman" pitchFamily="18" charset="0"/>
                <a:cs typeface="Times New Roman" pitchFamily="18" charset="0"/>
              </a:rPr>
              <a:t>a</a:t>
            </a:r>
            <a:r>
              <a:rPr lang="en-US" sz="2000" b="1" baseline="-25000" dirty="0" smtClean="0">
                <a:solidFill>
                  <a:schemeClr val="accent1">
                    <a:lumMod val="75000"/>
                  </a:schemeClr>
                </a:solidFill>
                <a:latin typeface="Times New Roman" pitchFamily="18" charset="0"/>
                <a:cs typeface="Times New Roman" pitchFamily="18" charset="0"/>
              </a:rPr>
              <a:t>1</a:t>
            </a:r>
            <a:r>
              <a:rPr lang="en-US" sz="2000" b="1" dirty="0" smtClean="0">
                <a:solidFill>
                  <a:schemeClr val="accent1">
                    <a:lumMod val="75000"/>
                  </a:schemeClr>
                </a:solidFill>
                <a:latin typeface="Times New Roman" pitchFamily="18" charset="0"/>
                <a:cs typeface="Times New Roman" pitchFamily="18" charset="0"/>
              </a:rPr>
              <a:t>,c</a:t>
            </a:r>
            <a:r>
              <a:rPr lang="en-US" sz="2000" b="1" baseline="-25000" dirty="0" smtClean="0">
                <a:solidFill>
                  <a:schemeClr val="accent1">
                    <a:lumMod val="75000"/>
                  </a:schemeClr>
                </a:solidFill>
                <a:latin typeface="Times New Roman" pitchFamily="18" charset="0"/>
                <a:cs typeface="Times New Roman" pitchFamily="18" charset="0"/>
              </a:rPr>
              <a:t>2</a:t>
            </a:r>
          </a:p>
          <a:p>
            <a:pPr algn="ctr"/>
            <a:r>
              <a:rPr lang="en-US" sz="2000" b="1" dirty="0" smtClean="0">
                <a:solidFill>
                  <a:schemeClr val="accent1">
                    <a:lumMod val="75000"/>
                  </a:schemeClr>
                </a:solidFill>
                <a:latin typeface="Times New Roman" pitchFamily="18" charset="0"/>
                <a:cs typeface="Times New Roman" pitchFamily="18" charset="0"/>
              </a:rPr>
              <a:t>{}</a:t>
            </a:r>
          </a:p>
        </p:txBody>
      </p:sp>
      <p:cxnSp>
        <p:nvCxnSpPr>
          <p:cNvPr id="94" name="Straight Arrow Connector 93"/>
          <p:cNvCxnSpPr>
            <a:stCxn id="71" idx="4"/>
            <a:endCxn id="90" idx="0"/>
          </p:cNvCxnSpPr>
          <p:nvPr/>
        </p:nvCxnSpPr>
        <p:spPr>
          <a:xfrm rot="5400000">
            <a:off x="6183575" y="1874906"/>
            <a:ext cx="285750" cy="762000"/>
          </a:xfrm>
          <a:prstGeom prst="straightConnector1">
            <a:avLst/>
          </a:prstGeom>
          <a:ln w="22225">
            <a:solidFill>
              <a:schemeClr val="accent1">
                <a:lumMod val="75000"/>
              </a:schemeClr>
            </a:solidFill>
            <a:prstDash val="solid"/>
            <a:tailEnd type="none"/>
          </a:ln>
        </p:spPr>
        <p:style>
          <a:lnRef idx="2">
            <a:schemeClr val="dk1"/>
          </a:lnRef>
          <a:fillRef idx="1">
            <a:schemeClr val="lt1"/>
          </a:fillRef>
          <a:effectRef idx="0">
            <a:schemeClr val="dk1"/>
          </a:effectRef>
          <a:fontRef idx="minor">
            <a:schemeClr val="dk1"/>
          </a:fontRef>
        </p:style>
      </p:cxnSp>
      <p:cxnSp>
        <p:nvCxnSpPr>
          <p:cNvPr id="95" name="Straight Arrow Connector 94"/>
          <p:cNvCxnSpPr>
            <a:stCxn id="71" idx="4"/>
            <a:endCxn id="91" idx="0"/>
          </p:cNvCxnSpPr>
          <p:nvPr/>
        </p:nvCxnSpPr>
        <p:spPr>
          <a:xfrm rot="16200000" flipH="1">
            <a:off x="6945575" y="1874906"/>
            <a:ext cx="285750" cy="762000"/>
          </a:xfrm>
          <a:prstGeom prst="straightConnector1">
            <a:avLst/>
          </a:prstGeom>
          <a:ln w="22225">
            <a:solidFill>
              <a:schemeClr val="accent1">
                <a:lumMod val="75000"/>
              </a:schemeClr>
            </a:solidFill>
            <a:prstDash val="solid"/>
            <a:tailEnd type="none"/>
          </a:ln>
        </p:spPr>
        <p:style>
          <a:lnRef idx="2">
            <a:schemeClr val="dk1"/>
          </a:lnRef>
          <a:fillRef idx="1">
            <a:schemeClr val="lt1"/>
          </a:fillRef>
          <a:effectRef idx="0">
            <a:schemeClr val="dk1"/>
          </a:effectRef>
          <a:fontRef idx="minor">
            <a:schemeClr val="dk1"/>
          </a:fontRef>
        </p:style>
      </p:cxnSp>
      <p:cxnSp>
        <p:nvCxnSpPr>
          <p:cNvPr id="96" name="Straight Arrow Connector 95"/>
          <p:cNvCxnSpPr/>
          <p:nvPr/>
        </p:nvCxnSpPr>
        <p:spPr>
          <a:xfrm rot="5400000" flipH="1" flipV="1">
            <a:off x="5807893" y="2936190"/>
            <a:ext cx="274320" cy="794"/>
          </a:xfrm>
          <a:prstGeom prst="straightConnector1">
            <a:avLst/>
          </a:prstGeom>
          <a:ln w="22225">
            <a:solidFill>
              <a:schemeClr val="accent1">
                <a:lumMod val="75000"/>
              </a:schemeClr>
            </a:solidFill>
            <a:prstDash val="solid"/>
            <a:tailEnd type="none"/>
          </a:ln>
        </p:spPr>
        <p:style>
          <a:lnRef idx="2">
            <a:schemeClr val="dk1"/>
          </a:lnRef>
          <a:fillRef idx="1">
            <a:schemeClr val="lt1"/>
          </a:fillRef>
          <a:effectRef idx="0">
            <a:schemeClr val="dk1"/>
          </a:effectRef>
          <a:fontRef idx="minor">
            <a:schemeClr val="dk1"/>
          </a:fontRef>
        </p:style>
      </p:cxnSp>
      <p:cxnSp>
        <p:nvCxnSpPr>
          <p:cNvPr id="97" name="Straight Arrow Connector 96"/>
          <p:cNvCxnSpPr/>
          <p:nvPr/>
        </p:nvCxnSpPr>
        <p:spPr>
          <a:xfrm rot="5400000" flipH="1" flipV="1">
            <a:off x="7331893" y="2935594"/>
            <a:ext cx="274320" cy="794"/>
          </a:xfrm>
          <a:prstGeom prst="straightConnector1">
            <a:avLst/>
          </a:prstGeom>
          <a:ln w="22225">
            <a:solidFill>
              <a:schemeClr val="accent1">
                <a:lumMod val="75000"/>
              </a:schemeClr>
            </a:solidFill>
            <a:prstDash val="solid"/>
            <a:tailEnd type="none"/>
          </a:ln>
        </p:spPr>
        <p:style>
          <a:lnRef idx="2">
            <a:schemeClr val="dk1"/>
          </a:lnRef>
          <a:fillRef idx="1">
            <a:schemeClr val="lt1"/>
          </a:fillRef>
          <a:effectRef idx="0">
            <a:schemeClr val="dk1"/>
          </a:effectRef>
          <a:fontRef idx="minor">
            <a:schemeClr val="dk1"/>
          </a:fontRef>
        </p:style>
      </p:cxnSp>
      <p:cxnSp>
        <p:nvCxnSpPr>
          <p:cNvPr id="98" name="Straight Arrow Connector 97"/>
          <p:cNvCxnSpPr>
            <a:endCxn id="92" idx="0"/>
          </p:cNvCxnSpPr>
          <p:nvPr/>
        </p:nvCxnSpPr>
        <p:spPr>
          <a:xfrm>
            <a:off x="5183450" y="2798831"/>
            <a:ext cx="762000" cy="342900"/>
          </a:xfrm>
          <a:prstGeom prst="straightConnector1">
            <a:avLst/>
          </a:prstGeom>
          <a:ln w="22225">
            <a:solidFill>
              <a:schemeClr val="accent1">
                <a:lumMod val="75000"/>
              </a:schemeClr>
            </a:solidFill>
            <a:prstDash val="solid"/>
            <a:tailEnd type="none"/>
          </a:ln>
        </p:spPr>
        <p:style>
          <a:lnRef idx="2">
            <a:schemeClr val="dk1"/>
          </a:lnRef>
          <a:fillRef idx="1">
            <a:schemeClr val="lt1"/>
          </a:fillRef>
          <a:effectRef idx="0">
            <a:schemeClr val="dk1"/>
          </a:effectRef>
          <a:fontRef idx="minor">
            <a:schemeClr val="dk1"/>
          </a:fontRef>
        </p:style>
      </p:cxnSp>
      <p:cxnSp>
        <p:nvCxnSpPr>
          <p:cNvPr id="99" name="Straight Arrow Connector 98"/>
          <p:cNvCxnSpPr>
            <a:endCxn id="93" idx="0"/>
          </p:cNvCxnSpPr>
          <p:nvPr/>
        </p:nvCxnSpPr>
        <p:spPr>
          <a:xfrm>
            <a:off x="5183450" y="2798831"/>
            <a:ext cx="2286000" cy="342900"/>
          </a:xfrm>
          <a:prstGeom prst="straightConnector1">
            <a:avLst/>
          </a:prstGeom>
          <a:ln w="22225">
            <a:solidFill>
              <a:schemeClr val="accent1">
                <a:lumMod val="75000"/>
              </a:schemeClr>
            </a:solidFill>
            <a:prstDash val="solid"/>
            <a:tailEnd type="none"/>
          </a:ln>
        </p:spPr>
        <p:style>
          <a:lnRef idx="2">
            <a:schemeClr val="dk1"/>
          </a:lnRef>
          <a:fillRef idx="1">
            <a:schemeClr val="lt1"/>
          </a:fillRef>
          <a:effectRef idx="0">
            <a:schemeClr val="dk1"/>
          </a:effectRef>
          <a:fontRef idx="minor">
            <a:schemeClr val="dk1"/>
          </a:fontRef>
        </p:style>
      </p:cxnSp>
      <p:cxnSp>
        <p:nvCxnSpPr>
          <p:cNvPr id="100" name="Straight Connector 99"/>
          <p:cNvCxnSpPr/>
          <p:nvPr/>
        </p:nvCxnSpPr>
        <p:spPr>
          <a:xfrm rot="5400000" flipH="1">
            <a:off x="6330325" y="2463000"/>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rot="5400000" flipH="1" flipV="1">
            <a:off x="6330325" y="2463000"/>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rot="5400000" flipH="1">
            <a:off x="6330325" y="1786125"/>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rot="5400000" flipH="1" flipV="1">
            <a:off x="6330325" y="1786125"/>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rot="5400000" flipH="1">
            <a:off x="7779075" y="3202219"/>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rot="5400000" flipH="1" flipV="1">
            <a:off x="7779075" y="3202219"/>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rot="5400000" flipH="1">
            <a:off x="7779075" y="2525344"/>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rot="5400000" flipH="1" flipV="1">
            <a:off x="7779075" y="2525344"/>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flipV="1">
            <a:off x="5271025" y="2085975"/>
            <a:ext cx="1215500" cy="228622"/>
          </a:xfrm>
          <a:prstGeom prst="straightConnector1">
            <a:avLst/>
          </a:prstGeom>
          <a:ln w="22225">
            <a:solidFill>
              <a:srgbClr val="00B050"/>
            </a:solidFill>
            <a:prstDash val="solid"/>
            <a:headEnd type="arrow"/>
            <a:tailEnd type="none"/>
          </a:ln>
        </p:spPr>
        <p:style>
          <a:lnRef idx="2">
            <a:schemeClr val="dk1"/>
          </a:lnRef>
          <a:fillRef idx="1">
            <a:schemeClr val="lt1"/>
          </a:fillRef>
          <a:effectRef idx="0">
            <a:schemeClr val="dk1"/>
          </a:effectRef>
          <a:fontRef idx="minor">
            <a:schemeClr val="dk1"/>
          </a:fontRef>
        </p:style>
      </p:cxnSp>
      <p:sp>
        <p:nvSpPr>
          <p:cNvPr id="109" name="Oval 108"/>
          <p:cNvSpPr/>
          <p:nvPr/>
        </p:nvSpPr>
        <p:spPr>
          <a:xfrm>
            <a:off x="4916385" y="2510414"/>
            <a:ext cx="303897"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1</a:t>
            </a:r>
            <a:endParaRPr lang="en-US" sz="2000" b="1" dirty="0" smtClean="0">
              <a:solidFill>
                <a:srgbClr val="00B050"/>
              </a:solidFill>
              <a:latin typeface="Times New Roman" pitchFamily="18" charset="0"/>
              <a:cs typeface="Times New Roman" pitchFamily="18" charset="0"/>
            </a:endParaRPr>
          </a:p>
        </p:txBody>
      </p:sp>
      <p:sp>
        <p:nvSpPr>
          <p:cNvPr id="46" name="Oval 45"/>
          <p:cNvSpPr/>
          <p:nvPr/>
        </p:nvSpPr>
        <p:spPr>
          <a:xfrm>
            <a:off x="5106390" y="2509300"/>
            <a:ext cx="121835"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rgbClr val="00B050"/>
                </a:solidFill>
                <a:latin typeface="Times New Roman" pitchFamily="18" charset="0"/>
                <a:cs typeface="Times New Roman" pitchFamily="18" charset="0"/>
              </a:rPr>
              <a:t>,</a:t>
            </a:r>
          </a:p>
        </p:txBody>
      </p:sp>
      <p:sp>
        <p:nvSpPr>
          <p:cNvPr id="47" name="Oval 46"/>
          <p:cNvSpPr/>
          <p:nvPr/>
        </p:nvSpPr>
        <p:spPr>
          <a:xfrm>
            <a:off x="5105355" y="2507724"/>
            <a:ext cx="4572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2</a:t>
            </a:r>
            <a:r>
              <a:rPr lang="en-US" sz="2000" b="1" dirty="0" smtClean="0">
                <a:solidFill>
                  <a:srgbClr val="00B050"/>
                </a:solidFill>
                <a:latin typeface="Times New Roman" pitchFamily="18" charset="0"/>
                <a:cs typeface="Times New Roman" pitchFamily="18" charset="0"/>
              </a:rPr>
              <a:t>}</a:t>
            </a:r>
          </a:p>
        </p:txBody>
      </p:sp>
      <p:sp>
        <p:nvSpPr>
          <p:cNvPr id="53" name="Oval 52"/>
          <p:cNvSpPr/>
          <p:nvPr/>
        </p:nvSpPr>
        <p:spPr>
          <a:xfrm>
            <a:off x="4873584" y="2506288"/>
            <a:ext cx="131034"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rgbClr val="00B050"/>
                </a:solidFill>
                <a:latin typeface="Times New Roman" pitchFamily="18" charset="0"/>
                <a:cs typeface="Times New Roman" pitchFamily="18" charset="0"/>
              </a:rPr>
              <a:t>{</a:t>
            </a:r>
          </a:p>
        </p:txBody>
      </p:sp>
      <p:sp>
        <p:nvSpPr>
          <p:cNvPr id="49" name="TextBox 48"/>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1329717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path" presetSubtype="0" accel="50000" decel="50000" fill="hold" nodeType="clickEffect">
                                  <p:stCondLst>
                                    <p:cond delay="0"/>
                                  </p:stCondLst>
                                  <p:childTnLst>
                                    <p:animMotion origin="layout" path="M 0.00781 0.03469 L 0.26163 0.09783 " pathEditMode="relative" rAng="0" ptsTypes="AA">
                                      <p:cBhvr>
                                        <p:cTn id="6" dur="2000" fill="hold"/>
                                        <p:tgtEl>
                                          <p:spTgt spid="109">
                                            <p:txEl>
                                              <p:pRg st="0" end="0"/>
                                            </p:txEl>
                                          </p:spTgt>
                                        </p:tgtEl>
                                        <p:attrNameLst>
                                          <p:attrName>ppt_x</p:attrName>
                                          <p:attrName>ppt_y</p:attrName>
                                        </p:attrNameLst>
                                      </p:cBhvr>
                                      <p:rCtr x="12691" y="3145"/>
                                    </p:animMotion>
                                  </p:childTnLst>
                                </p:cTn>
                              </p:par>
                              <p:par>
                                <p:cTn id="7" presetID="1" presetClass="exit"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sz="440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TopDown</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27" name="Oval 26"/>
          <p:cNvSpPr/>
          <p:nvPr/>
        </p:nvSpPr>
        <p:spPr>
          <a:xfrm>
            <a:off x="6250250" y="2398781"/>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a:t>
            </a:r>
          </a:p>
        </p:txBody>
      </p:sp>
      <p:sp>
        <p:nvSpPr>
          <p:cNvPr id="28" name="Oval 27"/>
          <p:cNvSpPr/>
          <p:nvPr/>
        </p:nvSpPr>
        <p:spPr>
          <a:xfrm>
            <a:off x="6250250" y="1598681"/>
            <a:ext cx="914400" cy="5143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l-GR" sz="2000" b="1" dirty="0" smtClean="0">
                <a:solidFill>
                  <a:srgbClr val="00B050"/>
                </a:solidFill>
                <a:cs typeface="Mongolian Baiti" pitchFamily="66" charset="0"/>
              </a:rPr>
              <a:t>Τ</a:t>
            </a:r>
            <a:endParaRPr lang="en-US" sz="2000" b="1" dirty="0" smtClean="0">
              <a:solidFill>
                <a:srgbClr val="00B050"/>
              </a:solidFill>
              <a:cs typeface="Mongolian Baiti" pitchFamily="66" charset="0"/>
            </a:endParaRP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4</a:t>
            </a:r>
            <a:r>
              <a:rPr lang="en-US" sz="2000" b="1" dirty="0" smtClean="0">
                <a:solidFill>
                  <a:srgbClr val="00B050"/>
                </a:solidFill>
                <a:latin typeface="Times New Roman" pitchFamily="18" charset="0"/>
                <a:cs typeface="Times New Roman" pitchFamily="18" charset="0"/>
              </a:rPr>
              <a:t>}</a:t>
            </a:r>
          </a:p>
        </p:txBody>
      </p:sp>
      <p:cxnSp>
        <p:nvCxnSpPr>
          <p:cNvPr id="29" name="Straight Arrow Connector 28"/>
          <p:cNvCxnSpPr>
            <a:stCxn id="41" idx="0"/>
            <a:endCxn id="28" idx="4"/>
          </p:cNvCxnSpPr>
          <p:nvPr/>
        </p:nvCxnSpPr>
        <p:spPr>
          <a:xfrm rot="5400000" flipH="1" flipV="1">
            <a:off x="5802575" y="1493906"/>
            <a:ext cx="28575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30" name="Straight Arrow Connector 29"/>
          <p:cNvCxnSpPr>
            <a:stCxn id="27" idx="0"/>
            <a:endCxn id="28" idx="4"/>
          </p:cNvCxnSpPr>
          <p:nvPr/>
        </p:nvCxnSpPr>
        <p:spPr>
          <a:xfrm rot="5400000" flipH="1" flipV="1">
            <a:off x="6564575" y="2255708"/>
            <a:ext cx="28575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31" name="Straight Arrow Connector 30"/>
          <p:cNvCxnSpPr>
            <a:stCxn id="42" idx="0"/>
            <a:endCxn id="28" idx="4"/>
          </p:cNvCxnSpPr>
          <p:nvPr/>
        </p:nvCxnSpPr>
        <p:spPr>
          <a:xfrm rot="16200000" flipV="1">
            <a:off x="7326575" y="1493906"/>
            <a:ext cx="285750"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32" name="Rectangle 31"/>
          <p:cNvSpPr/>
          <p:nvPr/>
        </p:nvSpPr>
        <p:spPr>
          <a:xfrm>
            <a:off x="6128330" y="3770381"/>
            <a:ext cx="1188720" cy="400050"/>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a:t>
            </a:r>
          </a:p>
        </p:txBody>
      </p:sp>
      <p:cxnSp>
        <p:nvCxnSpPr>
          <p:cNvPr id="33" name="Straight Arrow Connector 32"/>
          <p:cNvCxnSpPr/>
          <p:nvPr/>
        </p:nvCxnSpPr>
        <p:spPr>
          <a:xfrm>
            <a:off x="6707450" y="2798831"/>
            <a:ext cx="1524000" cy="28575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34" name="Straight Arrow Connector 33"/>
          <p:cNvCxnSpPr/>
          <p:nvPr/>
        </p:nvCxnSpPr>
        <p:spPr>
          <a:xfrm rot="5400000">
            <a:off x="8087829" y="2942452"/>
            <a:ext cx="288036" cy="794"/>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35" name="Straight Arrow Connector 34"/>
          <p:cNvCxnSpPr/>
          <p:nvPr/>
        </p:nvCxnSpPr>
        <p:spPr>
          <a:xfrm rot="10800000" flipV="1">
            <a:off x="5183450" y="2801713"/>
            <a:ext cx="1524794" cy="282869"/>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36" name="Straight Arrow Connector 35"/>
          <p:cNvCxnSpPr>
            <a:endCxn id="44" idx="0"/>
          </p:cNvCxnSpPr>
          <p:nvPr/>
        </p:nvCxnSpPr>
        <p:spPr>
          <a:xfrm rot="10800000" flipV="1">
            <a:off x="6707450" y="2798831"/>
            <a:ext cx="152400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37" name="Straight Arrow Connector 36"/>
          <p:cNvCxnSpPr>
            <a:stCxn id="44" idx="0"/>
          </p:cNvCxnSpPr>
          <p:nvPr/>
        </p:nvCxnSpPr>
        <p:spPr>
          <a:xfrm rot="16200000" flipV="1">
            <a:off x="5774000" y="2208281"/>
            <a:ext cx="34290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38" name="Straight Arrow Connector 37"/>
          <p:cNvCxnSpPr>
            <a:stCxn id="32" idx="0"/>
            <a:endCxn id="44" idx="4"/>
          </p:cNvCxnSpPr>
          <p:nvPr/>
        </p:nvCxnSpPr>
        <p:spPr>
          <a:xfrm rot="16200000" flipV="1">
            <a:off x="6577910" y="3625601"/>
            <a:ext cx="274320" cy="1524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39" name="Straight Arrow Connector 38"/>
          <p:cNvCxnSpPr>
            <a:endCxn id="32" idx="0"/>
          </p:cNvCxnSpPr>
          <p:nvPr/>
        </p:nvCxnSpPr>
        <p:spPr>
          <a:xfrm rot="10800000" flipV="1">
            <a:off x="6722690" y="3427481"/>
            <a:ext cx="135636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40" name="Straight Arrow Connector 39"/>
          <p:cNvCxnSpPr>
            <a:endCxn id="32" idx="0"/>
          </p:cNvCxnSpPr>
          <p:nvPr/>
        </p:nvCxnSpPr>
        <p:spPr>
          <a:xfrm>
            <a:off x="5488250" y="3484631"/>
            <a:ext cx="1234440" cy="28575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sp>
        <p:nvSpPr>
          <p:cNvPr id="41" name="Oval 40"/>
          <p:cNvSpPr/>
          <p:nvPr/>
        </p:nvSpPr>
        <p:spPr>
          <a:xfrm>
            <a:off x="4726250" y="2398781"/>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rgbClr val="00B050"/>
                </a:solidFill>
                <a:latin typeface="Times New Roman" pitchFamily="18" charset="0"/>
                <a:cs typeface="Times New Roman" pitchFamily="18" charset="0"/>
              </a:rPr>
              <a:t>a</a:t>
            </a:r>
            <a:r>
              <a:rPr lang="en-US" sz="2000" b="1" baseline="-25000" dirty="0" smtClean="0">
                <a:solidFill>
                  <a:srgbClr val="00B050"/>
                </a:solidFill>
                <a:latin typeface="Times New Roman" pitchFamily="18" charset="0"/>
                <a:cs typeface="Times New Roman" pitchFamily="18" charset="0"/>
              </a:rPr>
              <a:t>1</a:t>
            </a: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2</a:t>
            </a: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5</a:t>
            </a:r>
            <a:r>
              <a:rPr lang="en-US" sz="2000" b="1" dirty="0" smtClean="0">
                <a:solidFill>
                  <a:srgbClr val="00B050"/>
                </a:solidFill>
                <a:latin typeface="Times New Roman" pitchFamily="18" charset="0"/>
                <a:cs typeface="Times New Roman" pitchFamily="18" charset="0"/>
              </a:rPr>
              <a:t>}</a:t>
            </a:r>
          </a:p>
        </p:txBody>
      </p:sp>
      <p:sp>
        <p:nvSpPr>
          <p:cNvPr id="42" name="Oval 41"/>
          <p:cNvSpPr/>
          <p:nvPr/>
        </p:nvSpPr>
        <p:spPr>
          <a:xfrm>
            <a:off x="7774250" y="2398781"/>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a:t>
            </a:r>
          </a:p>
        </p:txBody>
      </p:sp>
      <p:sp>
        <p:nvSpPr>
          <p:cNvPr id="43" name="Oval 42"/>
          <p:cNvSpPr/>
          <p:nvPr/>
        </p:nvSpPr>
        <p:spPr>
          <a:xfrm>
            <a:off x="7774250" y="314173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endParaRPr lang="en-US" sz="2000" b="1" dirty="0" smtClean="0">
              <a:solidFill>
                <a:schemeClr val="tx1"/>
              </a:solidFill>
              <a:latin typeface="Times New Roman" pitchFamily="18" charset="0"/>
              <a:cs typeface="Times New Roman" pitchFamily="18" charset="0"/>
            </a:endParaRPr>
          </a:p>
          <a:p>
            <a:pPr algn="ctr"/>
            <a:r>
              <a:rPr lang="en-US" sz="2000" b="1" dirty="0" smtClean="0">
                <a:solidFill>
                  <a:schemeClr val="tx1"/>
                </a:solidFill>
                <a:latin typeface="Times New Roman" pitchFamily="18" charset="0"/>
                <a:cs typeface="Times New Roman" pitchFamily="18" charset="0"/>
              </a:rPr>
              <a:t>{}</a:t>
            </a:r>
          </a:p>
        </p:txBody>
      </p:sp>
      <p:sp>
        <p:nvSpPr>
          <p:cNvPr id="44" name="Oval 43"/>
          <p:cNvSpPr/>
          <p:nvPr/>
        </p:nvSpPr>
        <p:spPr>
          <a:xfrm>
            <a:off x="6250250" y="3141731"/>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a:t>
            </a:r>
          </a:p>
        </p:txBody>
      </p:sp>
      <p:sp>
        <p:nvSpPr>
          <p:cNvPr id="45" name="Oval 44"/>
          <p:cNvSpPr/>
          <p:nvPr/>
        </p:nvSpPr>
        <p:spPr>
          <a:xfrm>
            <a:off x="4726250" y="3141731"/>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endParaRPr lang="en-US" sz="2000" b="1" dirty="0" smtClean="0">
              <a:solidFill>
                <a:schemeClr val="tx1"/>
              </a:solidFill>
              <a:latin typeface="Times New Roman" pitchFamily="18" charset="0"/>
              <a:cs typeface="Times New Roman" pitchFamily="18" charset="0"/>
            </a:endParaRPr>
          </a:p>
          <a:p>
            <a:pPr algn="ctr"/>
            <a:r>
              <a:rPr lang="en-US" sz="2000" b="1" dirty="0" smtClean="0">
                <a:solidFill>
                  <a:schemeClr val="tx1"/>
                </a:solidFill>
                <a:latin typeface="Times New Roman" pitchFamily="18" charset="0"/>
                <a:cs typeface="Times New Roman" pitchFamily="18" charset="0"/>
              </a:rPr>
              <a:t>{}</a:t>
            </a:r>
          </a:p>
        </p:txBody>
      </p:sp>
      <p:cxnSp>
        <p:nvCxnSpPr>
          <p:cNvPr id="46" name="Straight Arrow Connector 45"/>
          <p:cNvCxnSpPr/>
          <p:nvPr/>
        </p:nvCxnSpPr>
        <p:spPr>
          <a:xfrm rot="5400000" flipH="1" flipV="1">
            <a:off x="5039829" y="2942452"/>
            <a:ext cx="288036" cy="794"/>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sp>
        <p:nvSpPr>
          <p:cNvPr id="47" name="Oval 46"/>
          <p:cNvSpPr/>
          <p:nvPr/>
        </p:nvSpPr>
        <p:spPr>
          <a:xfrm>
            <a:off x="5488250" y="2398781"/>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accent1">
                    <a:lumMod val="75000"/>
                  </a:schemeClr>
                </a:solidFill>
                <a:latin typeface="Times New Roman" pitchFamily="18" charset="0"/>
                <a:cs typeface="Times New Roman" pitchFamily="18" charset="0"/>
              </a:rPr>
              <a:t>b</a:t>
            </a:r>
            <a:r>
              <a:rPr lang="en-US" sz="2000" b="1" baseline="-25000" dirty="0" smtClean="0">
                <a:solidFill>
                  <a:schemeClr val="accent1">
                    <a:lumMod val="75000"/>
                  </a:schemeClr>
                </a:solidFill>
                <a:latin typeface="Times New Roman" pitchFamily="18" charset="0"/>
                <a:cs typeface="Times New Roman" pitchFamily="18" charset="0"/>
              </a:rPr>
              <a:t>2</a:t>
            </a:r>
          </a:p>
          <a:p>
            <a:pPr algn="ctr"/>
            <a:r>
              <a:rPr lang="en-US" sz="2000" b="1" dirty="0" smtClean="0">
                <a:solidFill>
                  <a:schemeClr val="accent1">
                    <a:lumMod val="75000"/>
                  </a:schemeClr>
                </a:solidFill>
                <a:latin typeface="Times New Roman" pitchFamily="18" charset="0"/>
                <a:cs typeface="Times New Roman" pitchFamily="18" charset="0"/>
              </a:rPr>
              <a:t>{t</a:t>
            </a:r>
            <a:r>
              <a:rPr lang="en-US" sz="2000" b="1" baseline="-25000" dirty="0" smtClean="0">
                <a:solidFill>
                  <a:schemeClr val="accent1">
                    <a:lumMod val="75000"/>
                  </a:schemeClr>
                </a:solidFill>
                <a:latin typeface="Times New Roman" pitchFamily="18" charset="0"/>
                <a:cs typeface="Times New Roman" pitchFamily="18" charset="0"/>
              </a:rPr>
              <a:t>1</a:t>
            </a:r>
            <a:r>
              <a:rPr lang="en-US" sz="2000" b="1" dirty="0" smtClean="0">
                <a:solidFill>
                  <a:schemeClr val="accent1">
                    <a:lumMod val="75000"/>
                  </a:schemeClr>
                </a:solidFill>
                <a:latin typeface="Times New Roman" pitchFamily="18" charset="0"/>
                <a:cs typeface="Times New Roman" pitchFamily="18" charset="0"/>
              </a:rPr>
              <a:t>}</a:t>
            </a:r>
          </a:p>
        </p:txBody>
      </p:sp>
      <p:sp>
        <p:nvSpPr>
          <p:cNvPr id="48" name="Oval 47"/>
          <p:cNvSpPr/>
          <p:nvPr/>
        </p:nvSpPr>
        <p:spPr>
          <a:xfrm>
            <a:off x="7012250" y="2398781"/>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accent1">
                    <a:lumMod val="75000"/>
                  </a:schemeClr>
                </a:solidFill>
                <a:latin typeface="Times New Roman" pitchFamily="18" charset="0"/>
                <a:cs typeface="Times New Roman" pitchFamily="18" charset="0"/>
              </a:rPr>
              <a:t>c</a:t>
            </a:r>
            <a:r>
              <a:rPr lang="en-US" sz="2000" b="1" baseline="-25000" dirty="0" smtClean="0">
                <a:solidFill>
                  <a:schemeClr val="accent1">
                    <a:lumMod val="75000"/>
                  </a:schemeClr>
                </a:solidFill>
                <a:latin typeface="Times New Roman" pitchFamily="18" charset="0"/>
                <a:cs typeface="Times New Roman" pitchFamily="18" charset="0"/>
              </a:rPr>
              <a:t>2</a:t>
            </a:r>
          </a:p>
          <a:p>
            <a:pPr algn="ctr"/>
            <a:r>
              <a:rPr lang="en-US" sz="2000" b="1" dirty="0" smtClean="0">
                <a:solidFill>
                  <a:schemeClr val="accent1">
                    <a:lumMod val="75000"/>
                  </a:schemeClr>
                </a:solidFill>
                <a:latin typeface="Times New Roman" pitchFamily="18" charset="0"/>
                <a:cs typeface="Times New Roman" pitchFamily="18" charset="0"/>
              </a:rPr>
              <a:t>{t</a:t>
            </a:r>
            <a:r>
              <a:rPr lang="en-US" sz="2000" b="1" baseline="-25000" dirty="0" smtClean="0">
                <a:solidFill>
                  <a:schemeClr val="accent1">
                    <a:lumMod val="75000"/>
                  </a:schemeClr>
                </a:solidFill>
                <a:latin typeface="Times New Roman" pitchFamily="18" charset="0"/>
                <a:cs typeface="Times New Roman" pitchFamily="18" charset="0"/>
              </a:rPr>
              <a:t>3</a:t>
            </a:r>
            <a:r>
              <a:rPr lang="en-US" sz="2000" b="1" dirty="0" smtClean="0">
                <a:solidFill>
                  <a:schemeClr val="accent1">
                    <a:lumMod val="75000"/>
                  </a:schemeClr>
                </a:solidFill>
                <a:latin typeface="Times New Roman" pitchFamily="18" charset="0"/>
                <a:cs typeface="Times New Roman" pitchFamily="18" charset="0"/>
              </a:rPr>
              <a:t>}</a:t>
            </a:r>
          </a:p>
        </p:txBody>
      </p:sp>
      <p:sp>
        <p:nvSpPr>
          <p:cNvPr id="49" name="Oval 48"/>
          <p:cNvSpPr/>
          <p:nvPr/>
        </p:nvSpPr>
        <p:spPr>
          <a:xfrm>
            <a:off x="5488250" y="314173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accent1">
                    <a:lumMod val="75000"/>
                  </a:schemeClr>
                </a:solidFill>
                <a:latin typeface="Times New Roman" pitchFamily="18" charset="0"/>
                <a:cs typeface="Times New Roman" pitchFamily="18" charset="0"/>
              </a:rPr>
              <a:t>a</a:t>
            </a:r>
            <a:r>
              <a:rPr lang="en-US" sz="2000" b="1" baseline="-25000" dirty="0" smtClean="0">
                <a:solidFill>
                  <a:schemeClr val="accent1">
                    <a:lumMod val="75000"/>
                  </a:schemeClr>
                </a:solidFill>
                <a:latin typeface="Times New Roman" pitchFamily="18" charset="0"/>
                <a:cs typeface="Times New Roman" pitchFamily="18" charset="0"/>
              </a:rPr>
              <a:t>1</a:t>
            </a:r>
            <a:r>
              <a:rPr lang="en-US" sz="2000" b="1" dirty="0" smtClean="0">
                <a:solidFill>
                  <a:schemeClr val="accent1">
                    <a:lumMod val="75000"/>
                  </a:schemeClr>
                </a:solidFill>
                <a:latin typeface="Times New Roman" pitchFamily="18" charset="0"/>
                <a:cs typeface="Times New Roman" pitchFamily="18" charset="0"/>
              </a:rPr>
              <a:t>,b</a:t>
            </a:r>
            <a:r>
              <a:rPr lang="en-US" sz="2000" b="1" baseline="-25000" dirty="0" smtClean="0">
                <a:solidFill>
                  <a:schemeClr val="accent1">
                    <a:lumMod val="75000"/>
                  </a:schemeClr>
                </a:solidFill>
                <a:latin typeface="Times New Roman" pitchFamily="18" charset="0"/>
                <a:cs typeface="Times New Roman" pitchFamily="18" charset="0"/>
              </a:rPr>
              <a:t>2</a:t>
            </a:r>
            <a:endParaRPr lang="en-US" sz="2000" b="1" dirty="0" smtClean="0">
              <a:solidFill>
                <a:schemeClr val="accent1">
                  <a:lumMod val="75000"/>
                </a:schemeClr>
              </a:solidFill>
              <a:latin typeface="Times New Roman" pitchFamily="18" charset="0"/>
              <a:cs typeface="Times New Roman" pitchFamily="18" charset="0"/>
            </a:endParaRPr>
          </a:p>
          <a:p>
            <a:pPr algn="ctr"/>
            <a:r>
              <a:rPr lang="en-US" sz="2000" b="1" dirty="0" smtClean="0">
                <a:solidFill>
                  <a:schemeClr val="accent1">
                    <a:lumMod val="75000"/>
                  </a:schemeClr>
                </a:solidFill>
                <a:latin typeface="Times New Roman" pitchFamily="18" charset="0"/>
                <a:cs typeface="Times New Roman" pitchFamily="18" charset="0"/>
              </a:rPr>
              <a:t>{}</a:t>
            </a:r>
          </a:p>
        </p:txBody>
      </p:sp>
      <p:sp>
        <p:nvSpPr>
          <p:cNvPr id="50" name="Oval 49"/>
          <p:cNvSpPr/>
          <p:nvPr/>
        </p:nvSpPr>
        <p:spPr>
          <a:xfrm>
            <a:off x="7012250" y="3141731"/>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accent1">
                    <a:lumMod val="75000"/>
                  </a:schemeClr>
                </a:solidFill>
                <a:latin typeface="Times New Roman" pitchFamily="18" charset="0"/>
                <a:cs typeface="Times New Roman" pitchFamily="18" charset="0"/>
              </a:rPr>
              <a:t>a</a:t>
            </a:r>
            <a:r>
              <a:rPr lang="en-US" sz="2000" b="1" baseline="-25000" dirty="0" smtClean="0">
                <a:solidFill>
                  <a:schemeClr val="accent1">
                    <a:lumMod val="75000"/>
                  </a:schemeClr>
                </a:solidFill>
                <a:latin typeface="Times New Roman" pitchFamily="18" charset="0"/>
                <a:cs typeface="Times New Roman" pitchFamily="18" charset="0"/>
              </a:rPr>
              <a:t>1</a:t>
            </a:r>
            <a:r>
              <a:rPr lang="en-US" sz="2000" b="1" dirty="0" smtClean="0">
                <a:solidFill>
                  <a:schemeClr val="accent1">
                    <a:lumMod val="75000"/>
                  </a:schemeClr>
                </a:solidFill>
                <a:latin typeface="Times New Roman" pitchFamily="18" charset="0"/>
                <a:cs typeface="Times New Roman" pitchFamily="18" charset="0"/>
              </a:rPr>
              <a:t>,c</a:t>
            </a:r>
            <a:r>
              <a:rPr lang="en-US" sz="2000" b="1" baseline="-25000" dirty="0" smtClean="0">
                <a:solidFill>
                  <a:schemeClr val="accent1">
                    <a:lumMod val="75000"/>
                  </a:schemeClr>
                </a:solidFill>
                <a:latin typeface="Times New Roman" pitchFamily="18" charset="0"/>
                <a:cs typeface="Times New Roman" pitchFamily="18" charset="0"/>
              </a:rPr>
              <a:t>2</a:t>
            </a:r>
          </a:p>
          <a:p>
            <a:pPr algn="ctr"/>
            <a:r>
              <a:rPr lang="en-US" sz="2000" b="1" dirty="0" smtClean="0">
                <a:solidFill>
                  <a:schemeClr val="accent1">
                    <a:lumMod val="75000"/>
                  </a:schemeClr>
                </a:solidFill>
                <a:latin typeface="Times New Roman" pitchFamily="18" charset="0"/>
                <a:cs typeface="Times New Roman" pitchFamily="18" charset="0"/>
              </a:rPr>
              <a:t>{t</a:t>
            </a:r>
            <a:r>
              <a:rPr lang="en-US" sz="2000" b="1" baseline="-25000" dirty="0" smtClean="0">
                <a:solidFill>
                  <a:schemeClr val="accent1">
                    <a:lumMod val="75000"/>
                  </a:schemeClr>
                </a:solidFill>
                <a:latin typeface="Times New Roman" pitchFamily="18" charset="0"/>
                <a:cs typeface="Times New Roman" pitchFamily="18" charset="0"/>
              </a:rPr>
              <a:t>1</a:t>
            </a:r>
            <a:r>
              <a:rPr lang="en-US" sz="2000" b="1" dirty="0" smtClean="0">
                <a:solidFill>
                  <a:schemeClr val="accent1">
                    <a:lumMod val="75000"/>
                  </a:schemeClr>
                </a:solidFill>
                <a:latin typeface="Times New Roman" pitchFamily="18" charset="0"/>
                <a:cs typeface="Times New Roman" pitchFamily="18" charset="0"/>
              </a:rPr>
              <a:t>}</a:t>
            </a:r>
          </a:p>
        </p:txBody>
      </p:sp>
      <p:cxnSp>
        <p:nvCxnSpPr>
          <p:cNvPr id="51" name="Straight Arrow Connector 50"/>
          <p:cNvCxnSpPr>
            <a:stCxn id="28" idx="4"/>
            <a:endCxn id="47" idx="0"/>
          </p:cNvCxnSpPr>
          <p:nvPr/>
        </p:nvCxnSpPr>
        <p:spPr>
          <a:xfrm rot="5400000">
            <a:off x="6183575" y="1874906"/>
            <a:ext cx="285750" cy="762000"/>
          </a:xfrm>
          <a:prstGeom prst="straightConnector1">
            <a:avLst/>
          </a:prstGeom>
          <a:ln w="22225">
            <a:solidFill>
              <a:schemeClr val="accent1">
                <a:lumMod val="75000"/>
              </a:schemeClr>
            </a:solidFill>
            <a:prstDash val="solid"/>
            <a:tailEnd type="none"/>
          </a:ln>
        </p:spPr>
        <p:style>
          <a:lnRef idx="2">
            <a:schemeClr val="dk1"/>
          </a:lnRef>
          <a:fillRef idx="1">
            <a:schemeClr val="lt1"/>
          </a:fillRef>
          <a:effectRef idx="0">
            <a:schemeClr val="dk1"/>
          </a:effectRef>
          <a:fontRef idx="minor">
            <a:schemeClr val="dk1"/>
          </a:fontRef>
        </p:style>
      </p:cxnSp>
      <p:cxnSp>
        <p:nvCxnSpPr>
          <p:cNvPr id="52" name="Straight Arrow Connector 51"/>
          <p:cNvCxnSpPr>
            <a:stCxn id="28" idx="4"/>
            <a:endCxn id="48" idx="0"/>
          </p:cNvCxnSpPr>
          <p:nvPr/>
        </p:nvCxnSpPr>
        <p:spPr>
          <a:xfrm rot="16200000" flipH="1">
            <a:off x="6945575" y="1874906"/>
            <a:ext cx="285750" cy="762000"/>
          </a:xfrm>
          <a:prstGeom prst="straightConnector1">
            <a:avLst/>
          </a:prstGeom>
          <a:ln w="22225">
            <a:solidFill>
              <a:schemeClr val="accent1">
                <a:lumMod val="75000"/>
              </a:schemeClr>
            </a:solidFill>
            <a:prstDash val="solid"/>
            <a:tailEnd type="none"/>
          </a:ln>
        </p:spPr>
        <p:style>
          <a:lnRef idx="2">
            <a:schemeClr val="dk1"/>
          </a:lnRef>
          <a:fillRef idx="1">
            <a:schemeClr val="lt1"/>
          </a:fillRef>
          <a:effectRef idx="0">
            <a:schemeClr val="dk1"/>
          </a:effectRef>
          <a:fontRef idx="minor">
            <a:schemeClr val="dk1"/>
          </a:fontRef>
        </p:style>
      </p:cxnSp>
      <p:cxnSp>
        <p:nvCxnSpPr>
          <p:cNvPr id="53" name="Straight Arrow Connector 52"/>
          <p:cNvCxnSpPr/>
          <p:nvPr/>
        </p:nvCxnSpPr>
        <p:spPr>
          <a:xfrm rot="5400000" flipH="1" flipV="1">
            <a:off x="5807893" y="2936190"/>
            <a:ext cx="274320" cy="794"/>
          </a:xfrm>
          <a:prstGeom prst="straightConnector1">
            <a:avLst/>
          </a:prstGeom>
          <a:ln w="22225">
            <a:solidFill>
              <a:schemeClr val="accent1">
                <a:lumMod val="75000"/>
              </a:schemeClr>
            </a:solidFill>
            <a:prstDash val="solid"/>
            <a:tailEnd type="none"/>
          </a:ln>
        </p:spPr>
        <p:style>
          <a:lnRef idx="2">
            <a:schemeClr val="dk1"/>
          </a:lnRef>
          <a:fillRef idx="1">
            <a:schemeClr val="lt1"/>
          </a:fillRef>
          <a:effectRef idx="0">
            <a:schemeClr val="dk1"/>
          </a:effectRef>
          <a:fontRef idx="minor">
            <a:schemeClr val="dk1"/>
          </a:fontRef>
        </p:style>
      </p:cxnSp>
      <p:cxnSp>
        <p:nvCxnSpPr>
          <p:cNvPr id="54" name="Straight Arrow Connector 53"/>
          <p:cNvCxnSpPr/>
          <p:nvPr/>
        </p:nvCxnSpPr>
        <p:spPr>
          <a:xfrm rot="5400000" flipH="1" flipV="1">
            <a:off x="7331893" y="2935594"/>
            <a:ext cx="274320" cy="794"/>
          </a:xfrm>
          <a:prstGeom prst="straightConnector1">
            <a:avLst/>
          </a:prstGeom>
          <a:ln w="22225">
            <a:solidFill>
              <a:schemeClr val="accent1">
                <a:lumMod val="75000"/>
              </a:schemeClr>
            </a:solidFill>
            <a:prstDash val="solid"/>
            <a:tailEnd type="none"/>
          </a:ln>
        </p:spPr>
        <p:style>
          <a:lnRef idx="2">
            <a:schemeClr val="dk1"/>
          </a:lnRef>
          <a:fillRef idx="1">
            <a:schemeClr val="lt1"/>
          </a:fillRef>
          <a:effectRef idx="0">
            <a:schemeClr val="dk1"/>
          </a:effectRef>
          <a:fontRef idx="minor">
            <a:schemeClr val="dk1"/>
          </a:fontRef>
        </p:style>
      </p:cxnSp>
      <p:cxnSp>
        <p:nvCxnSpPr>
          <p:cNvPr id="55" name="Straight Arrow Connector 54"/>
          <p:cNvCxnSpPr>
            <a:endCxn id="49" idx="0"/>
          </p:cNvCxnSpPr>
          <p:nvPr/>
        </p:nvCxnSpPr>
        <p:spPr>
          <a:xfrm>
            <a:off x="5183450" y="2798831"/>
            <a:ext cx="762000" cy="342900"/>
          </a:xfrm>
          <a:prstGeom prst="straightConnector1">
            <a:avLst/>
          </a:prstGeom>
          <a:ln w="22225">
            <a:solidFill>
              <a:schemeClr val="accent1">
                <a:lumMod val="75000"/>
              </a:schemeClr>
            </a:solidFill>
            <a:prstDash val="solid"/>
            <a:tailEnd type="none"/>
          </a:ln>
        </p:spPr>
        <p:style>
          <a:lnRef idx="2">
            <a:schemeClr val="dk1"/>
          </a:lnRef>
          <a:fillRef idx="1">
            <a:schemeClr val="lt1"/>
          </a:fillRef>
          <a:effectRef idx="0">
            <a:schemeClr val="dk1"/>
          </a:effectRef>
          <a:fontRef idx="minor">
            <a:schemeClr val="dk1"/>
          </a:fontRef>
        </p:style>
      </p:cxnSp>
      <p:cxnSp>
        <p:nvCxnSpPr>
          <p:cNvPr id="56" name="Straight Arrow Connector 55"/>
          <p:cNvCxnSpPr>
            <a:endCxn id="50" idx="0"/>
          </p:cNvCxnSpPr>
          <p:nvPr/>
        </p:nvCxnSpPr>
        <p:spPr>
          <a:xfrm>
            <a:off x="5183450" y="2798831"/>
            <a:ext cx="2286000" cy="342900"/>
          </a:xfrm>
          <a:prstGeom prst="straightConnector1">
            <a:avLst/>
          </a:prstGeom>
          <a:ln w="22225">
            <a:solidFill>
              <a:schemeClr val="accent1">
                <a:lumMod val="75000"/>
              </a:schemeClr>
            </a:solidFill>
            <a:prstDash val="solid"/>
            <a:tailEnd type="none"/>
          </a:ln>
        </p:spPr>
        <p:style>
          <a:lnRef idx="2">
            <a:schemeClr val="dk1"/>
          </a:lnRef>
          <a:fillRef idx="1">
            <a:schemeClr val="lt1"/>
          </a:fillRef>
          <a:effectRef idx="0">
            <a:schemeClr val="dk1"/>
          </a:effectRef>
          <a:fontRef idx="minor">
            <a:schemeClr val="dk1"/>
          </a:fontRef>
        </p:style>
      </p:cxnSp>
      <p:cxnSp>
        <p:nvCxnSpPr>
          <p:cNvPr id="57" name="Straight Connector 56"/>
          <p:cNvCxnSpPr/>
          <p:nvPr/>
        </p:nvCxnSpPr>
        <p:spPr>
          <a:xfrm rot="5400000" flipH="1">
            <a:off x="6330325" y="2463000"/>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flipH="1" flipV="1">
            <a:off x="6330325" y="2463000"/>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flipH="1">
            <a:off x="6330325" y="1786125"/>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5400000" flipH="1" flipV="1">
            <a:off x="6330325" y="1786125"/>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5400000" flipH="1">
            <a:off x="7779075" y="3202219"/>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5400000" flipH="1" flipV="1">
            <a:off x="7779075" y="3202219"/>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flipH="1">
            <a:off x="7779075" y="2525344"/>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flipH="1" flipV="1">
            <a:off x="7779075" y="2525344"/>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aphicFrame>
        <p:nvGraphicFramePr>
          <p:cNvPr id="65" name="Content Placeholder 3"/>
          <p:cNvGraphicFramePr>
            <a:graphicFrameLocks/>
          </p:cNvGraphicFramePr>
          <p:nvPr>
            <p:extLst>
              <p:ext uri="{D42A27DB-BD31-4B8C-83A1-F6EECF244321}">
                <p14:modId xmlns:p14="http://schemas.microsoft.com/office/powerpoint/2010/main" val="1963359582"/>
              </p:ext>
            </p:extLst>
          </p:nvPr>
        </p:nvGraphicFramePr>
        <p:xfrm>
          <a:off x="470847" y="1420184"/>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solidFill>
                            <a:schemeClr val="bg1"/>
                          </a:solidFill>
                          <a:latin typeface="Times New Roman" pitchFamily="18" charset="0"/>
                          <a:cs typeface="Times New Roman" pitchFamily="18" charset="0"/>
                        </a:rPr>
                        <a:t>d</a:t>
                      </a:r>
                      <a:r>
                        <a:rPr lang="en-US" sz="1300" b="1" i="1" baseline="-25000" dirty="0" smtClean="0">
                          <a:solidFill>
                            <a:schemeClr val="bg1"/>
                          </a:solidFill>
                          <a:latin typeface="Times New Roman" pitchFamily="18" charset="0"/>
                          <a:cs typeface="Times New Roman" pitchFamily="18" charset="0"/>
                        </a:rPr>
                        <a:t>2</a:t>
                      </a:r>
                      <a:endParaRPr lang="en-US" sz="1300" b="1"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b="1" i="1" dirty="0" smtClean="0">
                          <a:solidFill>
                            <a:schemeClr val="bg1"/>
                          </a:solidFill>
                          <a:latin typeface="Times New Roman" pitchFamily="18" charset="0"/>
                          <a:cs typeface="Times New Roman" pitchFamily="18" charset="0"/>
                        </a:rPr>
                        <a:t>d</a:t>
                      </a:r>
                      <a:r>
                        <a:rPr lang="en-US" sz="1300" b="1" i="1" baseline="-25000" dirty="0" smtClean="0">
                          <a:solidFill>
                            <a:schemeClr val="bg1"/>
                          </a:solidFill>
                          <a:latin typeface="Times New Roman" pitchFamily="18" charset="0"/>
                          <a:cs typeface="Times New Roman" pitchFamily="18" charset="0"/>
                        </a:rPr>
                        <a:t>3</a:t>
                      </a:r>
                      <a:endParaRPr lang="en-US" sz="1300" b="1"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tx1"/>
                          </a:solidFill>
                          <a:latin typeface="Times New Roman" pitchFamily="18" charset="0"/>
                          <a:cs typeface="Times New Roman" pitchFamily="18" charset="0"/>
                        </a:rPr>
                        <a:t>t</a:t>
                      </a:r>
                      <a:r>
                        <a:rPr lang="en-US" sz="1300" i="1" baseline="-25000" dirty="0" smtClean="0">
                          <a:solidFill>
                            <a:schemeClr val="tx1"/>
                          </a:solidFill>
                          <a:latin typeface="Times New Roman" pitchFamily="18" charset="0"/>
                          <a:cs typeface="Times New Roman" pitchFamily="18" charset="0"/>
                        </a:rPr>
                        <a:t>1</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tx1"/>
                          </a:solidFill>
                          <a:latin typeface="Times New Roman" pitchFamily="18" charset="0"/>
                          <a:cs typeface="Times New Roman" pitchFamily="18" charset="0"/>
                        </a:rPr>
                        <a:t>a</a:t>
                      </a:r>
                      <a:r>
                        <a:rPr lang="en-US" sz="1300" i="1" baseline="-25000" dirty="0" smtClean="0">
                          <a:solidFill>
                            <a:schemeClr val="tx1"/>
                          </a:solidFill>
                          <a:latin typeface="Times New Roman" pitchFamily="18" charset="0"/>
                          <a:cs typeface="Times New Roman" pitchFamily="18" charset="0"/>
                        </a:rPr>
                        <a:t>1</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b</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c</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tx1"/>
                          </a:solidFill>
                          <a:latin typeface="Times New Roman" pitchFamily="18" charset="0"/>
                          <a:cs typeface="Times New Roman" pitchFamily="18" charset="0"/>
                        </a:rPr>
                        <a:t>10</a:t>
                      </a:r>
                      <a:endParaRPr lang="en-US" sz="13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tx1"/>
                          </a:solidFill>
                          <a:latin typeface="Times New Roman" pitchFamily="18" charset="0"/>
                          <a:cs typeface="Times New Roman" pitchFamily="18" charset="0"/>
                        </a:rPr>
                        <a:t>15</a:t>
                      </a:r>
                      <a:endParaRPr lang="en-US" sz="1300" dirty="0">
                        <a:solidFill>
                          <a:schemeClr val="tx1"/>
                        </a:solidFill>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a</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effectLst/>
                          <a:latin typeface="Times New Roman" pitchFamily="18" charset="0"/>
                          <a:cs typeface="Times New Roman" pitchFamily="18" charset="0"/>
                        </a:rPr>
                        <a:t>b</a:t>
                      </a:r>
                      <a:r>
                        <a:rPr lang="en-US" sz="1300" i="1" baseline="-25000" dirty="0" smtClean="0">
                          <a:solidFill>
                            <a:schemeClr val="bg1"/>
                          </a:solidFill>
                          <a:effectLst/>
                          <a:latin typeface="Times New Roman" pitchFamily="18" charset="0"/>
                          <a:cs typeface="Times New Roman" pitchFamily="18" charset="0"/>
                        </a:rPr>
                        <a:t>1</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effectLst/>
                          <a:latin typeface="Times New Roman" pitchFamily="18" charset="0"/>
                          <a:cs typeface="Times New Roman" pitchFamily="18" charset="0"/>
                        </a:rPr>
                        <a:t>c</a:t>
                      </a:r>
                      <a:r>
                        <a:rPr lang="en-US" sz="1300" i="1" baseline="-25000" dirty="0" smtClean="0">
                          <a:solidFill>
                            <a:schemeClr val="bg1"/>
                          </a:solidFill>
                          <a:effectLst/>
                          <a:latin typeface="Times New Roman" pitchFamily="18" charset="0"/>
                          <a:cs typeface="Times New Roman" pitchFamily="18" charset="0"/>
                        </a:rPr>
                        <a:t>1</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15</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10</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bg1"/>
                          </a:solidFill>
                          <a:latin typeface="Times New Roman" pitchFamily="18" charset="0"/>
                          <a:cs typeface="Times New Roman" pitchFamily="18" charset="0"/>
                        </a:rPr>
                        <a:t>t</a:t>
                      </a:r>
                      <a:r>
                        <a:rPr lang="en-US" sz="1300" i="1" baseline="-25000" dirty="0" smtClean="0">
                          <a:solidFill>
                            <a:schemeClr val="bg1"/>
                          </a:solidFill>
                          <a:latin typeface="Times New Roman" pitchFamily="18" charset="0"/>
                          <a:cs typeface="Times New Roman" pitchFamily="18" charset="0"/>
                        </a:rPr>
                        <a:t>3</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latin typeface="Times New Roman" pitchFamily="18" charset="0"/>
                          <a:cs typeface="Times New Roman" pitchFamily="18" charset="0"/>
                        </a:rPr>
                        <a:t>a</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chemeClr val="bg1"/>
                          </a:solidFill>
                          <a:latin typeface="Times New Roman" pitchFamily="18" charset="0"/>
                          <a:cs typeface="Times New Roman" pitchFamily="18" charset="0"/>
                        </a:rPr>
                        <a:t>b</a:t>
                      </a:r>
                      <a:r>
                        <a:rPr lang="en-US" sz="1300" i="1" baseline="-2500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c</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17</a:t>
                      </a:r>
                      <a:endParaRPr lang="en-US" sz="13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17</a:t>
                      </a:r>
                      <a:endParaRPr lang="en-US" sz="1300" dirty="0">
                        <a:solidFill>
                          <a:schemeClr val="bg1"/>
                        </a:solidFill>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bg1"/>
                          </a:solidFill>
                          <a:effectLst/>
                          <a:latin typeface="Times New Roman" pitchFamily="18" charset="0"/>
                          <a:cs typeface="Times New Roman" pitchFamily="18" charset="0"/>
                        </a:rPr>
                        <a:t>t</a:t>
                      </a:r>
                      <a:r>
                        <a:rPr lang="en-US" sz="1300" i="1" baseline="-25000" dirty="0" smtClean="0">
                          <a:solidFill>
                            <a:schemeClr val="bg1"/>
                          </a:solidFill>
                          <a:effectLst/>
                          <a:latin typeface="Times New Roman" pitchFamily="18" charset="0"/>
                          <a:cs typeface="Times New Roman" pitchFamily="18" charset="0"/>
                        </a:rPr>
                        <a:t>4</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effectLst/>
                          <a:latin typeface="Times New Roman" pitchFamily="18" charset="0"/>
                          <a:cs typeface="Times New Roman" pitchFamily="18" charset="0"/>
                        </a:rPr>
                        <a:t>a</a:t>
                      </a:r>
                      <a:r>
                        <a:rPr lang="en-US" sz="1300" i="1" baseline="-25000" dirty="0" smtClean="0">
                          <a:solidFill>
                            <a:schemeClr val="bg1"/>
                          </a:solidFill>
                          <a:effectLst/>
                          <a:latin typeface="Times New Roman" pitchFamily="18" charset="0"/>
                          <a:cs typeface="Times New Roman" pitchFamily="18" charset="0"/>
                        </a:rPr>
                        <a:t>2</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chemeClr val="bg1"/>
                          </a:solidFill>
                          <a:effectLst/>
                          <a:latin typeface="Times New Roman" pitchFamily="18" charset="0"/>
                          <a:cs typeface="Times New Roman" pitchFamily="18" charset="0"/>
                        </a:rPr>
                        <a:t>b</a:t>
                      </a:r>
                      <a:r>
                        <a:rPr lang="en-US" sz="1300" i="1" baseline="-25000" smtClean="0">
                          <a:solidFill>
                            <a:schemeClr val="bg1"/>
                          </a:solidFill>
                          <a:effectLst/>
                          <a:latin typeface="Times New Roman" pitchFamily="18" charset="0"/>
                          <a:cs typeface="Times New Roman" pitchFamily="18" charset="0"/>
                        </a:rPr>
                        <a:t>1</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effectLst/>
                          <a:latin typeface="Times New Roman" pitchFamily="18" charset="0"/>
                          <a:cs typeface="Times New Roman" pitchFamily="18" charset="0"/>
                        </a:rPr>
                        <a:t>c</a:t>
                      </a:r>
                      <a:r>
                        <a:rPr lang="en-US" sz="1300" i="1" baseline="-25000" dirty="0" smtClean="0">
                          <a:solidFill>
                            <a:schemeClr val="bg1"/>
                          </a:solidFill>
                          <a:effectLst/>
                          <a:latin typeface="Times New Roman" pitchFamily="18" charset="0"/>
                          <a:cs typeface="Times New Roman" pitchFamily="18" charset="0"/>
                        </a:rPr>
                        <a:t>1</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effectLst/>
                          <a:latin typeface="Times New Roman" pitchFamily="18" charset="0"/>
                          <a:cs typeface="Times New Roman" pitchFamily="18" charset="0"/>
                        </a:rPr>
                        <a:t>20</a:t>
                      </a:r>
                      <a:endParaRPr lang="en-US" sz="13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effectLst/>
                          <a:latin typeface="Times New Roman" pitchFamily="18" charset="0"/>
                          <a:cs typeface="Times New Roman" pitchFamily="18" charset="0"/>
                        </a:rPr>
                        <a:t>20</a:t>
                      </a:r>
                      <a:endParaRPr lang="en-US" sz="1300" dirty="0">
                        <a:solidFill>
                          <a:schemeClr val="bg1"/>
                        </a:solidFill>
                        <a:effectLst/>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5</a:t>
                      </a:r>
                      <a:endParaRPr lang="en-US" sz="1300" b="1"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a</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b="1"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solidFill>
                            <a:schemeClr val="bg1">
                              <a:lumMod val="75000"/>
                            </a:schemeClr>
                          </a:solidFill>
                          <a:latin typeface="Times New Roman" pitchFamily="18" charset="0"/>
                          <a:cs typeface="Times New Roman" pitchFamily="18" charset="0"/>
                        </a:rPr>
                        <a:t>b</a:t>
                      </a:r>
                      <a:r>
                        <a:rPr lang="en-US" sz="1300" i="1" baseline="-25000" dirty="0" smtClean="0">
                          <a:solidFill>
                            <a:schemeClr val="bg1">
                              <a:lumMod val="75000"/>
                            </a:schemeClr>
                          </a:solidFill>
                          <a:latin typeface="Times New Roman" pitchFamily="18" charset="0"/>
                          <a:cs typeface="Times New Roman" pitchFamily="18" charset="0"/>
                        </a:rPr>
                        <a:t>1</a:t>
                      </a:r>
                      <a:endParaRPr lang="en-US" sz="1300" b="1" i="1" baseline="-25000" dirty="0">
                        <a:solidFill>
                          <a:schemeClr val="bg1">
                            <a:lumMod val="75000"/>
                          </a:schemeClr>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solidFill>
                            <a:schemeClr val="bg1">
                              <a:lumMod val="75000"/>
                            </a:schemeClr>
                          </a:solidFill>
                          <a:latin typeface="Times New Roman" pitchFamily="18" charset="0"/>
                          <a:cs typeface="Times New Roman" pitchFamily="18" charset="0"/>
                        </a:rPr>
                        <a:t>c</a:t>
                      </a:r>
                      <a:r>
                        <a:rPr lang="en-US" sz="1300" i="1" baseline="-25000" dirty="0" smtClean="0">
                          <a:solidFill>
                            <a:schemeClr val="bg1">
                              <a:lumMod val="75000"/>
                            </a:schemeClr>
                          </a:solidFill>
                          <a:latin typeface="Times New Roman" pitchFamily="18" charset="0"/>
                          <a:cs typeface="Times New Roman" pitchFamily="18" charset="0"/>
                        </a:rPr>
                        <a:t>1</a:t>
                      </a:r>
                      <a:endParaRPr lang="en-US" sz="1300" b="1" i="1" baseline="-25000" dirty="0">
                        <a:solidFill>
                          <a:schemeClr val="bg1">
                            <a:lumMod val="75000"/>
                          </a:schemeClr>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11</a:t>
                      </a:r>
                      <a:endParaRPr lang="en-US" sz="1300" b="1" i="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15</a:t>
                      </a:r>
                      <a:endParaRPr lang="en-US" sz="1300" b="1" i="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solidFill>
                      <a:schemeClr val="bg1">
                        <a:lumMod val="75000"/>
                      </a:schemeClr>
                    </a:solidFill>
                  </a:tcPr>
                </a:tc>
              </a:tr>
            </a:tbl>
          </a:graphicData>
        </a:graphic>
      </p:graphicFrame>
      <p:sp>
        <p:nvSpPr>
          <p:cNvPr id="66" name="Rectangle 65"/>
          <p:cNvSpPr/>
          <p:nvPr/>
        </p:nvSpPr>
        <p:spPr bwMode="auto">
          <a:xfrm>
            <a:off x="472321" y="3876771"/>
            <a:ext cx="4058736" cy="446368"/>
          </a:xfrm>
          <a:prstGeom prst="rect">
            <a:avLst/>
          </a:prstGeom>
          <a:solidFill>
            <a:schemeClr val="accent3">
              <a:alpha val="0"/>
            </a:schemeClr>
          </a:solidFill>
          <a:ln w="2222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lvl="0" algn="just">
              <a:lnSpc>
                <a:spcPct val="90000"/>
              </a:lnSpc>
              <a:spcBef>
                <a:spcPct val="0"/>
              </a:spcBef>
            </a:pPr>
            <a:r>
              <a:rPr lang="en-US" sz="2600" spc="-100" dirty="0" smtClean="0">
                <a:ln w="3175">
                  <a:noFill/>
                </a:ln>
                <a:solidFill>
                  <a:srgbClr val="00B050"/>
                </a:solidFill>
                <a:latin typeface="Times New Roman" pitchFamily="18" charset="0"/>
                <a:cs typeface="Times New Roman" pitchFamily="18" charset="0"/>
              </a:rPr>
              <a:t>3 comparisons in this case</a:t>
            </a:r>
            <a:endParaRPr lang="en-US" sz="2600" spc="-100" dirty="0">
              <a:ln w="3175">
                <a:noFill/>
              </a:ln>
              <a:solidFill>
                <a:srgbClr val="00B050"/>
              </a:solidFill>
              <a:latin typeface="Times New Roman" pitchFamily="18" charset="0"/>
              <a:cs typeface="Times New Roman" pitchFamily="18" charset="0"/>
            </a:endParaRPr>
          </a:p>
        </p:txBody>
      </p:sp>
      <p:sp>
        <p:nvSpPr>
          <p:cNvPr id="67" name="Rectangle 66"/>
          <p:cNvSpPr/>
          <p:nvPr/>
        </p:nvSpPr>
        <p:spPr bwMode="auto">
          <a:xfrm>
            <a:off x="791550" y="1359402"/>
            <a:ext cx="914421" cy="1837160"/>
          </a:xfrm>
          <a:prstGeom prst="rect">
            <a:avLst/>
          </a:prstGeom>
          <a:solidFill>
            <a:srgbClr val="00B050">
              <a:alpha val="0"/>
            </a:srgbClr>
          </a:solidFill>
          <a:ln w="2222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8" name="Rectangle 67"/>
          <p:cNvSpPr/>
          <p:nvPr/>
        </p:nvSpPr>
        <p:spPr bwMode="auto">
          <a:xfrm>
            <a:off x="2983174" y="1375483"/>
            <a:ext cx="1665027"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69" name="Straight Arrow Connector 68"/>
          <p:cNvCxnSpPr/>
          <p:nvPr/>
        </p:nvCxnSpPr>
        <p:spPr>
          <a:xfrm flipV="1">
            <a:off x="5271025" y="2085975"/>
            <a:ext cx="1215500" cy="228622"/>
          </a:xfrm>
          <a:prstGeom prst="straightConnector1">
            <a:avLst/>
          </a:prstGeom>
          <a:ln w="22225">
            <a:solidFill>
              <a:srgbClr val="00B050"/>
            </a:solidFill>
            <a:prstDash val="solid"/>
            <a:headEnd type="arrow"/>
            <a:tailEnd type="none"/>
          </a:ln>
        </p:spPr>
        <p:style>
          <a:lnRef idx="2">
            <a:schemeClr val="dk1"/>
          </a:lnRef>
          <a:fillRef idx="1">
            <a:schemeClr val="lt1"/>
          </a:fillRef>
          <a:effectRef idx="0">
            <a:schemeClr val="dk1"/>
          </a:effectRef>
          <a:fontRef idx="minor">
            <a:schemeClr val="dk1"/>
          </a:fontRef>
        </p:style>
      </p:cxnSp>
      <p:grpSp>
        <p:nvGrpSpPr>
          <p:cNvPr id="8" name="Group 7"/>
          <p:cNvGrpSpPr/>
          <p:nvPr/>
        </p:nvGrpSpPr>
        <p:grpSpPr>
          <a:xfrm>
            <a:off x="5097726" y="2775047"/>
            <a:ext cx="1608931" cy="315468"/>
            <a:chOff x="5097725" y="3700063"/>
            <a:chExt cx="1608931" cy="420624"/>
          </a:xfrm>
        </p:grpSpPr>
        <p:cxnSp>
          <p:nvCxnSpPr>
            <p:cNvPr id="70" name="Straight Arrow Connector 69"/>
            <p:cNvCxnSpPr/>
            <p:nvPr/>
          </p:nvCxnSpPr>
          <p:spPr>
            <a:xfrm rot="5400000" flipH="1" flipV="1">
              <a:off x="4906098" y="3928266"/>
              <a:ext cx="384048" cy="794"/>
            </a:xfrm>
            <a:prstGeom prst="straightConnector1">
              <a:avLst/>
            </a:prstGeom>
            <a:ln w="22225">
              <a:solidFill>
                <a:srgbClr val="00B050"/>
              </a:solidFill>
              <a:prstDash val="solid"/>
              <a:headEnd type="arrow"/>
              <a:tailEnd type="none"/>
            </a:ln>
          </p:spPr>
          <p:style>
            <a:lnRef idx="2">
              <a:schemeClr val="dk1"/>
            </a:lnRef>
            <a:fillRef idx="1">
              <a:schemeClr val="lt1"/>
            </a:fillRef>
            <a:effectRef idx="0">
              <a:schemeClr val="dk1"/>
            </a:effectRef>
            <a:fontRef idx="minor">
              <a:schemeClr val="dk1"/>
            </a:fontRef>
          </p:style>
        </p:cxnSp>
        <p:cxnSp>
          <p:nvCxnSpPr>
            <p:cNvPr id="71" name="Straight Arrow Connector 70"/>
            <p:cNvCxnSpPr/>
            <p:nvPr/>
          </p:nvCxnSpPr>
          <p:spPr>
            <a:xfrm flipH="1" flipV="1">
              <a:off x="5366330" y="3700063"/>
              <a:ext cx="1340326" cy="397472"/>
            </a:xfrm>
            <a:prstGeom prst="straightConnector1">
              <a:avLst/>
            </a:prstGeom>
            <a:ln w="22225">
              <a:solidFill>
                <a:srgbClr val="00B050"/>
              </a:solidFill>
              <a:prstDash val="solid"/>
              <a:headEnd type="arrow"/>
              <a:tailEnd type="none"/>
            </a:ln>
          </p:spPr>
          <p:style>
            <a:lnRef idx="2">
              <a:schemeClr val="dk1"/>
            </a:lnRef>
            <a:fillRef idx="1">
              <a:schemeClr val="lt1"/>
            </a:fillRef>
            <a:effectRef idx="0">
              <a:schemeClr val="dk1"/>
            </a:effectRef>
            <a:fontRef idx="minor">
              <a:schemeClr val="dk1"/>
            </a:fontRef>
          </p:style>
        </p:cxnSp>
      </p:grpSp>
      <p:grpSp>
        <p:nvGrpSpPr>
          <p:cNvPr id="10" name="Group 9"/>
          <p:cNvGrpSpPr/>
          <p:nvPr/>
        </p:nvGrpSpPr>
        <p:grpSpPr>
          <a:xfrm>
            <a:off x="5640651" y="3524637"/>
            <a:ext cx="1167765" cy="245746"/>
            <a:chOff x="5640650" y="4699515"/>
            <a:chExt cx="1167765" cy="327661"/>
          </a:xfrm>
        </p:grpSpPr>
        <p:cxnSp>
          <p:nvCxnSpPr>
            <p:cNvPr id="72" name="Straight Arrow Connector 71"/>
            <p:cNvCxnSpPr/>
            <p:nvPr/>
          </p:nvCxnSpPr>
          <p:spPr>
            <a:xfrm>
              <a:off x="5640650" y="4798575"/>
              <a:ext cx="775400" cy="228601"/>
            </a:xfrm>
            <a:prstGeom prst="straightConnector1">
              <a:avLst/>
            </a:prstGeom>
            <a:ln w="22225">
              <a:solidFill>
                <a:srgbClr val="00B050"/>
              </a:solidFill>
              <a:prstDash val="solid"/>
              <a:tailEnd type="arrow"/>
            </a:ln>
          </p:spPr>
          <p:style>
            <a:lnRef idx="2">
              <a:schemeClr val="dk1"/>
            </a:lnRef>
            <a:fillRef idx="1">
              <a:schemeClr val="lt1"/>
            </a:fillRef>
            <a:effectRef idx="0">
              <a:schemeClr val="dk1"/>
            </a:effectRef>
            <a:fontRef idx="minor">
              <a:schemeClr val="dk1"/>
            </a:fontRef>
          </p:style>
        </p:cxnSp>
        <p:cxnSp>
          <p:nvCxnSpPr>
            <p:cNvPr id="73" name="Straight Arrow Connector 72"/>
            <p:cNvCxnSpPr/>
            <p:nvPr/>
          </p:nvCxnSpPr>
          <p:spPr>
            <a:xfrm flipH="1" flipV="1">
              <a:off x="6793175" y="4699515"/>
              <a:ext cx="15240" cy="251460"/>
            </a:xfrm>
            <a:prstGeom prst="straightConnector1">
              <a:avLst/>
            </a:prstGeom>
            <a:ln w="22225">
              <a:solidFill>
                <a:srgbClr val="00B050"/>
              </a:solidFill>
              <a:prstDash val="solid"/>
              <a:headEnd type="arrow"/>
              <a:tailEnd type="none"/>
            </a:ln>
          </p:spPr>
          <p:style>
            <a:lnRef idx="2">
              <a:schemeClr val="dk1"/>
            </a:lnRef>
            <a:fillRef idx="1">
              <a:schemeClr val="lt1"/>
            </a:fillRef>
            <a:effectRef idx="0">
              <a:schemeClr val="dk1"/>
            </a:effectRef>
            <a:fontRef idx="minor">
              <a:schemeClr val="dk1"/>
            </a:fontRef>
          </p:style>
        </p:cxnSp>
      </p:grpSp>
      <p:sp>
        <p:nvSpPr>
          <p:cNvPr id="74" name="TextBox 7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9961659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mph" presetSubtype="2" fill="hold" nodeType="withEffect">
                                  <p:stCondLst>
                                    <p:cond delay="0"/>
                                  </p:stCondLst>
                                  <p:childTnLst>
                                    <p:animClr clrSpc="rgb" dir="cw">
                                      <p:cBhvr override="childStyle">
                                        <p:cTn id="9" dur="2000" fill="hold"/>
                                        <p:tgtEl>
                                          <p:spTgt spid="45">
                                            <p:txEl>
                                              <p:pRg st="0" end="0"/>
                                            </p:txEl>
                                          </p:spTgt>
                                        </p:tgtEl>
                                        <p:attrNameLst>
                                          <p:attrName>style.color</p:attrName>
                                        </p:attrNameLst>
                                      </p:cBhvr>
                                      <p:to>
                                        <a:srgbClr val="00B050"/>
                                      </p:to>
                                    </p:animClr>
                                  </p:childTnLst>
                                </p:cTn>
                              </p:par>
                              <p:par>
                                <p:cTn id="10" presetID="3" presetClass="emph" presetSubtype="2" fill="hold" nodeType="withEffect">
                                  <p:stCondLst>
                                    <p:cond delay="0"/>
                                  </p:stCondLst>
                                  <p:childTnLst>
                                    <p:animClr clrSpc="rgb" dir="cw">
                                      <p:cBhvr override="childStyle">
                                        <p:cTn id="11" dur="2000" fill="hold"/>
                                        <p:tgtEl>
                                          <p:spTgt spid="45">
                                            <p:txEl>
                                              <p:pRg st="1" end="1"/>
                                            </p:txEl>
                                          </p:spTgt>
                                        </p:tgtEl>
                                        <p:attrNameLst>
                                          <p:attrName>style.color</p:attrName>
                                        </p:attrNameLst>
                                      </p:cBhvr>
                                      <p:to>
                                        <a:srgbClr val="00B050"/>
                                      </p:to>
                                    </p:animClr>
                                  </p:childTnLst>
                                </p:cTn>
                              </p:par>
                              <p:par>
                                <p:cTn id="12" presetID="3" presetClass="emph" presetSubtype="2" fill="hold" nodeType="withEffect">
                                  <p:stCondLst>
                                    <p:cond delay="0"/>
                                  </p:stCondLst>
                                  <p:childTnLst>
                                    <p:animClr clrSpc="rgb" dir="cw">
                                      <p:cBhvr override="childStyle">
                                        <p:cTn id="13" dur="2000" fill="hold"/>
                                        <p:tgtEl>
                                          <p:spTgt spid="44">
                                            <p:txEl>
                                              <p:pRg st="0" end="0"/>
                                            </p:txEl>
                                          </p:spTgt>
                                        </p:tgtEl>
                                        <p:attrNameLst>
                                          <p:attrName>style.color</p:attrName>
                                        </p:attrNameLst>
                                      </p:cBhvr>
                                      <p:to>
                                        <a:srgbClr val="00B050"/>
                                      </p:to>
                                    </p:animClr>
                                  </p:childTnLst>
                                </p:cTn>
                              </p:par>
                              <p:par>
                                <p:cTn id="14" presetID="3" presetClass="emph" presetSubtype="2" fill="hold" nodeType="withEffect">
                                  <p:stCondLst>
                                    <p:cond delay="0"/>
                                  </p:stCondLst>
                                  <p:childTnLst>
                                    <p:animClr clrSpc="rgb" dir="cw">
                                      <p:cBhvr override="childStyle">
                                        <p:cTn id="15" dur="2000" fill="hold"/>
                                        <p:tgtEl>
                                          <p:spTgt spid="44">
                                            <p:txEl>
                                              <p:pRg st="1" end="1"/>
                                            </p:txEl>
                                          </p:spTgt>
                                        </p:tgtEl>
                                        <p:attrNameLst>
                                          <p:attrName>style.color</p:attrName>
                                        </p:attrNameLst>
                                      </p:cBhvr>
                                      <p:to>
                                        <a:srgbClr val="00B050"/>
                                      </p:to>
                                    </p:animClr>
                                  </p:childTnLst>
                                </p:cTn>
                              </p:par>
                            </p:childTnLst>
                          </p:cTn>
                        </p:par>
                        <p:par>
                          <p:cTn id="16" fill="hold">
                            <p:stCondLst>
                              <p:cond delay="2000"/>
                            </p:stCondLst>
                            <p:childTnLst>
                              <p:par>
                                <p:cTn id="17" presetID="3" presetClass="entr" presetSubtype="1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childTnLst>
                          </p:cTn>
                        </p:par>
                        <p:par>
                          <p:cTn id="20" fill="hold">
                            <p:stCondLst>
                              <p:cond delay="2500"/>
                            </p:stCondLst>
                            <p:childTnLst>
                              <p:par>
                                <p:cTn id="21" presetID="3" presetClass="emph" presetSubtype="2" fill="hold" nodeType="afterEffect">
                                  <p:stCondLst>
                                    <p:cond delay="0"/>
                                  </p:stCondLst>
                                  <p:childTnLst>
                                    <p:animClr clrSpc="rgb" dir="cw">
                                      <p:cBhvr override="childStyle">
                                        <p:cTn id="22" dur="2000" fill="hold"/>
                                        <p:tgtEl>
                                          <p:spTgt spid="32">
                                            <p:txEl>
                                              <p:pRg st="0" end="0"/>
                                            </p:txEl>
                                          </p:spTgt>
                                        </p:tgtEl>
                                        <p:attrNameLst>
                                          <p:attrName>style.color</p:attrName>
                                        </p:attrNameLst>
                                      </p:cBhvr>
                                      <p:to>
                                        <a:srgbClr val="00B050"/>
                                      </p:to>
                                    </p:animClr>
                                  </p:childTnLst>
                                </p:cTn>
                              </p:par>
                            </p:childTnLst>
                          </p:cTn>
                        </p:par>
                        <p:par>
                          <p:cTn id="23" fill="hold">
                            <p:stCondLst>
                              <p:cond delay="4500"/>
                            </p:stCondLst>
                            <p:childTnLst>
                              <p:par>
                                <p:cTn id="24" presetID="3" presetClass="emph" presetSubtype="2" fill="hold" nodeType="afterEffect">
                                  <p:stCondLst>
                                    <p:cond delay="0"/>
                                  </p:stCondLst>
                                  <p:childTnLst>
                                    <p:animClr clrSpc="rgb" dir="cw">
                                      <p:cBhvr override="childStyle">
                                        <p:cTn id="25" dur="2000" fill="hold"/>
                                        <p:tgtEl>
                                          <p:spTgt spid="32">
                                            <p:txEl>
                                              <p:pRg st="1" end="1"/>
                                            </p:txEl>
                                          </p:spTgt>
                                        </p:tgtEl>
                                        <p:attrNameLst>
                                          <p:attrName>style.color</p:attrName>
                                        </p:attrNameLst>
                                      </p:cBhvr>
                                      <p:to>
                                        <a:srgbClr val="00B050"/>
                                      </p:to>
                                    </p:animClr>
                                  </p:childTnLst>
                                </p:cTn>
                              </p:par>
                            </p:childTnLst>
                          </p:cTn>
                        </p:par>
                        <p:par>
                          <p:cTn id="26" fill="hold">
                            <p:stCondLst>
                              <p:cond delay="6500"/>
                            </p:stCondLst>
                            <p:childTnLst>
                              <p:par>
                                <p:cTn id="27" presetID="9" presetClass="entr" presetSubtype="0" fill="hold" grpId="0" nodeType="afterEffect">
                                  <p:stCondLst>
                                    <p:cond delay="0"/>
                                  </p:stCondLst>
                                  <p:childTnLst>
                                    <p:set>
                                      <p:cBhvr>
                                        <p:cTn id="28" dur="1" fill="hold">
                                          <p:stCondLst>
                                            <p:cond delay="0"/>
                                          </p:stCondLst>
                                        </p:cTn>
                                        <p:tgtEl>
                                          <p:spTgt spid="66"/>
                                        </p:tgtEl>
                                        <p:attrNameLst>
                                          <p:attrName>style.visibility</p:attrName>
                                        </p:attrNameLst>
                                      </p:cBhvr>
                                      <p:to>
                                        <p:strVal val="visible"/>
                                      </p:to>
                                    </p:set>
                                    <p:animEffect transition="in" filter="dissolve">
                                      <p:cBhvr>
                                        <p:cTn id="29"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lang="en-US" sz="4400" dirty="0" err="1"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STopDown</a:t>
            </a:r>
            <a:r>
              <a:rPr lang="en-US" sz="4400" dirty="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 and </a:t>
            </a:r>
            <a:r>
              <a:rPr lang="en-US" sz="4400" dirty="0" err="1"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SBottomUp</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Text Placeholder 2"/>
          <p:cNvSpPr txBox="1">
            <a:spLocks/>
          </p:cNvSpPr>
          <p:nvPr/>
        </p:nvSpPr>
        <p:spPr>
          <a:xfrm>
            <a:off x="190656" y="794833"/>
            <a:ext cx="8571207" cy="3200876"/>
          </a:xfrm>
          <a:prstGeom prst="rect">
            <a:avLst/>
          </a:prstGeom>
        </p:spPr>
        <p:txBody>
          <a:bodyPr vert="horz" wrap="square" lIns="0" tIns="0" rIns="0" bIns="0" rtlCol="0">
            <a:spAutoFit/>
          </a:bodyPr>
          <a:lstStyle/>
          <a:p>
            <a:pPr>
              <a:buFont typeface="Wingdings" pitchFamily="2" charset="2"/>
              <a:buChar char="Ø"/>
            </a:pPr>
            <a:r>
              <a:rPr lang="en-US" sz="2600" dirty="0" smtClean="0">
                <a:solidFill>
                  <a:srgbClr val="F58026"/>
                </a:solidFill>
                <a:latin typeface="Times New Roman" pitchFamily="18" charset="0"/>
                <a:cs typeface="Times New Roman" pitchFamily="18" charset="0"/>
              </a:rPr>
              <a:t>Con of </a:t>
            </a:r>
            <a:r>
              <a:rPr lang="en-US" sz="2600" dirty="0" err="1" smtClean="0">
                <a:solidFill>
                  <a:srgbClr val="F58026"/>
                </a:solidFill>
                <a:latin typeface="Times New Roman" pitchFamily="18" charset="0"/>
                <a:cs typeface="Times New Roman" pitchFamily="18" charset="0"/>
              </a:rPr>
              <a:t>BottomUp</a:t>
            </a:r>
            <a:r>
              <a:rPr lang="en-US" sz="2600" dirty="0" smtClean="0">
                <a:solidFill>
                  <a:srgbClr val="F58026"/>
                </a:solidFill>
                <a:latin typeface="Times New Roman" pitchFamily="18" charset="0"/>
                <a:cs typeface="Times New Roman" pitchFamily="18" charset="0"/>
              </a:rPr>
              <a:t> and </a:t>
            </a:r>
            <a:r>
              <a:rPr lang="en-US" sz="2600" dirty="0" err="1" smtClean="0">
                <a:solidFill>
                  <a:srgbClr val="F58026"/>
                </a:solidFill>
                <a:latin typeface="Times New Roman" pitchFamily="18" charset="0"/>
                <a:cs typeface="Times New Roman" pitchFamily="18" charset="0"/>
              </a:rPr>
              <a:t>TopDown</a:t>
            </a:r>
            <a:endParaRPr lang="en-US" sz="2600" dirty="0" smtClean="0">
              <a:solidFill>
                <a:srgbClr val="F58026"/>
              </a:solidFill>
              <a:latin typeface="Times New Roman" pitchFamily="18" charset="0"/>
              <a:cs typeface="Times New Roman" pitchFamily="18" charset="0"/>
            </a:endParaRPr>
          </a:p>
          <a:p>
            <a:pPr lvl="1">
              <a:buFont typeface="Wingdings" pitchFamily="2" charset="2"/>
              <a:buChar char="§"/>
            </a:pPr>
            <a:r>
              <a:rPr lang="en-US" sz="2600" dirty="0" smtClean="0">
                <a:latin typeface="Times New Roman" pitchFamily="18" charset="0"/>
                <a:cs typeface="Times New Roman" pitchFamily="18" charset="0"/>
              </a:rPr>
              <a:t>Need to compute </a:t>
            </a:r>
            <a:r>
              <a:rPr lang="en-US" sz="2600" dirty="0" smtClean="0">
                <a:solidFill>
                  <a:srgbClr val="FF0000"/>
                </a:solidFill>
                <a:latin typeface="Times New Roman" pitchFamily="18" charset="0"/>
                <a:cs typeface="Times New Roman" pitchFamily="18" charset="0"/>
              </a:rPr>
              <a:t>over every measure subspace </a:t>
            </a:r>
            <a:r>
              <a:rPr lang="en-US" sz="2600" dirty="0" smtClean="0">
                <a:latin typeface="Times New Roman" pitchFamily="18" charset="0"/>
                <a:cs typeface="Times New Roman" pitchFamily="18" charset="0"/>
              </a:rPr>
              <a:t>separately</a:t>
            </a:r>
          </a:p>
          <a:p>
            <a:pPr lvl="2">
              <a:buFont typeface="Wingdings" pitchFamily="2" charset="2"/>
              <a:buChar char="Ø"/>
            </a:pPr>
            <a:r>
              <a:rPr lang="en-US" sz="2600" dirty="0" err="1" smtClean="0">
                <a:solidFill>
                  <a:srgbClr val="00B050"/>
                </a:solidFill>
                <a:latin typeface="Times New Roman" pitchFamily="18" charset="0"/>
                <a:cs typeface="Times New Roman" pitchFamily="18" charset="0"/>
              </a:rPr>
              <a:t>STopDown</a:t>
            </a:r>
            <a:r>
              <a:rPr lang="en-US" sz="2600" dirty="0" smtClean="0">
                <a:solidFill>
                  <a:srgbClr val="00B050"/>
                </a:solidFill>
                <a:latin typeface="Times New Roman" pitchFamily="18" charset="0"/>
                <a:cs typeface="Times New Roman" pitchFamily="18" charset="0"/>
              </a:rPr>
              <a:t> and </a:t>
            </a:r>
            <a:r>
              <a:rPr lang="en-US" sz="2600" dirty="0" err="1" smtClean="0">
                <a:solidFill>
                  <a:srgbClr val="00B050"/>
                </a:solidFill>
                <a:latin typeface="Times New Roman" pitchFamily="18" charset="0"/>
                <a:cs typeface="Times New Roman" pitchFamily="18" charset="0"/>
              </a:rPr>
              <a:t>SBottomUp</a:t>
            </a:r>
            <a:r>
              <a:rPr lang="en-US" sz="2600" dirty="0" smtClean="0">
                <a:solidFill>
                  <a:srgbClr val="00B050"/>
                </a:solidFill>
                <a:latin typeface="Times New Roman" pitchFamily="18" charset="0"/>
                <a:cs typeface="Times New Roman" pitchFamily="18" charset="0"/>
              </a:rPr>
              <a:t> share computation across different subspaces</a:t>
            </a:r>
            <a:endParaRPr lang="en-US" sz="2600" spc="-50" dirty="0" smtClean="0">
              <a:solidFill>
                <a:srgbClr val="00B050"/>
              </a:solidFill>
              <a:latin typeface="Times New Roman" pitchFamily="18" charset="0"/>
              <a:ea typeface="Segoe UI" pitchFamily="34" charset="0"/>
              <a:cs typeface="Times New Roman" pitchFamily="18" charset="0"/>
            </a:endParaRPr>
          </a:p>
          <a:p>
            <a:pPr lvl="2">
              <a:buFont typeface="Wingdings" pitchFamily="2" charset="2"/>
              <a:buChar char="Ø"/>
            </a:pPr>
            <a:endParaRPr lang="en-US" sz="2600" dirty="0" smtClean="0">
              <a:solidFill>
                <a:srgbClr val="C00000"/>
              </a:solidFill>
              <a:latin typeface="Times New Roman" pitchFamily="18" charset="0"/>
              <a:cs typeface="Times New Roman" pitchFamily="18" charset="0"/>
            </a:endParaRPr>
          </a:p>
          <a:p>
            <a:pPr lvl="1">
              <a:buFont typeface="Wingdings" pitchFamily="2" charset="2"/>
              <a:buChar char="§"/>
            </a:pPr>
            <a:endParaRPr lang="en-US" sz="2600" dirty="0" smtClean="0">
              <a:solidFill>
                <a:srgbClr val="C00000"/>
              </a:solidFill>
              <a:latin typeface="Times New Roman" pitchFamily="18" charset="0"/>
              <a:cs typeface="Times New Roman" pitchFamily="18" charset="0"/>
            </a:endParaRPr>
          </a:p>
          <a:p>
            <a:pPr algn="ctr"/>
            <a:endParaRPr lang="en-US" sz="2600" dirty="0" smtClean="0">
              <a:solidFill>
                <a:schemeClr val="accent2">
                  <a:lumMod val="75000"/>
                </a:schemeClr>
              </a:solidFill>
              <a:latin typeface="Times New Roman" pitchFamily="18" charset="0"/>
              <a:cs typeface="Times New Roman" pitchFamily="18" charset="0"/>
            </a:endParaRPr>
          </a:p>
          <a:p>
            <a:pPr algn="just"/>
            <a:r>
              <a:rPr lang="en-US" sz="2600" dirty="0" smtClean="0">
                <a:solidFill>
                  <a:schemeClr val="accent2">
                    <a:lumMod val="75000"/>
                  </a:schemeClr>
                </a:solidFill>
                <a:latin typeface="Times New Roman" pitchFamily="18" charset="0"/>
                <a:cs typeface="Times New Roman" pitchFamily="18" charset="0"/>
              </a:rPr>
              <a:t> </a:t>
            </a:r>
          </a:p>
        </p:txBody>
      </p:sp>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7976220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lang="en-US" sz="4400" dirty="0" err="1"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STopDown</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graphicFrame>
        <p:nvGraphicFramePr>
          <p:cNvPr id="8" name="Content Placeholder 3"/>
          <p:cNvGraphicFramePr>
            <a:graphicFrameLocks/>
          </p:cNvGraphicFramePr>
          <p:nvPr>
            <p:extLst>
              <p:ext uri="{D42A27DB-BD31-4B8C-83A1-F6EECF244321}">
                <p14:modId xmlns:p14="http://schemas.microsoft.com/office/powerpoint/2010/main" val="1929712441"/>
              </p:ext>
            </p:extLst>
          </p:nvPr>
        </p:nvGraphicFramePr>
        <p:xfrm>
          <a:off x="494598" y="930325"/>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3</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2</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3</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4</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a</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b</a:t>
                      </a:r>
                      <a:r>
                        <a:rPr lang="en-US" sz="1300" i="1" baseline="-2500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c</a:t>
                      </a:r>
                      <a:r>
                        <a:rPr lang="en-US" sz="1300" i="1" baseline="-2500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20</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20</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11</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15</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r>
            </a:tbl>
          </a:graphicData>
        </a:graphic>
      </p:graphicFrame>
      <p:graphicFrame>
        <p:nvGraphicFramePr>
          <p:cNvPr id="29" name="Content Placeholder 3"/>
          <p:cNvGraphicFramePr>
            <a:graphicFrameLocks/>
          </p:cNvGraphicFramePr>
          <p:nvPr>
            <p:extLst>
              <p:ext uri="{D42A27DB-BD31-4B8C-83A1-F6EECF244321}">
                <p14:modId xmlns:p14="http://schemas.microsoft.com/office/powerpoint/2010/main" val="3678846290"/>
              </p:ext>
            </p:extLst>
          </p:nvPr>
        </p:nvGraphicFramePr>
        <p:xfrm>
          <a:off x="494597" y="3335028"/>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3</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solidFill>
                            <a:schemeClr val="bg1"/>
                          </a:solidFill>
                          <a:latin typeface="Times New Roman" pitchFamily="18" charset="0"/>
                          <a:cs typeface="Times New Roman" pitchFamily="18" charset="0"/>
                        </a:rPr>
                        <a:t>m</a:t>
                      </a:r>
                      <a:r>
                        <a:rPr lang="en-US" sz="1300" b="1" i="1" baseline="-25000" dirty="0" smtClean="0">
                          <a:solidFill>
                            <a:schemeClr val="bg1"/>
                          </a:solidFill>
                          <a:latin typeface="Times New Roman" pitchFamily="18" charset="0"/>
                          <a:cs typeface="Times New Roman" pitchFamily="18" charset="0"/>
                        </a:rPr>
                        <a:t>1</a:t>
                      </a:r>
                      <a:endParaRPr lang="en-US" sz="1300" b="1"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10</a:t>
                      </a:r>
                      <a:endParaRPr lang="en-US" sz="13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2</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15</a:t>
                      </a:r>
                      <a:endParaRPr lang="en-US" sz="13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3</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17</a:t>
                      </a:r>
                      <a:endParaRPr lang="en-US" sz="13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4</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20</a:t>
                      </a:r>
                      <a:endParaRPr lang="en-US" sz="13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solidFill>
                            <a:schemeClr val="bg1">
                              <a:lumMod val="75000"/>
                            </a:schemeClr>
                          </a:solidFill>
                          <a:latin typeface="Times New Roman" pitchFamily="18" charset="0"/>
                          <a:cs typeface="Times New Roman" pitchFamily="18" charset="0"/>
                        </a:rPr>
                        <a:t>11</a:t>
                      </a:r>
                      <a:endParaRPr lang="en-US" sz="1300" b="1" dirty="0">
                        <a:solidFill>
                          <a:schemeClr val="bg1">
                            <a:lumMod val="75000"/>
                          </a:schemeClr>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15</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r>
            </a:tbl>
          </a:graphicData>
        </a:graphic>
      </p:graphicFrame>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2550" y="3082514"/>
            <a:ext cx="2935448" cy="2022510"/>
          </a:xfrm>
          <a:prstGeom prst="rect">
            <a:avLst/>
          </a:prstGeom>
          <a:solidFill>
            <a:schemeClr val="lt1"/>
          </a:solidFill>
          <a:ln>
            <a:noFill/>
          </a:ln>
          <a:effectLs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2550" y="748112"/>
            <a:ext cx="2935448" cy="2022510"/>
          </a:xfrm>
          <a:prstGeom prst="rect">
            <a:avLst/>
          </a:prstGeom>
          <a:solidFill>
            <a:schemeClr val="lt1"/>
          </a:solidFill>
          <a:ln>
            <a:noFill/>
          </a:ln>
          <a:effectLst/>
          <a:extLst/>
        </p:spPr>
      </p:pic>
      <p:sp>
        <p:nvSpPr>
          <p:cNvPr id="58" name="Down Arrow 57"/>
          <p:cNvSpPr/>
          <p:nvPr/>
        </p:nvSpPr>
        <p:spPr bwMode="auto">
          <a:xfrm>
            <a:off x="4820458" y="2754546"/>
            <a:ext cx="484632" cy="451793"/>
          </a:xfrm>
          <a:prstGeom prst="down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9" name="Rectangle 8"/>
          <p:cNvSpPr/>
          <p:nvPr/>
        </p:nvSpPr>
        <p:spPr bwMode="auto">
          <a:xfrm>
            <a:off x="2983172" y="848827"/>
            <a:ext cx="1665027"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0" name="Rectangle 9"/>
          <p:cNvSpPr/>
          <p:nvPr/>
        </p:nvSpPr>
        <p:spPr bwMode="auto">
          <a:xfrm>
            <a:off x="3657600" y="3307054"/>
            <a:ext cx="990600"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1" name="Rectangular Callout 10"/>
          <p:cNvSpPr/>
          <p:nvPr/>
        </p:nvSpPr>
        <p:spPr bwMode="auto">
          <a:xfrm>
            <a:off x="6369097" y="2706038"/>
            <a:ext cx="2569512" cy="353846"/>
          </a:xfrm>
          <a:prstGeom prst="wedgeRectCallout">
            <a:avLst>
              <a:gd name="adj1" fmla="val -34287"/>
              <a:gd name="adj2" fmla="val 114251"/>
            </a:avLst>
          </a:prstGeom>
          <a:solidFill>
            <a:srgbClr val="0064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sz="1750" spc="-50" dirty="0" smtClean="0">
                <a:solidFill>
                  <a:schemeClr val="bg1"/>
                </a:solidFill>
                <a:latin typeface="Times New Roman" pitchFamily="18" charset="0"/>
                <a:ea typeface="Segoe UI" pitchFamily="34" charset="0"/>
                <a:cs typeface="Times New Roman" pitchFamily="18" charset="0"/>
              </a:rPr>
              <a:t>Comparison with</a:t>
            </a:r>
            <a:r>
              <a:rPr lang="en-US" sz="1750" i="1" spc="-50" dirty="0" smtClean="0">
                <a:solidFill>
                  <a:schemeClr val="bg1"/>
                </a:solidFill>
                <a:latin typeface="Times New Roman" pitchFamily="18" charset="0"/>
                <a:ea typeface="Segoe UI" pitchFamily="34" charset="0"/>
                <a:cs typeface="Times New Roman" pitchFamily="18" charset="0"/>
              </a:rPr>
              <a:t> t</a:t>
            </a:r>
            <a:r>
              <a:rPr lang="en-US" sz="1750" i="1" spc="-50" baseline="-25000" dirty="0" smtClean="0">
                <a:solidFill>
                  <a:schemeClr val="bg1"/>
                </a:solidFill>
                <a:latin typeface="Times New Roman" pitchFamily="18" charset="0"/>
                <a:ea typeface="Segoe UI" pitchFamily="34" charset="0"/>
                <a:cs typeface="Times New Roman" pitchFamily="18" charset="0"/>
              </a:rPr>
              <a:t>4</a:t>
            </a:r>
            <a:r>
              <a:rPr lang="en-US" sz="1750" i="1" spc="-50" dirty="0" smtClean="0">
                <a:solidFill>
                  <a:schemeClr val="bg1"/>
                </a:solidFill>
                <a:latin typeface="Times New Roman" pitchFamily="18" charset="0"/>
                <a:ea typeface="Segoe UI" pitchFamily="34" charset="0"/>
                <a:cs typeface="Times New Roman" pitchFamily="18" charset="0"/>
              </a:rPr>
              <a:t> </a:t>
            </a:r>
            <a:r>
              <a:rPr lang="en-US" sz="1750" spc="-50" dirty="0" smtClean="0">
                <a:solidFill>
                  <a:schemeClr val="bg1"/>
                </a:solidFill>
                <a:latin typeface="Times New Roman" pitchFamily="18" charset="0"/>
                <a:ea typeface="Segoe UI" pitchFamily="34" charset="0"/>
                <a:cs typeface="Times New Roman" pitchFamily="18" charset="0"/>
              </a:rPr>
              <a:t>is skipped</a:t>
            </a:r>
          </a:p>
        </p:txBody>
      </p:sp>
      <p:sp>
        <p:nvSpPr>
          <p:cNvPr id="12" name="TextBox 11"/>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9875163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blinds(horizontal)">
                                      <p:cBhvr>
                                        <p:cTn id="7" dur="500"/>
                                        <p:tgtEl>
                                          <p:spTgt spid="58"/>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blinds(horizontal)">
                                      <p:cBhvr>
                                        <p:cTn id="11" dur="500"/>
                                        <p:tgtEl>
                                          <p:spTgt spid="29"/>
                                        </p:tgtEl>
                                      </p:cBhvr>
                                    </p:animEffect>
                                  </p:childTnLst>
                                </p:cTn>
                              </p:par>
                              <p:par>
                                <p:cTn id="12" presetID="21" presetClass="entr" presetSubtype="1"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heel(1)">
                                      <p:cBhvr>
                                        <p:cTn id="14" dur="2000"/>
                                        <p:tgtEl>
                                          <p:spTgt spid="10"/>
                                        </p:tgtEl>
                                      </p:cBhvr>
                                    </p:animEffect>
                                  </p:childTnLst>
                                </p:cTn>
                              </p:par>
                              <p:par>
                                <p:cTn id="15" presetID="9"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dissolve">
                                      <p:cBhvr>
                                        <p:cTn id="17" dur="500"/>
                                        <p:tgtEl>
                                          <p:spTgt spid="1026"/>
                                        </p:tgtEl>
                                      </p:cBhvr>
                                    </p:animEffect>
                                  </p:childTnLst>
                                </p:cTn>
                              </p:par>
                            </p:childTnLst>
                          </p:cTn>
                        </p:par>
                        <p:par>
                          <p:cTn id="18" fill="hold">
                            <p:stCondLst>
                              <p:cond delay="2500"/>
                            </p:stCondLst>
                            <p:childTnLst>
                              <p:par>
                                <p:cTn id="19" presetID="22" presetClass="entr" presetSubtype="4"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down)">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10" grpId="0" animBg="1"/>
      <p:bldP spid="11"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lang="en-US" sz="4400" dirty="0" err="1"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STopDown</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graphicFrame>
        <p:nvGraphicFramePr>
          <p:cNvPr id="8" name="Content Placeholder 3"/>
          <p:cNvGraphicFramePr>
            <a:graphicFrameLocks/>
          </p:cNvGraphicFramePr>
          <p:nvPr>
            <p:extLst>
              <p:ext uri="{D42A27DB-BD31-4B8C-83A1-F6EECF244321}">
                <p14:modId xmlns:p14="http://schemas.microsoft.com/office/powerpoint/2010/main" val="4093748443"/>
              </p:ext>
            </p:extLst>
          </p:nvPr>
        </p:nvGraphicFramePr>
        <p:xfrm>
          <a:off x="494598" y="930325"/>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solidFill>
                            <a:schemeClr val="bg1"/>
                          </a:solidFill>
                          <a:latin typeface="Times New Roman" pitchFamily="18" charset="0"/>
                          <a:cs typeface="Times New Roman" pitchFamily="18" charset="0"/>
                        </a:rPr>
                        <a:t>d</a:t>
                      </a:r>
                      <a:r>
                        <a:rPr lang="en-US" sz="1300" b="1" i="1" baseline="-25000" dirty="0" smtClean="0">
                          <a:solidFill>
                            <a:schemeClr val="bg1"/>
                          </a:solidFill>
                          <a:latin typeface="Times New Roman" pitchFamily="18" charset="0"/>
                          <a:cs typeface="Times New Roman" pitchFamily="18" charset="0"/>
                        </a:rPr>
                        <a:t>2</a:t>
                      </a:r>
                      <a:endParaRPr lang="en-US" sz="1300" b="1"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b="1" i="1" dirty="0" smtClean="0">
                          <a:solidFill>
                            <a:schemeClr val="bg1"/>
                          </a:solidFill>
                          <a:latin typeface="Times New Roman" pitchFamily="18" charset="0"/>
                          <a:cs typeface="Times New Roman" pitchFamily="18" charset="0"/>
                        </a:rPr>
                        <a:t>d</a:t>
                      </a:r>
                      <a:r>
                        <a:rPr lang="en-US" sz="1300" b="1" i="1" baseline="-25000" dirty="0" smtClean="0">
                          <a:solidFill>
                            <a:schemeClr val="bg1"/>
                          </a:solidFill>
                          <a:latin typeface="Times New Roman" pitchFamily="18" charset="0"/>
                          <a:cs typeface="Times New Roman" pitchFamily="18" charset="0"/>
                        </a:rPr>
                        <a:t>3</a:t>
                      </a:r>
                      <a:endParaRPr lang="en-US" sz="1300" b="1"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a</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b</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c</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10</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15</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a</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chemeClr val="bg1"/>
                          </a:solidFill>
                          <a:latin typeface="Times New Roman" pitchFamily="18" charset="0"/>
                          <a:cs typeface="Times New Roman" pitchFamily="18" charset="0"/>
                        </a:rPr>
                        <a:t>b</a:t>
                      </a:r>
                      <a:r>
                        <a:rPr lang="en-US" sz="1300" i="1" baseline="-2500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c</a:t>
                      </a:r>
                      <a:r>
                        <a:rPr lang="en-US" sz="1300" i="1" baseline="-25000" dirty="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15</a:t>
                      </a:r>
                      <a:endParaRPr lang="en-US" sz="1300" i="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10</a:t>
                      </a:r>
                      <a:endParaRPr lang="en-US" sz="1300" i="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bg1"/>
                          </a:solidFill>
                          <a:latin typeface="Times New Roman" pitchFamily="18" charset="0"/>
                          <a:cs typeface="Times New Roman" pitchFamily="18" charset="0"/>
                        </a:rPr>
                        <a:t>t</a:t>
                      </a:r>
                      <a:r>
                        <a:rPr lang="en-US" sz="1300" i="1" baseline="-25000" dirty="0" smtClean="0">
                          <a:solidFill>
                            <a:schemeClr val="bg1"/>
                          </a:solidFill>
                          <a:latin typeface="Times New Roman" pitchFamily="18" charset="0"/>
                          <a:cs typeface="Times New Roman" pitchFamily="18" charset="0"/>
                        </a:rPr>
                        <a:t>3</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latin typeface="Times New Roman" pitchFamily="18" charset="0"/>
                          <a:cs typeface="Times New Roman" pitchFamily="18" charset="0"/>
                        </a:rPr>
                        <a:t>a</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chemeClr val="bg1"/>
                          </a:solidFill>
                          <a:latin typeface="Times New Roman" pitchFamily="18" charset="0"/>
                          <a:cs typeface="Times New Roman" pitchFamily="18" charset="0"/>
                        </a:rPr>
                        <a:t>b</a:t>
                      </a:r>
                      <a:r>
                        <a:rPr lang="en-US" sz="1300" i="1" baseline="-2500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c</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17</a:t>
                      </a:r>
                      <a:endParaRPr lang="en-US" sz="13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17</a:t>
                      </a:r>
                      <a:endParaRPr lang="en-US" sz="1300" dirty="0">
                        <a:solidFill>
                          <a:schemeClr val="bg1"/>
                        </a:solidFill>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bg1"/>
                          </a:solidFill>
                          <a:effectLst/>
                          <a:latin typeface="Times New Roman" pitchFamily="18" charset="0"/>
                          <a:cs typeface="Times New Roman" pitchFamily="18" charset="0"/>
                        </a:rPr>
                        <a:t>t</a:t>
                      </a:r>
                      <a:r>
                        <a:rPr lang="en-US" sz="1300" i="1" baseline="-25000" dirty="0" smtClean="0">
                          <a:solidFill>
                            <a:schemeClr val="bg1"/>
                          </a:solidFill>
                          <a:effectLst/>
                          <a:latin typeface="Times New Roman" pitchFamily="18" charset="0"/>
                          <a:cs typeface="Times New Roman" pitchFamily="18" charset="0"/>
                        </a:rPr>
                        <a:t>4</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effectLst/>
                          <a:latin typeface="Times New Roman" pitchFamily="18" charset="0"/>
                          <a:cs typeface="Times New Roman" pitchFamily="18" charset="0"/>
                        </a:rPr>
                        <a:t>a</a:t>
                      </a:r>
                      <a:r>
                        <a:rPr lang="en-US" sz="1300" i="1" baseline="-25000" dirty="0" smtClean="0">
                          <a:solidFill>
                            <a:schemeClr val="bg1"/>
                          </a:solidFill>
                          <a:effectLst/>
                          <a:latin typeface="Times New Roman" pitchFamily="18" charset="0"/>
                          <a:cs typeface="Times New Roman" pitchFamily="18" charset="0"/>
                        </a:rPr>
                        <a:t>2</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chemeClr val="bg1"/>
                          </a:solidFill>
                          <a:effectLst/>
                          <a:latin typeface="Times New Roman" pitchFamily="18" charset="0"/>
                          <a:cs typeface="Times New Roman" pitchFamily="18" charset="0"/>
                        </a:rPr>
                        <a:t>b</a:t>
                      </a:r>
                      <a:r>
                        <a:rPr lang="en-US" sz="1300" i="1" baseline="-25000" smtClean="0">
                          <a:solidFill>
                            <a:schemeClr val="bg1"/>
                          </a:solidFill>
                          <a:effectLst/>
                          <a:latin typeface="Times New Roman" pitchFamily="18" charset="0"/>
                          <a:cs typeface="Times New Roman" pitchFamily="18" charset="0"/>
                        </a:rPr>
                        <a:t>1</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effectLst/>
                          <a:latin typeface="Times New Roman" pitchFamily="18" charset="0"/>
                          <a:cs typeface="Times New Roman" pitchFamily="18" charset="0"/>
                        </a:rPr>
                        <a:t>c</a:t>
                      </a:r>
                      <a:r>
                        <a:rPr lang="en-US" sz="1300" i="1" baseline="-25000" dirty="0" smtClean="0">
                          <a:solidFill>
                            <a:schemeClr val="bg1"/>
                          </a:solidFill>
                          <a:effectLst/>
                          <a:latin typeface="Times New Roman" pitchFamily="18" charset="0"/>
                          <a:cs typeface="Times New Roman" pitchFamily="18" charset="0"/>
                        </a:rPr>
                        <a:t>1</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effectLst/>
                          <a:latin typeface="Times New Roman" pitchFamily="18" charset="0"/>
                          <a:cs typeface="Times New Roman" pitchFamily="18" charset="0"/>
                        </a:rPr>
                        <a:t>20</a:t>
                      </a:r>
                      <a:endParaRPr lang="en-US" sz="13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effectLst/>
                          <a:latin typeface="Times New Roman" pitchFamily="18" charset="0"/>
                          <a:cs typeface="Times New Roman" pitchFamily="18" charset="0"/>
                        </a:rPr>
                        <a:t>20</a:t>
                      </a:r>
                      <a:endParaRPr lang="en-US" sz="1300" dirty="0">
                        <a:solidFill>
                          <a:schemeClr val="bg1"/>
                        </a:solidFill>
                        <a:effectLst/>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solidFill>
                            <a:schemeClr val="bg1">
                              <a:lumMod val="75000"/>
                            </a:schemeClr>
                          </a:solidFill>
                          <a:latin typeface="Times New Roman" pitchFamily="18" charset="0"/>
                          <a:cs typeface="Times New Roman" pitchFamily="18" charset="0"/>
                        </a:rPr>
                        <a:t>b</a:t>
                      </a:r>
                      <a:r>
                        <a:rPr lang="en-US" sz="1300" i="1" baseline="-25000" dirty="0" smtClean="0">
                          <a:solidFill>
                            <a:schemeClr val="bg1">
                              <a:lumMod val="75000"/>
                            </a:schemeClr>
                          </a:solidFill>
                          <a:latin typeface="Times New Roman" pitchFamily="18" charset="0"/>
                          <a:cs typeface="Times New Roman" pitchFamily="18" charset="0"/>
                        </a:rPr>
                        <a:t>1</a:t>
                      </a:r>
                      <a:endParaRPr lang="en-US" sz="1300" b="1" i="1" baseline="-25000" dirty="0">
                        <a:solidFill>
                          <a:schemeClr val="bg1">
                            <a:lumMod val="75000"/>
                          </a:schemeClr>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solidFill>
                            <a:schemeClr val="bg1">
                              <a:lumMod val="75000"/>
                            </a:schemeClr>
                          </a:solidFill>
                          <a:latin typeface="Times New Roman" pitchFamily="18" charset="0"/>
                          <a:cs typeface="Times New Roman" pitchFamily="18" charset="0"/>
                        </a:rPr>
                        <a:t>c</a:t>
                      </a:r>
                      <a:r>
                        <a:rPr lang="en-US" sz="1300" i="1" baseline="-25000" dirty="0" smtClean="0">
                          <a:solidFill>
                            <a:schemeClr val="bg1">
                              <a:lumMod val="75000"/>
                            </a:schemeClr>
                          </a:solidFill>
                          <a:latin typeface="Times New Roman" pitchFamily="18" charset="0"/>
                          <a:cs typeface="Times New Roman" pitchFamily="18" charset="0"/>
                        </a:rPr>
                        <a:t>1</a:t>
                      </a:r>
                      <a:endParaRPr lang="en-US" sz="1300" b="1" i="1" baseline="-25000" dirty="0">
                        <a:solidFill>
                          <a:schemeClr val="bg1">
                            <a:lumMod val="75000"/>
                          </a:schemeClr>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11</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15</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r>
            </a:tbl>
          </a:graphicData>
        </a:graphic>
      </p:graphicFrame>
      <p:graphicFrame>
        <p:nvGraphicFramePr>
          <p:cNvPr id="29" name="Content Placeholder 3"/>
          <p:cNvGraphicFramePr>
            <a:graphicFrameLocks/>
          </p:cNvGraphicFramePr>
          <p:nvPr>
            <p:extLst>
              <p:ext uri="{D42A27DB-BD31-4B8C-83A1-F6EECF244321}">
                <p14:modId xmlns:p14="http://schemas.microsoft.com/office/powerpoint/2010/main" val="3970220543"/>
              </p:ext>
            </p:extLst>
          </p:nvPr>
        </p:nvGraphicFramePr>
        <p:xfrm>
          <a:off x="494597" y="3335028"/>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3</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solidFill>
                            <a:schemeClr val="tx1"/>
                          </a:solidFill>
                          <a:latin typeface="Times New Roman" pitchFamily="18" charset="0"/>
                          <a:cs typeface="Times New Roman" pitchFamily="18" charset="0"/>
                        </a:rPr>
                        <a:t>m</a:t>
                      </a:r>
                      <a:r>
                        <a:rPr lang="en-US" sz="1300" b="1" i="1" baseline="-25000" dirty="0" smtClean="0">
                          <a:solidFill>
                            <a:schemeClr val="tx1"/>
                          </a:solidFill>
                          <a:latin typeface="Times New Roman" pitchFamily="18" charset="0"/>
                          <a:cs typeface="Times New Roman" pitchFamily="18" charset="0"/>
                        </a:rPr>
                        <a:t>1</a:t>
                      </a:r>
                      <a:endParaRPr lang="en-US" sz="1300" b="1"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b="1" i="1" dirty="0" smtClean="0">
                          <a:solidFill>
                            <a:schemeClr val="bg1"/>
                          </a:solidFill>
                          <a:latin typeface="Times New Roman" pitchFamily="18" charset="0"/>
                          <a:cs typeface="Times New Roman" pitchFamily="18" charset="0"/>
                        </a:rPr>
                        <a:t>m</a:t>
                      </a:r>
                      <a:r>
                        <a:rPr lang="en-US" sz="1300" b="1" i="1" baseline="-25000" dirty="0" smtClean="0">
                          <a:solidFill>
                            <a:schemeClr val="bg1"/>
                          </a:solidFill>
                          <a:latin typeface="Times New Roman" pitchFamily="18" charset="0"/>
                          <a:cs typeface="Times New Roman" pitchFamily="18" charset="0"/>
                        </a:rPr>
                        <a:t>2</a:t>
                      </a:r>
                      <a:endParaRPr lang="en-US" sz="1300" b="1" i="1" baseline="-25000" dirty="0">
                        <a:solidFill>
                          <a:schemeClr val="bg1"/>
                        </a:solidFill>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tx1"/>
                          </a:solidFill>
                          <a:latin typeface="Times New Roman" pitchFamily="18" charset="0"/>
                          <a:cs typeface="Times New Roman" pitchFamily="18" charset="0"/>
                        </a:rPr>
                        <a:t>10</a:t>
                      </a:r>
                      <a:endParaRPr lang="en-US" sz="13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15</a:t>
                      </a:r>
                      <a:endParaRPr lang="en-US" sz="1300" dirty="0">
                        <a:solidFill>
                          <a:schemeClr val="bg1"/>
                        </a:solidFill>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2</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tx1"/>
                          </a:solidFill>
                          <a:latin typeface="Times New Roman" pitchFamily="18" charset="0"/>
                          <a:cs typeface="Times New Roman" pitchFamily="18" charset="0"/>
                        </a:rPr>
                        <a:t>15</a:t>
                      </a:r>
                      <a:endParaRPr lang="en-US" sz="13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10</a:t>
                      </a:r>
                      <a:endParaRPr lang="en-US" sz="1300" dirty="0">
                        <a:solidFill>
                          <a:schemeClr val="bg1"/>
                        </a:solidFill>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3</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tx1"/>
                          </a:solidFill>
                          <a:latin typeface="Times New Roman" pitchFamily="18" charset="0"/>
                          <a:cs typeface="Times New Roman" pitchFamily="18" charset="0"/>
                        </a:rPr>
                        <a:t>17</a:t>
                      </a:r>
                      <a:endParaRPr lang="en-US" sz="13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17</a:t>
                      </a:r>
                      <a:endParaRPr lang="en-US" sz="1300" dirty="0">
                        <a:solidFill>
                          <a:schemeClr val="bg1"/>
                        </a:solidFill>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4</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tx1"/>
                          </a:solidFill>
                          <a:latin typeface="Times New Roman" pitchFamily="18" charset="0"/>
                          <a:cs typeface="Times New Roman" pitchFamily="18" charset="0"/>
                        </a:rPr>
                        <a:t>20</a:t>
                      </a:r>
                      <a:endParaRPr lang="en-US" sz="13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20</a:t>
                      </a:r>
                      <a:endParaRPr lang="en-US" sz="1300" dirty="0">
                        <a:solidFill>
                          <a:schemeClr val="bg1"/>
                        </a:solidFill>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solidFill>
                            <a:schemeClr val="tx1"/>
                          </a:solidFill>
                          <a:latin typeface="Times New Roman" pitchFamily="18" charset="0"/>
                          <a:cs typeface="Times New Roman" pitchFamily="18" charset="0"/>
                        </a:rPr>
                        <a:t>11</a:t>
                      </a:r>
                      <a:endParaRPr lang="en-US" sz="1300" b="1" dirty="0">
                        <a:solidFill>
                          <a:schemeClr val="tx1"/>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solidFill>
                            <a:schemeClr val="bg1">
                              <a:lumMod val="75000"/>
                            </a:schemeClr>
                          </a:solidFill>
                          <a:latin typeface="Times New Roman" pitchFamily="18" charset="0"/>
                          <a:cs typeface="Times New Roman" pitchFamily="18" charset="0"/>
                        </a:rPr>
                        <a:t>15</a:t>
                      </a:r>
                      <a:endParaRPr lang="en-US" sz="1300" b="1" dirty="0">
                        <a:solidFill>
                          <a:schemeClr val="bg1">
                            <a:lumMod val="75000"/>
                          </a:schemeClr>
                        </a:solidFill>
                        <a:latin typeface="Times New Roman" pitchFamily="18" charset="0"/>
                        <a:cs typeface="Times New Roman" pitchFamily="18" charset="0"/>
                      </a:endParaRPr>
                    </a:p>
                  </a:txBody>
                  <a:tcPr marL="78166" marR="78166" marT="34290" marB="34290">
                    <a:solidFill>
                      <a:schemeClr val="bg1">
                        <a:lumMod val="75000"/>
                      </a:schemeClr>
                    </a:solidFill>
                  </a:tcPr>
                </a:tc>
              </a:tr>
            </a:tbl>
          </a:graphicData>
        </a:graphic>
      </p:graphicFrame>
      <p:sp>
        <p:nvSpPr>
          <p:cNvPr id="58" name="Down Arrow 57"/>
          <p:cNvSpPr/>
          <p:nvPr/>
        </p:nvSpPr>
        <p:spPr bwMode="auto">
          <a:xfrm>
            <a:off x="4820458" y="2754546"/>
            <a:ext cx="484632" cy="451793"/>
          </a:xfrm>
          <a:prstGeom prst="down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2550" y="3134299"/>
            <a:ext cx="2935448" cy="2022509"/>
          </a:xfrm>
          <a:prstGeom prst="rect">
            <a:avLst/>
          </a:prstGeom>
          <a:solidFill>
            <a:schemeClr val="lt1"/>
          </a:solidFill>
          <a:ln>
            <a:noFill/>
          </a:ln>
          <a:effectLs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2551" y="749032"/>
            <a:ext cx="2935448" cy="2022510"/>
          </a:xfrm>
          <a:prstGeom prst="rect">
            <a:avLst/>
          </a:prstGeom>
          <a:solidFill>
            <a:schemeClr val="lt1"/>
          </a:solidFill>
          <a:ln>
            <a:noFill/>
          </a:ln>
          <a:effectLst/>
          <a:extLst/>
        </p:spPr>
      </p:pic>
      <p:sp>
        <p:nvSpPr>
          <p:cNvPr id="9" name="Rectangle 8"/>
          <p:cNvSpPr/>
          <p:nvPr/>
        </p:nvSpPr>
        <p:spPr bwMode="auto">
          <a:xfrm>
            <a:off x="791550" y="848827"/>
            <a:ext cx="914421" cy="1821079"/>
          </a:xfrm>
          <a:prstGeom prst="rect">
            <a:avLst/>
          </a:prstGeom>
          <a:solidFill>
            <a:srgbClr val="00B050">
              <a:alpha val="0"/>
            </a:srgbClr>
          </a:solidFill>
          <a:ln w="2222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2" name="Rectangle 11"/>
          <p:cNvSpPr/>
          <p:nvPr/>
        </p:nvSpPr>
        <p:spPr bwMode="auto">
          <a:xfrm>
            <a:off x="2983172" y="848827"/>
            <a:ext cx="1665027"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4" name="Rectangle 13"/>
          <p:cNvSpPr/>
          <p:nvPr/>
        </p:nvSpPr>
        <p:spPr bwMode="auto">
          <a:xfrm>
            <a:off x="2906960" y="3307054"/>
            <a:ext cx="990600"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3" name="Rectangular Callout 12"/>
          <p:cNvSpPr/>
          <p:nvPr/>
        </p:nvSpPr>
        <p:spPr bwMode="auto">
          <a:xfrm>
            <a:off x="6630275" y="2860465"/>
            <a:ext cx="2035259" cy="255902"/>
          </a:xfrm>
          <a:prstGeom prst="wedgeRectCallout">
            <a:avLst>
              <a:gd name="adj1" fmla="val -49618"/>
              <a:gd name="adj2" fmla="val 142734"/>
            </a:avLst>
          </a:prstGeom>
          <a:solidFill>
            <a:srgbClr val="0064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750" spc="-50" dirty="0" smtClean="0">
              <a:solidFill>
                <a:schemeClr val="bg1"/>
              </a:solidFill>
              <a:latin typeface="Times New Roman" pitchFamily="18" charset="0"/>
              <a:ea typeface="Segoe UI" pitchFamily="34" charset="0"/>
              <a:cs typeface="Times New Roman" pitchFamily="18" charset="0"/>
            </a:endParaRPr>
          </a:p>
        </p:txBody>
      </p:sp>
      <p:sp>
        <p:nvSpPr>
          <p:cNvPr id="15" name="Rectangular Callout 14"/>
          <p:cNvSpPr/>
          <p:nvPr/>
        </p:nvSpPr>
        <p:spPr bwMode="auto">
          <a:xfrm>
            <a:off x="5349884" y="2771542"/>
            <a:ext cx="3315651" cy="342284"/>
          </a:xfrm>
          <a:prstGeom prst="wedgeRectCallout">
            <a:avLst>
              <a:gd name="adj1" fmla="val -41333"/>
              <a:gd name="adj2" fmla="val 269704"/>
            </a:avLst>
          </a:prstGeom>
          <a:solidFill>
            <a:srgbClr val="0064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sz="1750" spc="-50" dirty="0" smtClean="0">
                <a:solidFill>
                  <a:schemeClr val="bg1"/>
                </a:solidFill>
                <a:latin typeface="Times New Roman" pitchFamily="18" charset="0"/>
                <a:ea typeface="Segoe UI" pitchFamily="34" charset="0"/>
                <a:cs typeface="Times New Roman" pitchFamily="18" charset="0"/>
              </a:rPr>
              <a:t>Comparisons with</a:t>
            </a:r>
            <a:r>
              <a:rPr lang="en-US" sz="1750" i="1" spc="-50" dirty="0">
                <a:solidFill>
                  <a:schemeClr val="bg1"/>
                </a:solidFill>
                <a:latin typeface="Times New Roman" pitchFamily="18" charset="0"/>
                <a:ea typeface="Segoe UI" pitchFamily="34" charset="0"/>
                <a:cs typeface="Times New Roman" pitchFamily="18" charset="0"/>
              </a:rPr>
              <a:t> </a:t>
            </a:r>
            <a:r>
              <a:rPr lang="en-US" sz="1750" i="1" spc="-50" dirty="0" smtClean="0">
                <a:solidFill>
                  <a:schemeClr val="bg1"/>
                </a:solidFill>
                <a:latin typeface="Times New Roman" pitchFamily="18" charset="0"/>
                <a:ea typeface="Segoe UI" pitchFamily="34" charset="0"/>
                <a:cs typeface="Times New Roman" pitchFamily="18" charset="0"/>
              </a:rPr>
              <a:t>t</a:t>
            </a:r>
            <a:r>
              <a:rPr lang="en-US" sz="1750" i="1" spc="-50" baseline="-25000" dirty="0" smtClean="0">
                <a:solidFill>
                  <a:schemeClr val="bg1"/>
                </a:solidFill>
                <a:latin typeface="Times New Roman" pitchFamily="18" charset="0"/>
                <a:ea typeface="Segoe UI" pitchFamily="34" charset="0"/>
                <a:cs typeface="Times New Roman" pitchFamily="18" charset="0"/>
              </a:rPr>
              <a:t>2 </a:t>
            </a:r>
            <a:r>
              <a:rPr lang="en-US" sz="1750" spc="-50" dirty="0" smtClean="0">
                <a:solidFill>
                  <a:schemeClr val="bg1"/>
                </a:solidFill>
                <a:latin typeface="Times New Roman" pitchFamily="18" charset="0"/>
                <a:ea typeface="Segoe UI" pitchFamily="34" charset="0"/>
                <a:cs typeface="Times New Roman" pitchFamily="18" charset="0"/>
              </a:rPr>
              <a:t>&amp; </a:t>
            </a:r>
            <a:r>
              <a:rPr lang="en-US" sz="1750" i="1" spc="-50" dirty="0" smtClean="0">
                <a:solidFill>
                  <a:schemeClr val="bg1"/>
                </a:solidFill>
                <a:latin typeface="Times New Roman" pitchFamily="18" charset="0"/>
                <a:ea typeface="Segoe UI" pitchFamily="34" charset="0"/>
                <a:cs typeface="Times New Roman" pitchFamily="18" charset="0"/>
              </a:rPr>
              <a:t>t</a:t>
            </a:r>
            <a:r>
              <a:rPr lang="en-US" sz="1750" i="1" spc="-50" baseline="-25000" dirty="0" smtClean="0">
                <a:solidFill>
                  <a:schemeClr val="bg1"/>
                </a:solidFill>
                <a:latin typeface="Times New Roman" pitchFamily="18" charset="0"/>
                <a:ea typeface="Segoe UI" pitchFamily="34" charset="0"/>
                <a:cs typeface="Times New Roman" pitchFamily="18" charset="0"/>
              </a:rPr>
              <a:t>4</a:t>
            </a:r>
            <a:r>
              <a:rPr lang="en-US" sz="1750" i="1" spc="-50" dirty="0" smtClean="0">
                <a:solidFill>
                  <a:schemeClr val="bg1"/>
                </a:solidFill>
                <a:latin typeface="Times New Roman" pitchFamily="18" charset="0"/>
                <a:ea typeface="Segoe UI" pitchFamily="34" charset="0"/>
                <a:cs typeface="Times New Roman" pitchFamily="18" charset="0"/>
              </a:rPr>
              <a:t> </a:t>
            </a:r>
            <a:r>
              <a:rPr lang="en-US" sz="1750" spc="-50" dirty="0" smtClean="0">
                <a:solidFill>
                  <a:schemeClr val="bg1"/>
                </a:solidFill>
                <a:latin typeface="Times New Roman" pitchFamily="18" charset="0"/>
                <a:ea typeface="Segoe UI" pitchFamily="34" charset="0"/>
                <a:cs typeface="Times New Roman" pitchFamily="18" charset="0"/>
              </a:rPr>
              <a:t>are skipped</a:t>
            </a:r>
          </a:p>
        </p:txBody>
      </p:sp>
      <p:sp>
        <p:nvSpPr>
          <p:cNvPr id="16" name="TextBox 15"/>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1310227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blinds(horizontal)">
                                      <p:cBhvr>
                                        <p:cTn id="7" dur="500"/>
                                        <p:tgtEl>
                                          <p:spTgt spid="58"/>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blinds(horizontal)">
                                      <p:cBhvr>
                                        <p:cTn id="11" dur="500"/>
                                        <p:tgtEl>
                                          <p:spTgt spid="29"/>
                                        </p:tgtEl>
                                      </p:cBhvr>
                                    </p:animEffect>
                                  </p:childTnLst>
                                </p:cTn>
                              </p:par>
                              <p:par>
                                <p:cTn id="12" presetID="21" presetClass="entr" presetSubtype="1"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heel(1)">
                                      <p:cBhvr>
                                        <p:cTn id="14" dur="2000"/>
                                        <p:tgtEl>
                                          <p:spTgt spid="14"/>
                                        </p:tgtEl>
                                      </p:cBhvr>
                                    </p:animEffect>
                                  </p:childTnLst>
                                </p:cTn>
                              </p:par>
                              <p:par>
                                <p:cTn id="15" presetID="9" presetClass="entr" presetSubtype="0"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dissolve">
                                      <p:cBhvr>
                                        <p:cTn id="17" dur="500"/>
                                        <p:tgtEl>
                                          <p:spTgt spid="2050"/>
                                        </p:tgtEl>
                                      </p:cBhvr>
                                    </p:animEffect>
                                  </p:childTnLst>
                                </p:cTn>
                              </p:par>
                            </p:childTnLst>
                          </p:cTn>
                        </p:par>
                        <p:par>
                          <p:cTn id="18" fill="hold">
                            <p:stCondLst>
                              <p:cond delay="2500"/>
                            </p:stCondLst>
                            <p:childTnLst>
                              <p:par>
                                <p:cTn id="19" presetID="22" presetClass="entr" presetSubtype="4"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down)">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14" grpId="0" animBg="1"/>
      <p:bldP spid="13" grpId="0" animBg="1"/>
      <p:bldP spid="1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lang="en-US" sz="4400" dirty="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Experiment Setup</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9" name="Text Placeholder 2"/>
          <p:cNvSpPr>
            <a:spLocks noGrp="1"/>
          </p:cNvSpPr>
          <p:nvPr>
            <p:ph type="body" sz="quarter" idx="10"/>
          </p:nvPr>
        </p:nvSpPr>
        <p:spPr>
          <a:xfrm>
            <a:off x="389436" y="863194"/>
            <a:ext cx="8374554" cy="4241161"/>
          </a:xfrm>
          <a:ln>
            <a:noFill/>
          </a:ln>
        </p:spPr>
        <p:txBody>
          <a:bodyPr/>
          <a:lstStyle/>
          <a:p>
            <a:pPr algn="just">
              <a:buFont typeface="Wingdings" pitchFamily="2" charset="2"/>
              <a:buChar char="q"/>
            </a:pPr>
            <a:r>
              <a:rPr lang="en-US" sz="2600" dirty="0" smtClean="0">
                <a:solidFill>
                  <a:schemeClr val="accent3"/>
                </a:solidFill>
                <a:latin typeface="Times New Roman" pitchFamily="18" charset="0"/>
                <a:cs typeface="Times New Roman" pitchFamily="18" charset="0"/>
              </a:rPr>
              <a:t>NBA Dataset</a:t>
            </a:r>
          </a:p>
          <a:p>
            <a:pPr lvl="1" algn="just">
              <a:buFont typeface="Wingdings" pitchFamily="2" charset="2"/>
              <a:buChar char="§"/>
            </a:pPr>
            <a:r>
              <a:rPr lang="en-US" sz="2600" dirty="0" smtClean="0">
                <a:solidFill>
                  <a:schemeClr val="tx1"/>
                </a:solidFill>
                <a:latin typeface="Times New Roman" pitchFamily="18" charset="0"/>
                <a:cs typeface="Times New Roman" pitchFamily="18" charset="0"/>
              </a:rPr>
              <a:t>317,371 tuples of NBA box scores from 1991-2004 seasons</a:t>
            </a:r>
          </a:p>
          <a:p>
            <a:pPr lvl="1" algn="just">
              <a:buFont typeface="Wingdings" pitchFamily="2" charset="2"/>
              <a:buChar char="§"/>
            </a:pPr>
            <a:r>
              <a:rPr lang="en-US" sz="2600" dirty="0" smtClean="0">
                <a:solidFill>
                  <a:schemeClr val="tx1"/>
                </a:solidFill>
                <a:latin typeface="Times New Roman" pitchFamily="18" charset="0"/>
                <a:cs typeface="Times New Roman" pitchFamily="18" charset="0"/>
              </a:rPr>
              <a:t>8 dimension attributes</a:t>
            </a:r>
          </a:p>
          <a:p>
            <a:pPr lvl="1" algn="just">
              <a:buFont typeface="Wingdings" pitchFamily="2" charset="2"/>
              <a:buChar char="§"/>
            </a:pPr>
            <a:r>
              <a:rPr lang="en-US" sz="2600" dirty="0" smtClean="0">
                <a:solidFill>
                  <a:schemeClr val="tx1"/>
                </a:solidFill>
                <a:latin typeface="Times New Roman" pitchFamily="18" charset="0"/>
                <a:cs typeface="Times New Roman" pitchFamily="18" charset="0"/>
              </a:rPr>
              <a:t>7 measure attributes </a:t>
            </a:r>
          </a:p>
          <a:p>
            <a:pPr algn="just">
              <a:buFont typeface="Wingdings" pitchFamily="2" charset="2"/>
              <a:buChar char="q"/>
            </a:pPr>
            <a:r>
              <a:rPr lang="en-US" sz="2600" dirty="0" smtClean="0">
                <a:solidFill>
                  <a:schemeClr val="accent3"/>
                </a:solidFill>
                <a:latin typeface="Times New Roman" pitchFamily="18" charset="0"/>
                <a:cs typeface="Times New Roman" pitchFamily="18" charset="0"/>
              </a:rPr>
              <a:t>Weather Dataset</a:t>
            </a:r>
          </a:p>
          <a:p>
            <a:pPr marL="556106" lvl="2" indent="-342900" algn="just">
              <a:buFont typeface="Wingdings" pitchFamily="2" charset="2"/>
              <a:buChar char="§"/>
            </a:pPr>
            <a:r>
              <a:rPr lang="en-US" sz="2600" dirty="0" smtClean="0">
                <a:solidFill>
                  <a:schemeClr val="tx1"/>
                </a:solidFill>
                <a:latin typeface="Times New Roman" pitchFamily="18" charset="0"/>
                <a:cs typeface="Times New Roman" pitchFamily="18" charset="0"/>
              </a:rPr>
              <a:t>7.8 million </a:t>
            </a:r>
            <a:r>
              <a:rPr lang="en-US" sz="2600" dirty="0">
                <a:solidFill>
                  <a:schemeClr val="tx1"/>
                </a:solidFill>
                <a:latin typeface="Times New Roman" pitchFamily="18" charset="0"/>
                <a:cs typeface="Times New Roman" pitchFamily="18" charset="0"/>
              </a:rPr>
              <a:t>tuples of </a:t>
            </a:r>
            <a:r>
              <a:rPr lang="en-US" sz="2600" dirty="0" smtClean="0">
                <a:solidFill>
                  <a:schemeClr val="tx1"/>
                </a:solidFill>
                <a:latin typeface="Times New Roman" pitchFamily="18" charset="0"/>
                <a:cs typeface="Times New Roman" pitchFamily="18" charset="0"/>
              </a:rPr>
              <a:t>weather forecast from different locations of six countries &amp; regions of UK</a:t>
            </a:r>
          </a:p>
          <a:p>
            <a:pPr marL="556106" lvl="2" indent="-342900" algn="just">
              <a:buFont typeface="Wingdings" pitchFamily="2" charset="2"/>
              <a:buChar char="§"/>
            </a:pPr>
            <a:r>
              <a:rPr lang="en-US" sz="2600" dirty="0" smtClean="0">
                <a:solidFill>
                  <a:schemeClr val="tx1"/>
                </a:solidFill>
                <a:latin typeface="Times New Roman" pitchFamily="18" charset="0"/>
                <a:cs typeface="Times New Roman" pitchFamily="18" charset="0"/>
              </a:rPr>
              <a:t>7 dimension attributes</a:t>
            </a:r>
          </a:p>
          <a:p>
            <a:pPr marL="556106" lvl="2" indent="-342900" algn="just">
              <a:buFont typeface="Wingdings" pitchFamily="2" charset="2"/>
              <a:buChar char="§"/>
            </a:pPr>
            <a:r>
              <a:rPr lang="en-US" sz="2600" dirty="0" smtClean="0">
                <a:solidFill>
                  <a:schemeClr val="tx1"/>
                </a:solidFill>
                <a:latin typeface="Times New Roman" pitchFamily="18" charset="0"/>
                <a:cs typeface="Times New Roman" pitchFamily="18" charset="0"/>
              </a:rPr>
              <a:t>7 measure attributes</a:t>
            </a:r>
            <a:endParaRPr lang="en-US" sz="2600" dirty="0">
              <a:solidFill>
                <a:schemeClr val="tx1"/>
              </a:solidFill>
              <a:latin typeface="Times New Roman" pitchFamily="18" charset="0"/>
              <a:cs typeface="Times New Roman" pitchFamily="18" charset="0"/>
            </a:endParaRPr>
          </a:p>
          <a:p>
            <a:pPr algn="just">
              <a:buFont typeface="Wingdings" pitchFamily="2" charset="2"/>
              <a:buChar char="q"/>
            </a:pPr>
            <a:endParaRPr lang="en-US" sz="2600" dirty="0">
              <a:solidFill>
                <a:schemeClr val="accent3"/>
              </a:solidFill>
              <a:latin typeface="Times New Roman" pitchFamily="18" charset="0"/>
              <a:cs typeface="Times New Roman" pitchFamily="18" charset="0"/>
            </a:endParaRPr>
          </a:p>
        </p:txBody>
      </p:sp>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8559333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57200" y="1654866"/>
            <a:ext cx="8229600" cy="1848677"/>
          </a:xfrm>
          <a:prstGeom prst="rect">
            <a:avLst/>
          </a:prstGeom>
        </p:spPr>
        <p:txBody>
          <a:bodyPr anchor="ctr"/>
          <a:lstStyle/>
          <a:p>
            <a:pPr algn="ctr" fontAlgn="auto">
              <a:spcBef>
                <a:spcPct val="0"/>
              </a:spcBef>
              <a:spcAft>
                <a:spcPts val="0"/>
              </a:spcAft>
              <a:defRPr/>
            </a:pPr>
            <a:r>
              <a:rPr lang="en-US" sz="3600" dirty="0" err="1" smtClean="0">
                <a:solidFill>
                  <a:srgbClr val="F58026"/>
                </a:solidFill>
                <a:latin typeface="Garamond" panose="02020404030301010803" pitchFamily="18" charset="0"/>
                <a:ea typeface="+mj-ea"/>
                <a:cs typeface="+mj-cs"/>
              </a:rPr>
              <a:t>FactWatcher</a:t>
            </a:r>
            <a:r>
              <a:rPr lang="en-US" sz="3600" dirty="0" smtClean="0">
                <a:solidFill>
                  <a:srgbClr val="F58026"/>
                </a:solidFill>
                <a:latin typeface="Garamond" panose="02020404030301010803" pitchFamily="18" charset="0"/>
                <a:ea typeface="+mj-ea"/>
                <a:cs typeface="+mj-cs"/>
              </a:rPr>
              <a:t> </a:t>
            </a:r>
            <a:r>
              <a:rPr lang="en-US" sz="3600" dirty="0" smtClean="0">
                <a:solidFill>
                  <a:srgbClr val="F58026"/>
                </a:solidFill>
                <a:latin typeface="Garamond" panose="02020404030301010803" pitchFamily="18" charset="0"/>
                <a:ea typeface="+mj-ea"/>
                <a:cs typeface="+mj-cs"/>
              </a:rPr>
              <a:t>Demo</a:t>
            </a:r>
            <a:endParaRPr lang="en-US" sz="3600" dirty="0">
              <a:solidFill>
                <a:srgbClr val="F58026"/>
              </a:solidFill>
              <a:latin typeface="Garamond" panose="02020404030301010803" pitchFamily="18" charset="0"/>
              <a:ea typeface="+mj-ea"/>
              <a:cs typeface="+mj-cs"/>
            </a:endParaRPr>
          </a:p>
          <a:p>
            <a:pPr algn="ctr" fontAlgn="auto">
              <a:spcBef>
                <a:spcPct val="0"/>
              </a:spcBef>
              <a:spcAft>
                <a:spcPts val="0"/>
              </a:spcAft>
              <a:defRPr/>
            </a:pPr>
            <a:r>
              <a:rPr lang="en-US" sz="3600" dirty="0" smtClean="0">
                <a:solidFill>
                  <a:srgbClr val="0064B1"/>
                </a:solidFill>
                <a:latin typeface="Garamond" panose="02020404030301010803" pitchFamily="18" charset="0"/>
                <a:ea typeface="+mj-ea"/>
                <a:cs typeface="+mj-cs"/>
              </a:rPr>
              <a:t>http</a:t>
            </a:r>
            <a:r>
              <a:rPr lang="en-US" sz="3600" dirty="0">
                <a:solidFill>
                  <a:srgbClr val="0064B1"/>
                </a:solidFill>
                <a:latin typeface="Garamond" panose="02020404030301010803" pitchFamily="18" charset="0"/>
                <a:ea typeface="+mj-ea"/>
                <a:cs typeface="+mj-cs"/>
              </a:rPr>
              <a:t>://</a:t>
            </a:r>
            <a:r>
              <a:rPr lang="en-US" sz="3600" dirty="0" smtClean="0">
                <a:solidFill>
                  <a:srgbClr val="0064B1"/>
                </a:solidFill>
                <a:latin typeface="Garamond" panose="02020404030301010803" pitchFamily="18" charset="0"/>
                <a:ea typeface="+mj-ea"/>
                <a:cs typeface="+mj-cs"/>
              </a:rPr>
              <a:t>idir.uta.edu/factwatcher/</a:t>
            </a:r>
            <a:endParaRPr lang="en-US" sz="3600" dirty="0">
              <a:solidFill>
                <a:srgbClr val="0064B1"/>
              </a:solidFill>
              <a:latin typeface="Garamond" panose="02020404030301010803" pitchFamily="18" charset="0"/>
              <a:ea typeface="+mj-ea"/>
              <a:cs typeface="+mj-cs"/>
            </a:endParaRPr>
          </a:p>
        </p:txBody>
      </p:sp>
      <p:sp>
        <p:nvSpPr>
          <p:cNvPr id="3" name="TextBox 2"/>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8582992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lang="en-US" sz="4400" dirty="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Memory-Based </a:t>
            </a:r>
            <a:r>
              <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Implementation</a:t>
            </a:r>
          </a:p>
        </p:txBody>
      </p:sp>
      <p:pic>
        <p:nvPicPr>
          <p:cNvPr id="7" name="Picture 6" descr="Untitled3.png"/>
          <p:cNvPicPr>
            <a:picLocks noChangeAspect="1"/>
          </p:cNvPicPr>
          <p:nvPr/>
        </p:nvPicPr>
        <p:blipFill>
          <a:blip r:embed="rId3"/>
          <a:stretch>
            <a:fillRect/>
          </a:stretch>
        </p:blipFill>
        <p:spPr>
          <a:xfrm>
            <a:off x="2432115" y="899081"/>
            <a:ext cx="3881632" cy="2040062"/>
          </a:xfrm>
          <a:prstGeom prst="rect">
            <a:avLst/>
          </a:prstGeom>
        </p:spPr>
      </p:pic>
      <p:sp>
        <p:nvSpPr>
          <p:cNvPr id="9" name="Text Placeholder 2"/>
          <p:cNvSpPr>
            <a:spLocks noGrp="1"/>
          </p:cNvSpPr>
          <p:nvPr>
            <p:ph type="body" sz="quarter" idx="10"/>
          </p:nvPr>
        </p:nvSpPr>
        <p:spPr>
          <a:xfrm>
            <a:off x="472564" y="3374822"/>
            <a:ext cx="8220175" cy="1101840"/>
          </a:xfrm>
        </p:spPr>
        <p:txBody>
          <a:bodyPr/>
          <a:lstStyle/>
          <a:p>
            <a:pPr algn="just">
              <a:buFont typeface="Wingdings" pitchFamily="2" charset="2"/>
              <a:buChar char="q"/>
            </a:pPr>
            <a:r>
              <a:rPr lang="en-US" sz="2700" dirty="0" smtClean="0">
                <a:solidFill>
                  <a:schemeClr val="tx1"/>
                </a:solidFill>
                <a:latin typeface="Times New Roman" pitchFamily="18" charset="0"/>
                <a:cs typeface="Times New Roman" pitchFamily="18" charset="0"/>
              </a:rPr>
              <a:t>Maintaining CSC for each constraint causes overhead</a:t>
            </a:r>
          </a:p>
          <a:p>
            <a:pPr marL="213206" lvl="2" indent="0" algn="just">
              <a:buNone/>
            </a:pPr>
            <a:r>
              <a:rPr lang="en-US" sz="1600" dirty="0">
                <a:solidFill>
                  <a:schemeClr val="tx1"/>
                </a:solidFill>
                <a:latin typeface="Times New Roman" pitchFamily="18" charset="0"/>
                <a:cs typeface="Times New Roman" pitchFamily="18" charset="0"/>
              </a:rPr>
              <a:t>(Xia et al. SIGMOD 2006</a:t>
            </a:r>
            <a:r>
              <a:rPr lang="en-US" sz="1600" dirty="0" smtClean="0">
                <a:solidFill>
                  <a:schemeClr val="tx1"/>
                </a:solidFill>
                <a:latin typeface="Times New Roman" pitchFamily="18" charset="0"/>
                <a:cs typeface="Times New Roman" pitchFamily="18" charset="0"/>
              </a:rPr>
              <a:t>)</a:t>
            </a:r>
          </a:p>
          <a:p>
            <a:pPr lvl="1" algn="just">
              <a:buFont typeface="Wingdings" pitchFamily="2" charset="2"/>
              <a:buChar char="§"/>
            </a:pPr>
            <a:r>
              <a:rPr lang="en-US" sz="2700" dirty="0" smtClean="0">
                <a:solidFill>
                  <a:srgbClr val="00B050"/>
                </a:solidFill>
                <a:latin typeface="Times New Roman" pitchFamily="18" charset="0"/>
                <a:cs typeface="Times New Roman" pitchFamily="18" charset="0"/>
              </a:rPr>
              <a:t>Can’t take adva</a:t>
            </a:r>
            <a:r>
              <a:rPr lang="en-US" sz="2700" dirty="0" smtClean="0">
                <a:solidFill>
                  <a:srgbClr val="00B050"/>
                </a:solidFill>
                <a:latin typeface="Times New Roman" pitchFamily="18" charset="0"/>
                <a:cs typeface="Times New Roman" pitchFamily="18" charset="0"/>
              </a:rPr>
              <a:t>ntage of </a:t>
            </a:r>
            <a:r>
              <a:rPr lang="en-US" sz="2700" dirty="0" smtClean="0">
                <a:solidFill>
                  <a:srgbClr val="00B050"/>
                </a:solidFill>
                <a:latin typeface="Times New Roman" pitchFamily="18" charset="0"/>
                <a:cs typeface="Times New Roman" pitchFamily="18" charset="0"/>
              </a:rPr>
              <a:t>constraint </a:t>
            </a:r>
            <a:r>
              <a:rPr lang="en-US" sz="2700" dirty="0" smtClean="0">
                <a:solidFill>
                  <a:srgbClr val="00B050"/>
                </a:solidFill>
                <a:latin typeface="Times New Roman" pitchFamily="18" charset="0"/>
                <a:cs typeface="Times New Roman" pitchFamily="18" charset="0"/>
              </a:rPr>
              <a:t>pruning</a:t>
            </a:r>
            <a:endParaRPr lang="en-US" sz="2700" dirty="0">
              <a:solidFill>
                <a:srgbClr val="F58026"/>
              </a:solidFill>
              <a:latin typeface="Times New Roman" pitchFamily="18" charset="0"/>
              <a:cs typeface="Times New Roman" pitchFamily="18" charset="0"/>
            </a:endParaRPr>
          </a:p>
        </p:txBody>
      </p:sp>
      <p:sp>
        <p:nvSpPr>
          <p:cNvPr id="6" name="Rectangle 5"/>
          <p:cNvSpPr/>
          <p:nvPr/>
        </p:nvSpPr>
        <p:spPr bwMode="auto">
          <a:xfrm>
            <a:off x="2408365" y="899081"/>
            <a:ext cx="288008" cy="2040062"/>
          </a:xfrm>
          <a:prstGeom prst="rect">
            <a:avLst/>
          </a:prstGeom>
          <a:solidFill>
            <a:schemeClr val="accent6">
              <a:alpha val="0"/>
            </a:schemeClr>
          </a:solid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1" name="Rectangle 10"/>
          <p:cNvSpPr/>
          <p:nvPr/>
        </p:nvSpPr>
        <p:spPr>
          <a:xfrm>
            <a:off x="3956701" y="2962386"/>
            <a:ext cx="1188720" cy="288036"/>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b="1" dirty="0" smtClean="0">
                <a:solidFill>
                  <a:schemeClr val="tx1"/>
                </a:solidFill>
                <a:latin typeface="Times New Roman" pitchFamily="18" charset="0"/>
                <a:cs typeface="Times New Roman" pitchFamily="18" charset="0"/>
              </a:rPr>
              <a:t>NBA Dataset</a:t>
            </a:r>
            <a:endParaRPr lang="en-US" b="1" baseline="-25000" dirty="0" smtClean="0">
              <a:solidFill>
                <a:schemeClr val="tx1"/>
              </a:solidFill>
              <a:latin typeface="Times New Roman" pitchFamily="18" charset="0"/>
              <a:cs typeface="Times New Roman" pitchFamily="18" charset="0"/>
            </a:endParaRPr>
          </a:p>
        </p:txBody>
      </p:sp>
      <p:sp>
        <p:nvSpPr>
          <p:cNvPr id="8" name="TextBox 7"/>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181295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lang="en-US" sz="4400" dirty="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Memory-Based </a:t>
            </a:r>
            <a:r>
              <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Implementation</a:t>
            </a:r>
          </a:p>
        </p:txBody>
      </p:sp>
      <p:pic>
        <p:nvPicPr>
          <p:cNvPr id="8" name="Picture 3"/>
          <p:cNvPicPr>
            <a:picLocks noChangeAspect="1" noChangeArrowheads="1"/>
          </p:cNvPicPr>
          <p:nvPr/>
        </p:nvPicPr>
        <p:blipFill>
          <a:blip r:embed="rId3"/>
          <a:srcRect/>
          <a:stretch>
            <a:fillRect/>
          </a:stretch>
        </p:blipFill>
        <p:spPr bwMode="auto">
          <a:xfrm>
            <a:off x="705362" y="798209"/>
            <a:ext cx="3309295" cy="1728854"/>
          </a:xfrm>
          <a:prstGeom prst="rect">
            <a:avLst/>
          </a:prstGeom>
          <a:noFill/>
          <a:ln w="9525">
            <a:noFill/>
            <a:miter lim="800000"/>
            <a:headEnd/>
            <a:tailEnd/>
          </a:ln>
          <a:effectLst/>
        </p:spPr>
      </p:pic>
      <p:sp>
        <p:nvSpPr>
          <p:cNvPr id="9" name="Text Placeholder 2"/>
          <p:cNvSpPr>
            <a:spLocks noGrp="1"/>
          </p:cNvSpPr>
          <p:nvPr>
            <p:ph type="body" sz="quarter" idx="10"/>
          </p:nvPr>
        </p:nvSpPr>
        <p:spPr>
          <a:xfrm>
            <a:off x="377561" y="2974201"/>
            <a:ext cx="8362678" cy="1883593"/>
          </a:xfrm>
        </p:spPr>
        <p:txBody>
          <a:bodyPr/>
          <a:lstStyle/>
          <a:p>
            <a:pPr algn="just">
              <a:buFont typeface="Wingdings" pitchFamily="2" charset="2"/>
              <a:buChar char="q"/>
            </a:pPr>
            <a:r>
              <a:rPr lang="en-US" sz="2400" dirty="0" err="1" smtClean="0">
                <a:solidFill>
                  <a:schemeClr val="tx1"/>
                </a:solidFill>
                <a:latin typeface="Times New Roman" pitchFamily="18" charset="0"/>
                <a:cs typeface="Times New Roman" pitchFamily="18" charset="0"/>
              </a:rPr>
              <a:t>BottomUp</a:t>
            </a:r>
            <a:r>
              <a:rPr lang="en-US" sz="2400" dirty="0" smtClean="0">
                <a:solidFill>
                  <a:schemeClr val="tx1"/>
                </a:solidFill>
                <a:latin typeface="Times New Roman" pitchFamily="18" charset="0"/>
                <a:cs typeface="Times New Roman" pitchFamily="18" charset="0"/>
              </a:rPr>
              <a:t>/</a:t>
            </a:r>
            <a:r>
              <a:rPr lang="en-US" sz="2400" dirty="0" err="1" smtClean="0">
                <a:solidFill>
                  <a:schemeClr val="tx1"/>
                </a:solidFill>
                <a:latin typeface="Times New Roman" pitchFamily="18" charset="0"/>
                <a:cs typeface="Times New Roman" pitchFamily="18" charset="0"/>
              </a:rPr>
              <a:t>SBottomUp</a:t>
            </a:r>
            <a:r>
              <a:rPr lang="en-US" sz="2400" dirty="0" smtClean="0">
                <a:solidFill>
                  <a:schemeClr val="tx1"/>
                </a:solidFill>
                <a:latin typeface="Times New Roman" pitchFamily="18" charset="0"/>
                <a:cs typeface="Times New Roman" pitchFamily="18" charset="0"/>
              </a:rPr>
              <a:t> exhausted available JVM heap</a:t>
            </a:r>
          </a:p>
          <a:p>
            <a:pPr lvl="1" algn="just">
              <a:buFont typeface="Wingdings" panose="05000000000000000000" pitchFamily="2" charset="2"/>
              <a:buChar char="§"/>
            </a:pPr>
            <a:r>
              <a:rPr lang="en-US" sz="2400" dirty="0" smtClean="0">
                <a:solidFill>
                  <a:srgbClr val="C00000"/>
                </a:solidFill>
                <a:latin typeface="Times New Roman" pitchFamily="18" charset="0"/>
                <a:cs typeface="Times New Roman" pitchFamily="18" charset="0"/>
              </a:rPr>
              <a:t>memory overflow</a:t>
            </a:r>
          </a:p>
          <a:p>
            <a:pPr algn="just">
              <a:buFont typeface="Wingdings" pitchFamily="2" charset="2"/>
              <a:buChar char="q"/>
            </a:pPr>
            <a:r>
              <a:rPr lang="en-US" sz="2400" dirty="0" err="1" smtClean="0">
                <a:solidFill>
                  <a:schemeClr val="tx1"/>
                </a:solidFill>
                <a:latin typeface="Times New Roman" pitchFamily="18" charset="0"/>
                <a:cs typeface="Times New Roman" pitchFamily="18" charset="0"/>
              </a:rPr>
              <a:t>TopDown</a:t>
            </a:r>
            <a:r>
              <a:rPr lang="en-US" sz="2400" dirty="0" smtClean="0">
                <a:solidFill>
                  <a:schemeClr val="tx1"/>
                </a:solidFill>
                <a:latin typeface="Times New Roman" pitchFamily="18" charset="0"/>
                <a:cs typeface="Times New Roman" pitchFamily="18" charset="0"/>
              </a:rPr>
              <a:t> / </a:t>
            </a:r>
            <a:r>
              <a:rPr lang="en-US" sz="2400" dirty="0" err="1" smtClean="0">
                <a:solidFill>
                  <a:schemeClr val="tx1"/>
                </a:solidFill>
                <a:latin typeface="Times New Roman" pitchFamily="18" charset="0"/>
                <a:cs typeface="Times New Roman" pitchFamily="18" charset="0"/>
              </a:rPr>
              <a:t>STopDown</a:t>
            </a:r>
            <a:r>
              <a:rPr lang="en-US" sz="2400" dirty="0" smtClean="0">
                <a:solidFill>
                  <a:schemeClr val="tx1"/>
                </a:solidFill>
                <a:latin typeface="Times New Roman" pitchFamily="18" charset="0"/>
                <a:cs typeface="Times New Roman" pitchFamily="18" charset="0"/>
              </a:rPr>
              <a:t> was outperformed by </a:t>
            </a:r>
            <a:r>
              <a:rPr lang="en-US" sz="2400" dirty="0" err="1" smtClean="0">
                <a:solidFill>
                  <a:schemeClr val="tx1"/>
                </a:solidFill>
                <a:latin typeface="Times New Roman" pitchFamily="18" charset="0"/>
                <a:cs typeface="Times New Roman" pitchFamily="18" charset="0"/>
              </a:rPr>
              <a:t>BottomUp</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SBottomUp</a:t>
            </a:r>
            <a:endParaRPr lang="en-US" sz="2400" dirty="0" smtClean="0">
              <a:solidFill>
                <a:schemeClr val="tx1"/>
              </a:solidFill>
              <a:latin typeface="Times New Roman" pitchFamily="18" charset="0"/>
              <a:cs typeface="Times New Roman" pitchFamily="18" charset="0"/>
            </a:endParaRPr>
          </a:p>
          <a:p>
            <a:pPr lvl="1" algn="just">
              <a:buFont typeface="Wingdings" pitchFamily="2" charset="2"/>
              <a:buChar char="§"/>
            </a:pPr>
            <a:r>
              <a:rPr lang="en-US" sz="2400" dirty="0" smtClean="0">
                <a:solidFill>
                  <a:srgbClr val="F58026"/>
                </a:solidFill>
                <a:latin typeface="Times New Roman" pitchFamily="18" charset="0"/>
                <a:cs typeface="Times New Roman" pitchFamily="18" charset="0"/>
              </a:rPr>
              <a:t>Updating maximal skyline constraints causes overhead</a:t>
            </a:r>
            <a:endParaRPr lang="en-US" sz="2400" dirty="0">
              <a:solidFill>
                <a:srgbClr val="F58026"/>
              </a:solidFill>
              <a:latin typeface="Times New Roman" pitchFamily="18" charset="0"/>
              <a:cs typeface="Times New Roman" pitchFamily="18" charset="0"/>
            </a:endParaRPr>
          </a:p>
        </p:txBody>
      </p:sp>
      <p:sp>
        <p:nvSpPr>
          <p:cNvPr id="6" name="Rectangle 5"/>
          <p:cNvSpPr/>
          <p:nvPr/>
        </p:nvSpPr>
        <p:spPr bwMode="auto">
          <a:xfrm>
            <a:off x="705361" y="693001"/>
            <a:ext cx="260080" cy="1821079"/>
          </a:xfrm>
          <a:prstGeom prst="rect">
            <a:avLst/>
          </a:prstGeom>
          <a:solidFill>
            <a:schemeClr val="accent6">
              <a:alpha val="0"/>
            </a:schemeClr>
          </a:solid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1" name="Rectangle 10"/>
          <p:cNvSpPr/>
          <p:nvPr/>
        </p:nvSpPr>
        <p:spPr>
          <a:xfrm>
            <a:off x="2080151" y="2572996"/>
            <a:ext cx="1188720" cy="288036"/>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b="1" dirty="0" smtClean="0">
                <a:solidFill>
                  <a:schemeClr val="tx1"/>
                </a:solidFill>
                <a:latin typeface="Times New Roman" pitchFamily="18" charset="0"/>
                <a:cs typeface="Times New Roman" pitchFamily="18" charset="0"/>
              </a:rPr>
              <a:t>NBA Dataset</a:t>
            </a:r>
            <a:endParaRPr lang="en-US" b="1" baseline="-25000" dirty="0" smtClean="0">
              <a:solidFill>
                <a:schemeClr val="tx1"/>
              </a:solidFill>
              <a:latin typeface="Times New Roman" pitchFamily="18" charset="0"/>
              <a:cs typeface="Times New Roman" pitchFamily="18" charset="0"/>
            </a:endParaRPr>
          </a:p>
        </p:txBody>
      </p:sp>
      <p:sp>
        <p:nvSpPr>
          <p:cNvPr id="12" name="Rectangle 11"/>
          <p:cNvSpPr/>
          <p:nvPr/>
        </p:nvSpPr>
        <p:spPr>
          <a:xfrm>
            <a:off x="6135801" y="2572996"/>
            <a:ext cx="1520591" cy="288036"/>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b="1" dirty="0" smtClean="0">
                <a:solidFill>
                  <a:schemeClr val="tx1"/>
                </a:solidFill>
                <a:latin typeface="Times New Roman" pitchFamily="18" charset="0"/>
                <a:cs typeface="Times New Roman" pitchFamily="18" charset="0"/>
              </a:rPr>
              <a:t>Weather Dataset</a:t>
            </a:r>
            <a:endParaRPr lang="en-US" b="1" baseline="-25000" dirty="0" smtClean="0">
              <a:solidFill>
                <a:schemeClr val="tx1"/>
              </a:solidFill>
              <a:latin typeface="Times New Roman" pitchFamily="18" charset="0"/>
              <a:cs typeface="Times New Roman" pitchFamily="18" charset="0"/>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5199" y="806222"/>
            <a:ext cx="3174689" cy="1720841"/>
          </a:xfrm>
          <a:prstGeom prst="rect">
            <a:avLst/>
          </a:prstGeom>
        </p:spPr>
      </p:pic>
      <p:sp>
        <p:nvSpPr>
          <p:cNvPr id="14" name="Rectangle 13"/>
          <p:cNvSpPr/>
          <p:nvPr/>
        </p:nvSpPr>
        <p:spPr bwMode="auto">
          <a:xfrm>
            <a:off x="5127698" y="705984"/>
            <a:ext cx="260080" cy="1821079"/>
          </a:xfrm>
          <a:prstGeom prst="rect">
            <a:avLst/>
          </a:prstGeom>
          <a:solidFill>
            <a:schemeClr val="accent6">
              <a:alpha val="0"/>
            </a:schemeClr>
          </a:solid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0" name="TextBox 9"/>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5551926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heel(1)">
                                      <p:cBhvr>
                                        <p:cTn id="10"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lang="en-US" sz="4400" dirty="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File-Based Implementation</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5" name="Picture 4" descr="1.png"/>
          <p:cNvPicPr>
            <a:picLocks noChangeAspect="1"/>
          </p:cNvPicPr>
          <p:nvPr/>
        </p:nvPicPr>
        <p:blipFill>
          <a:blip r:embed="rId3"/>
          <a:stretch>
            <a:fillRect/>
          </a:stretch>
        </p:blipFill>
        <p:spPr>
          <a:xfrm>
            <a:off x="730521" y="776050"/>
            <a:ext cx="3500289" cy="1829697"/>
          </a:xfrm>
          <a:prstGeom prst="rect">
            <a:avLst/>
          </a:prstGeom>
        </p:spPr>
      </p:pic>
      <p:pic>
        <p:nvPicPr>
          <p:cNvPr id="6" name="Picture 5" descr="2.png"/>
          <p:cNvPicPr>
            <a:picLocks noChangeAspect="1"/>
          </p:cNvPicPr>
          <p:nvPr/>
        </p:nvPicPr>
        <p:blipFill>
          <a:blip r:embed="rId4"/>
          <a:stretch>
            <a:fillRect/>
          </a:stretch>
        </p:blipFill>
        <p:spPr>
          <a:xfrm>
            <a:off x="4908848" y="782138"/>
            <a:ext cx="3525537" cy="1847903"/>
          </a:xfrm>
          <a:prstGeom prst="rect">
            <a:avLst/>
          </a:prstGeom>
        </p:spPr>
      </p:pic>
      <p:sp>
        <p:nvSpPr>
          <p:cNvPr id="9" name="Rectangle 8"/>
          <p:cNvSpPr/>
          <p:nvPr/>
        </p:nvSpPr>
        <p:spPr>
          <a:xfrm>
            <a:off x="2080151" y="2572996"/>
            <a:ext cx="1188720" cy="288036"/>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b="1" dirty="0" smtClean="0">
                <a:solidFill>
                  <a:schemeClr val="tx1"/>
                </a:solidFill>
                <a:latin typeface="Times New Roman" pitchFamily="18" charset="0"/>
                <a:cs typeface="Times New Roman" pitchFamily="18" charset="0"/>
              </a:rPr>
              <a:t>NBA Dataset</a:t>
            </a:r>
            <a:endParaRPr lang="en-US" b="1" baseline="-25000" dirty="0" smtClean="0">
              <a:solidFill>
                <a:schemeClr val="tx1"/>
              </a:solidFill>
              <a:latin typeface="Times New Roman" pitchFamily="18" charset="0"/>
              <a:cs typeface="Times New Roman" pitchFamily="18" charset="0"/>
            </a:endParaRPr>
          </a:p>
        </p:txBody>
      </p:sp>
      <p:sp>
        <p:nvSpPr>
          <p:cNvPr id="10" name="Rectangle 9"/>
          <p:cNvSpPr/>
          <p:nvPr/>
        </p:nvSpPr>
        <p:spPr>
          <a:xfrm>
            <a:off x="6135801" y="2572996"/>
            <a:ext cx="1520591" cy="288036"/>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b="1" dirty="0" smtClean="0">
                <a:solidFill>
                  <a:schemeClr val="tx1"/>
                </a:solidFill>
                <a:latin typeface="Times New Roman" pitchFamily="18" charset="0"/>
                <a:cs typeface="Times New Roman" pitchFamily="18" charset="0"/>
              </a:rPr>
              <a:t>Weather Dataset</a:t>
            </a:r>
            <a:endParaRPr lang="en-US" b="1" baseline="-25000" dirty="0" smtClean="0">
              <a:solidFill>
                <a:schemeClr val="tx1"/>
              </a:solidFill>
              <a:latin typeface="Times New Roman" pitchFamily="18" charset="0"/>
              <a:cs typeface="Times New Roman" pitchFamily="18" charset="0"/>
            </a:endParaRPr>
          </a:p>
        </p:txBody>
      </p:sp>
      <p:sp>
        <p:nvSpPr>
          <p:cNvPr id="11" name="Text Placeholder 2"/>
          <p:cNvSpPr>
            <a:spLocks noGrp="1"/>
          </p:cNvSpPr>
          <p:nvPr>
            <p:ph type="body" sz="quarter" idx="10"/>
          </p:nvPr>
        </p:nvSpPr>
        <p:spPr>
          <a:xfrm>
            <a:off x="443912" y="2884809"/>
            <a:ext cx="8372542" cy="2215991"/>
          </a:xfrm>
        </p:spPr>
        <p:txBody>
          <a:bodyPr/>
          <a:lstStyle/>
          <a:p>
            <a:pPr algn="just">
              <a:buFont typeface="Wingdings" pitchFamily="2" charset="2"/>
              <a:buChar char="q"/>
            </a:pPr>
            <a:r>
              <a:rPr lang="en-US" sz="2400" dirty="0" smtClean="0">
                <a:solidFill>
                  <a:schemeClr val="tx1"/>
                </a:solidFill>
                <a:latin typeface="Times New Roman" pitchFamily="18" charset="0"/>
                <a:cs typeface="Times New Roman" pitchFamily="18" charset="0"/>
              </a:rPr>
              <a:t>Each </a:t>
            </a:r>
            <a:r>
              <a:rPr lang="en-US" sz="2400" dirty="0" smtClean="0">
                <a:solidFill>
                  <a:schemeClr val="tx1"/>
                </a:solidFill>
                <a:latin typeface="Times New Roman" pitchFamily="18" charset="0"/>
                <a:cs typeface="Times New Roman" pitchFamily="18" charset="0"/>
              </a:rPr>
              <a:t>(</a:t>
            </a:r>
            <a:r>
              <a:rPr lang="en-US" sz="2400" i="1" dirty="0" smtClean="0">
                <a:solidFill>
                  <a:schemeClr val="tx1"/>
                </a:solidFill>
                <a:latin typeface="Times New Roman" pitchFamily="18" charset="0"/>
                <a:cs typeface="Times New Roman" pitchFamily="18" charset="0"/>
              </a:rPr>
              <a:t>C</a:t>
            </a:r>
            <a:r>
              <a:rPr lang="en-US" sz="2400" dirty="0" smtClean="0">
                <a:solidFill>
                  <a:schemeClr val="tx1"/>
                </a:solidFill>
                <a:latin typeface="Times New Roman" pitchFamily="18" charset="0"/>
                <a:cs typeface="Times New Roman" pitchFamily="18" charset="0"/>
              </a:rPr>
              <a:t>,</a:t>
            </a:r>
            <a:r>
              <a:rPr lang="en-US" sz="2400" i="1" dirty="0" smtClean="0">
                <a:solidFill>
                  <a:schemeClr val="tx1"/>
                </a:solidFill>
                <a:latin typeface="Times New Roman" pitchFamily="18" charset="0"/>
                <a:cs typeface="Times New Roman" pitchFamily="18" charset="0"/>
              </a:rPr>
              <a:t>M</a:t>
            </a:r>
            <a:r>
              <a:rPr lang="en-US" sz="2400" dirty="0" smtClean="0">
                <a:solidFill>
                  <a:schemeClr val="tx1"/>
                </a:solidFill>
                <a:latin typeface="Times New Roman" pitchFamily="18" charset="0"/>
                <a:cs typeface="Times New Roman" pitchFamily="18" charset="0"/>
              </a:rPr>
              <a:t>) is </a:t>
            </a:r>
            <a:r>
              <a:rPr lang="en-US" sz="2400" dirty="0" smtClean="0">
                <a:solidFill>
                  <a:schemeClr val="tx1"/>
                </a:solidFill>
                <a:latin typeface="Times New Roman" pitchFamily="18" charset="0"/>
                <a:cs typeface="Times New Roman" pitchFamily="18" charset="0"/>
              </a:rPr>
              <a:t>stored in a </a:t>
            </a:r>
            <a:r>
              <a:rPr lang="en-US" sz="2400" dirty="0" smtClean="0">
                <a:solidFill>
                  <a:schemeClr val="tx1"/>
                </a:solidFill>
                <a:latin typeface="Times New Roman" pitchFamily="18" charset="0"/>
                <a:cs typeface="Times New Roman" pitchFamily="18" charset="0"/>
              </a:rPr>
              <a:t>binary file</a:t>
            </a:r>
          </a:p>
          <a:p>
            <a:pPr algn="just">
              <a:buFont typeface="Wingdings" pitchFamily="2" charset="2"/>
              <a:buChar char="q"/>
            </a:pPr>
            <a:r>
              <a:rPr lang="en-US" sz="2400" dirty="0" smtClean="0">
                <a:solidFill>
                  <a:schemeClr val="tx1"/>
                </a:solidFill>
                <a:latin typeface="Times New Roman" pitchFamily="18" charset="0"/>
                <a:cs typeface="Times New Roman" pitchFamily="18" charset="0"/>
              </a:rPr>
              <a:t>While traversing, file-read operation occurs if </a:t>
            </a:r>
            <a:r>
              <a:rPr lang="en-US" sz="2400" dirty="0" smtClean="0">
                <a:solidFill>
                  <a:schemeClr val="tx1"/>
                </a:solidFill>
                <a:latin typeface="Times New Roman" pitchFamily="18" charset="0"/>
                <a:cs typeface="Times New Roman" pitchFamily="18" charset="0"/>
              </a:rPr>
              <a:t>file </a:t>
            </a:r>
            <a:r>
              <a:rPr lang="en-US" sz="2400" dirty="0" smtClean="0">
                <a:solidFill>
                  <a:schemeClr val="tx1"/>
                </a:solidFill>
                <a:latin typeface="Times New Roman" pitchFamily="18" charset="0"/>
                <a:cs typeface="Times New Roman" pitchFamily="18" charset="0"/>
              </a:rPr>
              <a:t>is non-empty: </a:t>
            </a:r>
            <a:r>
              <a:rPr lang="en-US" sz="2400" dirty="0" err="1" smtClean="0">
                <a:solidFill>
                  <a:srgbClr val="00B050"/>
                </a:solidFill>
                <a:latin typeface="Times New Roman" pitchFamily="18" charset="0"/>
                <a:cs typeface="Times New Roman" pitchFamily="18" charset="0"/>
              </a:rPr>
              <a:t>FSTopDown</a:t>
            </a:r>
            <a:r>
              <a:rPr lang="en-US" sz="2400" dirty="0" smtClean="0">
                <a:solidFill>
                  <a:srgbClr val="00B050"/>
                </a:solidFill>
                <a:latin typeface="Times New Roman" pitchFamily="18" charset="0"/>
                <a:cs typeface="Times New Roman" pitchFamily="18" charset="0"/>
              </a:rPr>
              <a:t> encounters many empty </a:t>
            </a:r>
            <a:r>
              <a:rPr lang="en-US" sz="2400" dirty="0" smtClean="0">
                <a:solidFill>
                  <a:srgbClr val="00B050"/>
                </a:solidFill>
                <a:latin typeface="Times New Roman" pitchFamily="18" charset="0"/>
                <a:cs typeface="Times New Roman" pitchFamily="18" charset="0"/>
              </a:rPr>
              <a:t>files</a:t>
            </a:r>
            <a:endParaRPr lang="en-US" sz="2400" dirty="0" smtClean="0">
              <a:solidFill>
                <a:srgbClr val="00B050"/>
              </a:solidFill>
              <a:latin typeface="Times New Roman" pitchFamily="18" charset="0"/>
              <a:cs typeface="Times New Roman" pitchFamily="18" charset="0"/>
            </a:endParaRPr>
          </a:p>
          <a:p>
            <a:pPr algn="just">
              <a:buFont typeface="Wingdings" pitchFamily="2" charset="2"/>
              <a:buChar char="q"/>
            </a:pPr>
            <a:r>
              <a:rPr lang="en-US" sz="2400" dirty="0" smtClean="0">
                <a:solidFill>
                  <a:schemeClr val="tx1"/>
                </a:solidFill>
                <a:latin typeface="Times New Roman" pitchFamily="18" charset="0"/>
                <a:cs typeface="Times New Roman" pitchFamily="18" charset="0"/>
              </a:rPr>
              <a:t>For </a:t>
            </a:r>
            <a:r>
              <a:rPr lang="en-US" sz="2400" dirty="0" smtClean="0">
                <a:solidFill>
                  <a:schemeClr val="tx1"/>
                </a:solidFill>
                <a:latin typeface="Times New Roman" pitchFamily="18" charset="0"/>
                <a:cs typeface="Times New Roman" pitchFamily="18" charset="0"/>
              </a:rPr>
              <a:t>updating, </a:t>
            </a:r>
            <a:r>
              <a:rPr lang="en-US" sz="2400" dirty="0" smtClean="0">
                <a:solidFill>
                  <a:schemeClr val="tx1"/>
                </a:solidFill>
                <a:latin typeface="Times New Roman" pitchFamily="18" charset="0"/>
                <a:cs typeface="Times New Roman" pitchFamily="18" charset="0"/>
              </a:rPr>
              <a:t>file-write operation occurs: </a:t>
            </a:r>
            <a:r>
              <a:rPr lang="en-US" sz="2400" dirty="0" err="1" smtClean="0">
                <a:solidFill>
                  <a:srgbClr val="00B050"/>
                </a:solidFill>
                <a:latin typeface="Times New Roman" pitchFamily="18" charset="0"/>
                <a:cs typeface="Times New Roman" pitchFamily="18" charset="0"/>
              </a:rPr>
              <a:t>FSTopDown</a:t>
            </a:r>
            <a:r>
              <a:rPr lang="en-US" sz="2400" dirty="0" smtClean="0">
                <a:solidFill>
                  <a:srgbClr val="00B050"/>
                </a:solidFill>
                <a:latin typeface="Times New Roman" pitchFamily="18" charset="0"/>
                <a:cs typeface="Times New Roman" pitchFamily="18" charset="0"/>
              </a:rPr>
              <a:t> stores fewer tuples</a:t>
            </a:r>
          </a:p>
          <a:p>
            <a:pPr algn="just">
              <a:buFont typeface="Wingdings" pitchFamily="2" charset="2"/>
              <a:buChar char="q"/>
            </a:pPr>
            <a:r>
              <a:rPr lang="en-US" sz="2400" dirty="0" smtClean="0">
                <a:solidFill>
                  <a:schemeClr val="tx1"/>
                </a:solidFill>
                <a:latin typeface="Times New Roman" pitchFamily="18" charset="0"/>
                <a:cs typeface="Times New Roman" pitchFamily="18" charset="0"/>
              </a:rPr>
              <a:t>I/O-cost dominates in-memory computation</a:t>
            </a:r>
            <a:endParaRPr lang="en-US" sz="2400" dirty="0">
              <a:solidFill>
                <a:schemeClr val="tx1"/>
              </a:solidFill>
              <a:latin typeface="Times New Roman" pitchFamily="18" charset="0"/>
              <a:cs typeface="Times New Roman" pitchFamily="18" charset="0"/>
            </a:endParaRPr>
          </a:p>
        </p:txBody>
      </p:sp>
      <p:sp>
        <p:nvSpPr>
          <p:cNvPr id="12" name="Rectangle 11"/>
          <p:cNvSpPr/>
          <p:nvPr/>
        </p:nvSpPr>
        <p:spPr bwMode="auto">
          <a:xfrm>
            <a:off x="730520" y="808962"/>
            <a:ext cx="260080" cy="1821079"/>
          </a:xfrm>
          <a:prstGeom prst="rect">
            <a:avLst/>
          </a:prstGeom>
          <a:solidFill>
            <a:schemeClr val="accent6">
              <a:alpha val="0"/>
            </a:schemeClr>
          </a:solid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3" name="Rectangle 12"/>
          <p:cNvSpPr/>
          <p:nvPr/>
        </p:nvSpPr>
        <p:spPr bwMode="auto">
          <a:xfrm>
            <a:off x="4908847" y="751917"/>
            <a:ext cx="260080" cy="1821079"/>
          </a:xfrm>
          <a:prstGeom prst="rect">
            <a:avLst/>
          </a:prstGeom>
          <a:solidFill>
            <a:schemeClr val="accent6">
              <a:alpha val="0"/>
            </a:schemeClr>
          </a:solid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4" name="TextBox 1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875222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heel(1)">
                                      <p:cBhvr>
                                        <p:cTn id="10"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lang="en-US" sz="4400" dirty="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Discovered Facts</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Text Placeholder 2"/>
          <p:cNvSpPr txBox="1">
            <a:spLocks/>
          </p:cNvSpPr>
          <p:nvPr/>
        </p:nvSpPr>
        <p:spPr>
          <a:xfrm>
            <a:off x="190656" y="794834"/>
            <a:ext cx="8571207" cy="3200876"/>
          </a:xfrm>
          <a:prstGeom prst="rect">
            <a:avLst/>
          </a:prstGeom>
        </p:spPr>
        <p:txBody>
          <a:bodyPr vert="horz" wrap="square" lIns="0" tIns="0" rIns="0" bIns="0" rtlCol="0">
            <a:spAutoFit/>
          </a:bodyPr>
          <a:lstStyle/>
          <a:p>
            <a:pPr marL="457200" indent="-457200">
              <a:buFont typeface="Wingdings" pitchFamily="2" charset="2"/>
              <a:buChar char="Ø"/>
            </a:pPr>
            <a:r>
              <a:rPr lang="en-US" sz="2600" dirty="0" smtClean="0">
                <a:latin typeface="Times New Roman" pitchFamily="18" charset="0"/>
                <a:cs typeface="Times New Roman" pitchFamily="18" charset="0"/>
              </a:rPr>
              <a:t>Lamar Odom </a:t>
            </a:r>
            <a:r>
              <a:rPr lang="en-US" sz="2600" dirty="0">
                <a:latin typeface="Times New Roman" pitchFamily="18" charset="0"/>
                <a:cs typeface="Times New Roman" pitchFamily="18" charset="0"/>
              </a:rPr>
              <a:t>had </a:t>
            </a:r>
            <a:r>
              <a:rPr lang="en-US" sz="2600" dirty="0">
                <a:solidFill>
                  <a:schemeClr val="accent6"/>
                </a:solidFill>
                <a:latin typeface="Times New Roman" pitchFamily="18" charset="0"/>
                <a:cs typeface="Times New Roman" pitchFamily="18" charset="0"/>
              </a:rPr>
              <a:t>30 points, 19 rebounds and 11 </a:t>
            </a:r>
            <a:r>
              <a:rPr lang="en-US" sz="2600" dirty="0" smtClean="0">
                <a:solidFill>
                  <a:schemeClr val="accent6"/>
                </a:solidFill>
                <a:latin typeface="Times New Roman" pitchFamily="18" charset="0"/>
                <a:cs typeface="Times New Roman" pitchFamily="18" charset="0"/>
              </a:rPr>
              <a:t>assists </a:t>
            </a:r>
            <a:r>
              <a:rPr lang="en-US" sz="2600" dirty="0" smtClean="0">
                <a:latin typeface="Times New Roman" pitchFamily="18" charset="0"/>
                <a:cs typeface="Times New Roman" pitchFamily="18" charset="0"/>
              </a:rPr>
              <a:t>on </a:t>
            </a:r>
            <a:r>
              <a:rPr lang="en-US" sz="2600" dirty="0">
                <a:latin typeface="Times New Roman" pitchFamily="18" charset="0"/>
                <a:cs typeface="Times New Roman" pitchFamily="18" charset="0"/>
              </a:rPr>
              <a:t>March 6, 2004. No one before had a better or </a:t>
            </a:r>
            <a:r>
              <a:rPr lang="en-US" sz="2600" dirty="0" smtClean="0">
                <a:latin typeface="Times New Roman" pitchFamily="18" charset="0"/>
                <a:cs typeface="Times New Roman" pitchFamily="18" charset="0"/>
              </a:rPr>
              <a:t>equal performance </a:t>
            </a:r>
            <a:r>
              <a:rPr lang="en-US" sz="2600" dirty="0">
                <a:latin typeface="Times New Roman" pitchFamily="18" charset="0"/>
                <a:cs typeface="Times New Roman" pitchFamily="18" charset="0"/>
              </a:rPr>
              <a:t>in </a:t>
            </a:r>
            <a:r>
              <a:rPr lang="en-US" sz="2600" dirty="0">
                <a:solidFill>
                  <a:srgbClr val="00B050"/>
                </a:solidFill>
                <a:latin typeface="Times New Roman" pitchFamily="18" charset="0"/>
                <a:cs typeface="Times New Roman" pitchFamily="18" charset="0"/>
              </a:rPr>
              <a:t>NBA </a:t>
            </a:r>
            <a:r>
              <a:rPr lang="en-US" sz="2600" dirty="0" smtClean="0">
                <a:solidFill>
                  <a:srgbClr val="00B050"/>
                </a:solidFill>
                <a:latin typeface="Times New Roman" pitchFamily="18" charset="0"/>
                <a:cs typeface="Times New Roman" pitchFamily="18" charset="0"/>
              </a:rPr>
              <a:t>history</a:t>
            </a:r>
            <a:r>
              <a:rPr lang="en-US" sz="2600" dirty="0" smtClean="0">
                <a:latin typeface="Times New Roman" pitchFamily="18" charset="0"/>
                <a:cs typeface="Times New Roman" pitchFamily="18" charset="0"/>
              </a:rPr>
              <a:t>.</a:t>
            </a:r>
            <a:endParaRPr lang="en-US" sz="2600" dirty="0">
              <a:latin typeface="Times New Roman" pitchFamily="18" charset="0"/>
              <a:cs typeface="Times New Roman" pitchFamily="18" charset="0"/>
            </a:endParaRPr>
          </a:p>
          <a:p>
            <a:pPr marL="457200" indent="-457200">
              <a:buFont typeface="Wingdings" pitchFamily="2" charset="2"/>
              <a:buChar char="Ø"/>
            </a:pPr>
            <a:r>
              <a:rPr lang="en-US" sz="2600" dirty="0" smtClean="0">
                <a:latin typeface="Times New Roman" pitchFamily="18" charset="0"/>
                <a:cs typeface="Times New Roman" pitchFamily="18" charset="0"/>
              </a:rPr>
              <a:t>Allen </a:t>
            </a:r>
            <a:r>
              <a:rPr lang="en-US" sz="2600" dirty="0">
                <a:latin typeface="Times New Roman" pitchFamily="18" charset="0"/>
                <a:cs typeface="Times New Roman" pitchFamily="18" charset="0"/>
              </a:rPr>
              <a:t>Iverson had </a:t>
            </a:r>
            <a:r>
              <a:rPr lang="en-US" sz="2600" dirty="0">
                <a:solidFill>
                  <a:schemeClr val="accent6"/>
                </a:solidFill>
                <a:latin typeface="Times New Roman" pitchFamily="18" charset="0"/>
                <a:cs typeface="Times New Roman" pitchFamily="18" charset="0"/>
              </a:rPr>
              <a:t>38 points and 16 assists </a:t>
            </a:r>
            <a:r>
              <a:rPr lang="en-US" sz="2600" dirty="0">
                <a:latin typeface="Times New Roman" pitchFamily="18" charset="0"/>
                <a:cs typeface="Times New Roman" pitchFamily="18" charset="0"/>
              </a:rPr>
              <a:t>on April </a:t>
            </a:r>
            <a:r>
              <a:rPr lang="en-US" sz="2600" dirty="0" smtClean="0">
                <a:latin typeface="Times New Roman" pitchFamily="18" charset="0"/>
                <a:cs typeface="Times New Roman" pitchFamily="18" charset="0"/>
              </a:rPr>
              <a:t>14, 2004 </a:t>
            </a:r>
            <a:r>
              <a:rPr lang="en-US" sz="2600" dirty="0">
                <a:latin typeface="Times New Roman" pitchFamily="18" charset="0"/>
                <a:cs typeface="Times New Roman" pitchFamily="18" charset="0"/>
              </a:rPr>
              <a:t>to become the first player with a 38/16 (</a:t>
            </a:r>
            <a:r>
              <a:rPr lang="en-US" sz="2600" dirty="0" smtClean="0">
                <a:latin typeface="Times New Roman" pitchFamily="18" charset="0"/>
                <a:cs typeface="Times New Roman" pitchFamily="18" charset="0"/>
              </a:rPr>
              <a:t>points/assists) game </a:t>
            </a:r>
            <a:r>
              <a:rPr lang="en-US" sz="2600" dirty="0">
                <a:latin typeface="Times New Roman" pitchFamily="18" charset="0"/>
                <a:cs typeface="Times New Roman" pitchFamily="18" charset="0"/>
              </a:rPr>
              <a:t>in the </a:t>
            </a:r>
            <a:r>
              <a:rPr lang="en-US" sz="2600" dirty="0">
                <a:solidFill>
                  <a:srgbClr val="00B050"/>
                </a:solidFill>
                <a:latin typeface="Times New Roman" pitchFamily="18" charset="0"/>
                <a:cs typeface="Times New Roman" pitchFamily="18" charset="0"/>
              </a:rPr>
              <a:t>2004-2005 </a:t>
            </a:r>
            <a:r>
              <a:rPr lang="en-US" sz="2600" dirty="0" smtClean="0">
                <a:solidFill>
                  <a:srgbClr val="00B050"/>
                </a:solidFill>
                <a:latin typeface="Times New Roman" pitchFamily="18" charset="0"/>
                <a:cs typeface="Times New Roman" pitchFamily="18" charset="0"/>
              </a:rPr>
              <a:t>season</a:t>
            </a:r>
            <a:r>
              <a:rPr lang="en-US" sz="2600" dirty="0" smtClean="0">
                <a:latin typeface="Times New Roman" pitchFamily="18" charset="0"/>
                <a:cs typeface="Times New Roman" pitchFamily="18" charset="0"/>
              </a:rPr>
              <a:t>. </a:t>
            </a:r>
          </a:p>
          <a:p>
            <a:pPr marL="457200" indent="-457200">
              <a:buFont typeface="Wingdings" pitchFamily="2" charset="2"/>
              <a:buChar char="Ø"/>
            </a:pPr>
            <a:r>
              <a:rPr lang="en-US" sz="2600" dirty="0" smtClean="0">
                <a:latin typeface="Times New Roman" pitchFamily="18" charset="0"/>
                <a:cs typeface="Times New Roman" pitchFamily="18" charset="0"/>
              </a:rPr>
              <a:t>Damon </a:t>
            </a:r>
            <a:r>
              <a:rPr lang="en-US" sz="2600" dirty="0" err="1">
                <a:latin typeface="Times New Roman" pitchFamily="18" charset="0"/>
                <a:cs typeface="Times New Roman" pitchFamily="18" charset="0"/>
              </a:rPr>
              <a:t>Stoudamire</a:t>
            </a:r>
            <a:r>
              <a:rPr lang="en-US" sz="2600" dirty="0">
                <a:latin typeface="Times New Roman" pitchFamily="18" charset="0"/>
                <a:cs typeface="Times New Roman" pitchFamily="18" charset="0"/>
              </a:rPr>
              <a:t> scored </a:t>
            </a:r>
            <a:r>
              <a:rPr lang="en-US" sz="2600" dirty="0">
                <a:solidFill>
                  <a:schemeClr val="accent6"/>
                </a:solidFill>
                <a:latin typeface="Times New Roman" pitchFamily="18" charset="0"/>
                <a:cs typeface="Times New Roman" pitchFamily="18" charset="0"/>
              </a:rPr>
              <a:t>54 points </a:t>
            </a:r>
            <a:r>
              <a:rPr lang="en-US" sz="2600" dirty="0">
                <a:latin typeface="Times New Roman" pitchFamily="18" charset="0"/>
                <a:cs typeface="Times New Roman" pitchFamily="18" charset="0"/>
              </a:rPr>
              <a:t>on January 14, </a:t>
            </a:r>
            <a:r>
              <a:rPr lang="en-US" sz="2600" dirty="0" smtClean="0">
                <a:latin typeface="Times New Roman" pitchFamily="18" charset="0"/>
                <a:cs typeface="Times New Roman" pitchFamily="18" charset="0"/>
              </a:rPr>
              <a:t>2005. It </a:t>
            </a:r>
            <a:r>
              <a:rPr lang="en-US" sz="2600" dirty="0">
                <a:latin typeface="Times New Roman" pitchFamily="18" charset="0"/>
                <a:cs typeface="Times New Roman" pitchFamily="18" charset="0"/>
              </a:rPr>
              <a:t>is the highest score in history made by any </a:t>
            </a:r>
            <a:r>
              <a:rPr lang="en-US" sz="2600" dirty="0">
                <a:solidFill>
                  <a:srgbClr val="00B050"/>
                </a:solidFill>
                <a:latin typeface="Times New Roman" pitchFamily="18" charset="0"/>
                <a:cs typeface="Times New Roman" pitchFamily="18" charset="0"/>
              </a:rPr>
              <a:t>Trail </a:t>
            </a:r>
            <a:r>
              <a:rPr lang="en-US" sz="2600" dirty="0" smtClean="0">
                <a:solidFill>
                  <a:srgbClr val="00B050"/>
                </a:solidFill>
                <a:latin typeface="Times New Roman" pitchFamily="18" charset="0"/>
                <a:cs typeface="Times New Roman" pitchFamily="18" charset="0"/>
              </a:rPr>
              <a:t>Blazers</a:t>
            </a:r>
            <a:r>
              <a:rPr lang="en-US" sz="2600" dirty="0" smtClean="0">
                <a:latin typeface="Times New Roman" pitchFamily="18" charset="0"/>
                <a:cs typeface="Times New Roman" pitchFamily="18" charset="0"/>
              </a:rPr>
              <a:t>.</a:t>
            </a:r>
          </a:p>
        </p:txBody>
      </p:sp>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9065598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89436" y="1229968"/>
            <a:ext cx="8363938" cy="2416559"/>
          </a:xfrm>
        </p:spPr>
        <p:txBody>
          <a:bodyPr/>
          <a:lstStyle/>
          <a:p>
            <a:r>
              <a:rPr lang="en-US" sz="2800" dirty="0">
                <a:solidFill>
                  <a:schemeClr val="tx1"/>
                </a:solidFill>
              </a:rPr>
              <a:t>Prominent Streak Discovery in Sequence Data. </a:t>
            </a:r>
            <a:r>
              <a:rPr lang="en-US" sz="2800" dirty="0">
                <a:solidFill>
                  <a:schemeClr val="accent5">
                    <a:lumMod val="75000"/>
                  </a:schemeClr>
                </a:solidFill>
              </a:rPr>
              <a:t>Xiao Jiang, Chengkai Li, Ping </a:t>
            </a:r>
            <a:r>
              <a:rPr lang="en-US" sz="2800" dirty="0" err="1">
                <a:solidFill>
                  <a:schemeClr val="accent5">
                    <a:lumMod val="75000"/>
                  </a:schemeClr>
                </a:solidFill>
              </a:rPr>
              <a:t>Luo</a:t>
            </a:r>
            <a:r>
              <a:rPr lang="en-US" sz="2800" dirty="0">
                <a:solidFill>
                  <a:schemeClr val="accent5">
                    <a:lumMod val="75000"/>
                  </a:schemeClr>
                </a:solidFill>
              </a:rPr>
              <a:t>, Min Wang, Yong Yu. KDD 2011, pages 1280-1288.</a:t>
            </a:r>
          </a:p>
          <a:p>
            <a:r>
              <a:rPr lang="en-US" sz="2800" dirty="0" smtClean="0">
                <a:solidFill>
                  <a:schemeClr val="tx1"/>
                </a:solidFill>
              </a:rPr>
              <a:t>Discovering </a:t>
            </a:r>
            <a:r>
              <a:rPr lang="en-US" sz="2800" dirty="0">
                <a:solidFill>
                  <a:schemeClr val="tx1"/>
                </a:solidFill>
              </a:rPr>
              <a:t>General Prominent Streaks in Sequence </a:t>
            </a:r>
            <a:r>
              <a:rPr lang="en-US" sz="2800" dirty="0" smtClean="0">
                <a:solidFill>
                  <a:schemeClr val="tx1"/>
                </a:solidFill>
              </a:rPr>
              <a:t>Data. </a:t>
            </a:r>
            <a:r>
              <a:rPr lang="en-US" sz="2800" dirty="0" smtClean="0">
                <a:solidFill>
                  <a:schemeClr val="accent5">
                    <a:lumMod val="75000"/>
                  </a:schemeClr>
                </a:solidFill>
              </a:rPr>
              <a:t>Gensheng Zhang, Xiao Jiang, Ping Luo, Min Wang, Chengkai Li. </a:t>
            </a:r>
            <a:r>
              <a:rPr lang="fr-FR" sz="2800" dirty="0" smtClean="0">
                <a:solidFill>
                  <a:schemeClr val="accent5">
                    <a:lumMod val="75000"/>
                  </a:schemeClr>
                </a:solidFill>
              </a:rPr>
              <a:t>ACM </a:t>
            </a:r>
            <a:r>
              <a:rPr lang="fr-FR" sz="2800" dirty="0">
                <a:solidFill>
                  <a:schemeClr val="accent5">
                    <a:lumMod val="75000"/>
                  </a:schemeClr>
                </a:solidFill>
              </a:rPr>
              <a:t>TKDD, 8(2):article 9, </a:t>
            </a:r>
            <a:r>
              <a:rPr lang="fr-FR" sz="2800" dirty="0" err="1">
                <a:solidFill>
                  <a:schemeClr val="accent5">
                    <a:lumMod val="75000"/>
                  </a:schemeClr>
                </a:solidFill>
              </a:rPr>
              <a:t>June</a:t>
            </a:r>
            <a:r>
              <a:rPr lang="fr-FR" sz="2800" dirty="0">
                <a:solidFill>
                  <a:schemeClr val="accent5">
                    <a:lumMod val="75000"/>
                  </a:schemeClr>
                </a:solidFill>
              </a:rPr>
              <a:t> 2014.</a:t>
            </a:r>
            <a:endParaRPr lang="en-US" sz="2800" dirty="0" smtClean="0">
              <a:solidFill>
                <a:schemeClr val="accent5">
                  <a:lumMod val="75000"/>
                </a:schemeClr>
              </a:solidFill>
            </a:endParaRPr>
          </a:p>
        </p:txBody>
      </p:sp>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3169927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smtClean="0">
                <a:solidFill>
                  <a:srgbClr val="0064B1"/>
                </a:solidFill>
              </a:rPr>
              <a:t>Prominent Streaks</a:t>
            </a:r>
            <a:endParaRPr lang="en-US" dirty="0">
              <a:solidFill>
                <a:srgbClr val="0064B1"/>
              </a:solidFill>
            </a:endParaRPr>
          </a:p>
        </p:txBody>
      </p:sp>
      <p:sp>
        <p:nvSpPr>
          <p:cNvPr id="3" name="Text Placeholder 2"/>
          <p:cNvSpPr>
            <a:spLocks noGrp="1"/>
          </p:cNvSpPr>
          <p:nvPr>
            <p:ph type="body" sz="quarter" idx="10"/>
          </p:nvPr>
        </p:nvSpPr>
        <p:spPr>
          <a:xfrm>
            <a:off x="389436" y="1085850"/>
            <a:ext cx="8363938" cy="3567643"/>
          </a:xfrm>
        </p:spPr>
        <p:txBody>
          <a:bodyPr/>
          <a:lstStyle/>
          <a:p>
            <a:r>
              <a:rPr lang="en-US" sz="4000" dirty="0" smtClean="0">
                <a:solidFill>
                  <a:srgbClr val="F58026"/>
                </a:solidFill>
              </a:rPr>
              <a:t>Prominent </a:t>
            </a:r>
            <a:r>
              <a:rPr lang="en-US" sz="4000" dirty="0">
                <a:solidFill>
                  <a:srgbClr val="F58026"/>
                </a:solidFill>
              </a:rPr>
              <a:t>streaks stated in news </a:t>
            </a:r>
            <a:r>
              <a:rPr lang="en-US" sz="4000" dirty="0" smtClean="0">
                <a:solidFill>
                  <a:srgbClr val="F58026"/>
                </a:solidFill>
              </a:rPr>
              <a:t>articles</a:t>
            </a:r>
            <a:r>
              <a:rPr lang="en-US" sz="4000" dirty="0" smtClean="0">
                <a:solidFill>
                  <a:srgbClr val="F58026"/>
                </a:solidFill>
              </a:rPr>
              <a:t>:</a:t>
            </a:r>
            <a:endParaRPr lang="en-US" dirty="0" smtClean="0">
              <a:solidFill>
                <a:srgbClr val="0064B1"/>
              </a:solidFill>
            </a:endParaRPr>
          </a:p>
          <a:p>
            <a:pPr lvl="1"/>
            <a:r>
              <a:rPr lang="en-US" sz="2000" dirty="0" smtClean="0">
                <a:solidFill>
                  <a:schemeClr val="tx1"/>
                </a:solidFill>
                <a:latin typeface="Segoe UI Light" pitchFamily="34" charset="0"/>
              </a:rPr>
              <a:t>“This </a:t>
            </a:r>
            <a:r>
              <a:rPr lang="en-US" sz="2000" dirty="0">
                <a:solidFill>
                  <a:schemeClr val="tx1"/>
                </a:solidFill>
                <a:latin typeface="Segoe UI Light" pitchFamily="34" charset="0"/>
              </a:rPr>
              <a:t>month the Chinese capital has experienced </a:t>
            </a:r>
            <a:r>
              <a:rPr lang="en-US" sz="2000" dirty="0">
                <a:solidFill>
                  <a:schemeClr val="accent6"/>
                </a:solidFill>
                <a:latin typeface="Segoe UI Light" pitchFamily="34" charset="0"/>
              </a:rPr>
              <a:t>10 days </a:t>
            </a:r>
            <a:r>
              <a:rPr lang="en-US" sz="2000" dirty="0">
                <a:solidFill>
                  <a:schemeClr val="tx1"/>
                </a:solidFill>
                <a:latin typeface="Segoe UI Light" pitchFamily="34" charset="0"/>
              </a:rPr>
              <a:t>with a maximum temperature in around </a:t>
            </a:r>
            <a:r>
              <a:rPr lang="en-US" sz="2000" dirty="0">
                <a:solidFill>
                  <a:schemeClr val="accent6"/>
                </a:solidFill>
                <a:latin typeface="Segoe UI Light" pitchFamily="34" charset="0"/>
              </a:rPr>
              <a:t>35 degrees </a:t>
            </a:r>
            <a:r>
              <a:rPr lang="en-US" sz="2000" dirty="0">
                <a:solidFill>
                  <a:schemeClr val="tx1"/>
                </a:solidFill>
                <a:latin typeface="Segoe UI Light" pitchFamily="34" charset="0"/>
              </a:rPr>
              <a:t>Celsius – the most for the month of July in a decade</a:t>
            </a:r>
            <a:r>
              <a:rPr lang="en-US" sz="2000" dirty="0" smtClean="0">
                <a:solidFill>
                  <a:schemeClr val="tx1"/>
                </a:solidFill>
                <a:latin typeface="Segoe UI Light" pitchFamily="34" charset="0"/>
              </a:rPr>
              <a:t>.”</a:t>
            </a:r>
          </a:p>
          <a:p>
            <a:pPr lvl="1"/>
            <a:endParaRPr lang="en-US" sz="2000" dirty="0">
              <a:solidFill>
                <a:schemeClr val="tx1"/>
              </a:solidFill>
              <a:latin typeface="Segoe UI Light" pitchFamily="34" charset="0"/>
            </a:endParaRPr>
          </a:p>
          <a:p>
            <a:pPr lvl="1"/>
            <a:r>
              <a:rPr lang="en-US" sz="2000" dirty="0" smtClean="0">
                <a:solidFill>
                  <a:schemeClr val="tx1"/>
                </a:solidFill>
                <a:latin typeface="Segoe UI Light" pitchFamily="34" charset="0"/>
              </a:rPr>
              <a:t>“The </a:t>
            </a:r>
            <a:r>
              <a:rPr lang="en-US" sz="2000" dirty="0">
                <a:solidFill>
                  <a:schemeClr val="tx1"/>
                </a:solidFill>
                <a:latin typeface="Segoe UI Light" pitchFamily="34" charset="0"/>
              </a:rPr>
              <a:t>Nikkei 225 closed </a:t>
            </a:r>
            <a:r>
              <a:rPr lang="en-US" sz="2000" dirty="0">
                <a:solidFill>
                  <a:schemeClr val="accent6"/>
                </a:solidFill>
                <a:latin typeface="Segoe UI Light" pitchFamily="34" charset="0"/>
              </a:rPr>
              <a:t>below 10000</a:t>
            </a:r>
            <a:r>
              <a:rPr lang="en-US" sz="2000" dirty="0">
                <a:solidFill>
                  <a:schemeClr val="tx1"/>
                </a:solidFill>
                <a:latin typeface="Segoe UI Light" pitchFamily="34" charset="0"/>
              </a:rPr>
              <a:t> for the </a:t>
            </a:r>
            <a:r>
              <a:rPr lang="en-US" sz="2000" dirty="0">
                <a:solidFill>
                  <a:schemeClr val="accent6"/>
                </a:solidFill>
                <a:latin typeface="Segoe UI Light" pitchFamily="34" charset="0"/>
              </a:rPr>
              <a:t>12th consecutive week</a:t>
            </a:r>
            <a:r>
              <a:rPr lang="en-US" sz="2000" dirty="0">
                <a:solidFill>
                  <a:schemeClr val="tx1"/>
                </a:solidFill>
                <a:latin typeface="Segoe UI Light" pitchFamily="34" charset="0"/>
              </a:rPr>
              <a:t>, the longest such streak since June </a:t>
            </a:r>
            <a:r>
              <a:rPr lang="en-US" sz="2000" dirty="0" smtClean="0">
                <a:solidFill>
                  <a:schemeClr val="tx1"/>
                </a:solidFill>
                <a:latin typeface="Segoe UI Light" pitchFamily="34" charset="0"/>
              </a:rPr>
              <a:t>2009.”</a:t>
            </a:r>
          </a:p>
          <a:p>
            <a:pPr lvl="1"/>
            <a:endParaRPr lang="en-US" sz="2000" dirty="0">
              <a:solidFill>
                <a:schemeClr val="tx1"/>
              </a:solidFill>
              <a:latin typeface="Segoe UI Light" pitchFamily="34" charset="0"/>
            </a:endParaRPr>
          </a:p>
          <a:p>
            <a:pPr lvl="1"/>
            <a:r>
              <a:rPr lang="en-US" sz="2000" dirty="0" smtClean="0">
                <a:solidFill>
                  <a:schemeClr val="tx1"/>
                </a:solidFill>
                <a:latin typeface="Segoe UI Light" pitchFamily="34" charset="0"/>
              </a:rPr>
              <a:t>“He </a:t>
            </a:r>
            <a:r>
              <a:rPr lang="en-US" sz="2000" dirty="0">
                <a:solidFill>
                  <a:schemeClr val="tx1"/>
                </a:solidFill>
                <a:latin typeface="Segoe UI Light" pitchFamily="34" charset="0"/>
              </a:rPr>
              <a:t>(LeBron James) scored </a:t>
            </a:r>
            <a:r>
              <a:rPr lang="en-US" sz="2000" dirty="0">
                <a:solidFill>
                  <a:schemeClr val="accent6"/>
                </a:solidFill>
                <a:latin typeface="Segoe UI Light" pitchFamily="34" charset="0"/>
              </a:rPr>
              <a:t>35 or more points</a:t>
            </a:r>
            <a:r>
              <a:rPr lang="en-US" sz="2000" dirty="0">
                <a:solidFill>
                  <a:schemeClr val="tx1"/>
                </a:solidFill>
                <a:latin typeface="Segoe UI Light" pitchFamily="34" charset="0"/>
              </a:rPr>
              <a:t> in </a:t>
            </a:r>
            <a:r>
              <a:rPr lang="en-US" sz="2000" dirty="0">
                <a:solidFill>
                  <a:schemeClr val="accent6"/>
                </a:solidFill>
                <a:latin typeface="Segoe UI Light" pitchFamily="34" charset="0"/>
              </a:rPr>
              <a:t>nine consecutive games</a:t>
            </a:r>
            <a:r>
              <a:rPr lang="en-US" sz="2000" dirty="0">
                <a:solidFill>
                  <a:schemeClr val="tx1"/>
                </a:solidFill>
                <a:latin typeface="Segoe UI Light" pitchFamily="34" charset="0"/>
              </a:rPr>
              <a:t> and joined Michael Jordan and Kobe Bryant as the only players since 1970 to accomplish the feat</a:t>
            </a:r>
            <a:r>
              <a:rPr lang="en-US" sz="2000" dirty="0" smtClean="0">
                <a:solidFill>
                  <a:schemeClr val="tx1"/>
                </a:solidFill>
                <a:latin typeface="Segoe UI Light" pitchFamily="34" charset="0"/>
              </a:rPr>
              <a:t>.”</a:t>
            </a:r>
            <a:endParaRPr lang="en-US" sz="2000" dirty="0">
              <a:solidFill>
                <a:schemeClr val="tx1"/>
              </a:solidFill>
              <a:latin typeface="Segoe UI Light" pitchFamily="34" charset="0"/>
            </a:endParaRPr>
          </a:p>
        </p:txBody>
      </p:sp>
      <p:sp>
        <p:nvSpPr>
          <p:cNvPr id="5" name="TextBox 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3735032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smtClean="0">
                <a:solidFill>
                  <a:srgbClr val="0064B1"/>
                </a:solidFill>
              </a:rPr>
              <a:t>Concepts</a:t>
            </a:r>
            <a:endParaRPr lang="en-US" dirty="0">
              <a:solidFill>
                <a:srgbClr val="0064B1"/>
              </a:solidFill>
            </a:endParaRPr>
          </a:p>
        </p:txBody>
      </p:sp>
      <p:sp>
        <p:nvSpPr>
          <p:cNvPr id="3" name="Text Placeholder 2"/>
          <p:cNvSpPr>
            <a:spLocks noGrp="1"/>
          </p:cNvSpPr>
          <p:nvPr>
            <p:ph type="body" sz="quarter" idx="10"/>
          </p:nvPr>
        </p:nvSpPr>
        <p:spPr>
          <a:xfrm>
            <a:off x="389436" y="695325"/>
            <a:ext cx="8363938" cy="3879524"/>
          </a:xfrm>
        </p:spPr>
        <p:txBody>
          <a:bodyPr/>
          <a:lstStyle/>
          <a:p>
            <a:r>
              <a:rPr lang="en-US" dirty="0" smtClean="0">
                <a:solidFill>
                  <a:srgbClr val="F58026"/>
                </a:solidFill>
              </a:rPr>
              <a:t>Streak</a:t>
            </a:r>
          </a:p>
          <a:p>
            <a:pPr lvl="1"/>
            <a:r>
              <a:rPr lang="en-US" sz="2000" dirty="0" smtClean="0">
                <a:solidFill>
                  <a:schemeClr val="tx1"/>
                </a:solidFill>
                <a:latin typeface="Segoe UI Light" pitchFamily="34" charset="0"/>
              </a:rPr>
              <a:t>Input: a </a:t>
            </a:r>
            <a:r>
              <a:rPr lang="en-US" sz="2000" dirty="0">
                <a:solidFill>
                  <a:schemeClr val="tx1"/>
                </a:solidFill>
                <a:latin typeface="Segoe UI Light" pitchFamily="34" charset="0"/>
              </a:rPr>
              <a:t>sequence of </a:t>
            </a:r>
            <a:r>
              <a:rPr lang="en-US" sz="2000" dirty="0" smtClean="0">
                <a:solidFill>
                  <a:schemeClr val="tx1"/>
                </a:solidFill>
                <a:latin typeface="Segoe UI Light" pitchFamily="34" charset="0"/>
              </a:rPr>
              <a:t>values</a:t>
            </a:r>
          </a:p>
          <a:p>
            <a:pPr lvl="1"/>
            <a:r>
              <a:rPr lang="en-US" sz="2000" dirty="0" smtClean="0">
                <a:solidFill>
                  <a:schemeClr val="tx1"/>
                </a:solidFill>
                <a:latin typeface="Segoe UI Light" pitchFamily="34" charset="0"/>
              </a:rPr>
              <a:t>Streak </a:t>
            </a:r>
            <a:r>
              <a:rPr lang="en-US" sz="2000" dirty="0">
                <a:solidFill>
                  <a:schemeClr val="tx1"/>
                </a:solidFill>
                <a:latin typeface="Segoe UI Light" pitchFamily="34" charset="0"/>
              </a:rPr>
              <a:t>&lt;[l, r], v</a:t>
            </a:r>
            <a:r>
              <a:rPr lang="en-US" sz="2000" dirty="0" smtClean="0">
                <a:solidFill>
                  <a:schemeClr val="tx1"/>
                </a:solidFill>
                <a:latin typeface="Segoe UI Light" pitchFamily="34" charset="0"/>
              </a:rPr>
              <a:t>&gt; is a triple: left-end ( l ), right-end ( r ), minimum </a:t>
            </a:r>
            <a:r>
              <a:rPr lang="en-US" sz="2000" dirty="0">
                <a:solidFill>
                  <a:schemeClr val="tx1"/>
                </a:solidFill>
                <a:latin typeface="Segoe UI Light" pitchFamily="34" charset="0"/>
              </a:rPr>
              <a:t>value in </a:t>
            </a:r>
            <a:r>
              <a:rPr lang="en-US" sz="2000" dirty="0" smtClean="0">
                <a:solidFill>
                  <a:schemeClr val="tx1"/>
                </a:solidFill>
                <a:latin typeface="Segoe UI Light" pitchFamily="34" charset="0"/>
              </a:rPr>
              <a:t>interval [</a:t>
            </a:r>
            <a:r>
              <a:rPr lang="en-US" sz="2000" dirty="0" err="1" smtClean="0">
                <a:solidFill>
                  <a:schemeClr val="tx1"/>
                </a:solidFill>
                <a:latin typeface="Segoe UI Light" pitchFamily="34" charset="0"/>
              </a:rPr>
              <a:t>l,r</a:t>
            </a:r>
            <a:r>
              <a:rPr lang="en-US" sz="2000" dirty="0" smtClean="0">
                <a:solidFill>
                  <a:schemeClr val="tx1"/>
                </a:solidFill>
                <a:latin typeface="Segoe UI Light" pitchFamily="34" charset="0"/>
              </a:rPr>
              <a:t>]</a:t>
            </a:r>
            <a:r>
              <a:rPr lang="en-US" sz="2000" dirty="0">
                <a:solidFill>
                  <a:schemeClr val="tx1"/>
                </a:solidFill>
                <a:latin typeface="Segoe UI Light" pitchFamily="34" charset="0"/>
              </a:rPr>
              <a:t> </a:t>
            </a:r>
          </a:p>
          <a:p>
            <a:pPr lvl="1" algn="ctr"/>
            <a:r>
              <a:rPr lang="en-US" sz="2000" dirty="0">
                <a:solidFill>
                  <a:schemeClr val="tx1"/>
                </a:solidFill>
                <a:latin typeface="Segoe UI Light" pitchFamily="34" charset="0"/>
              </a:rPr>
              <a:t>3   1   7   7   2   </a:t>
            </a:r>
            <a:r>
              <a:rPr lang="en-US" sz="2000" u="sng" dirty="0">
                <a:solidFill>
                  <a:schemeClr val="accent6"/>
                </a:solidFill>
                <a:latin typeface="Segoe UI Light" pitchFamily="34" charset="0"/>
              </a:rPr>
              <a:t>5   4   6</a:t>
            </a:r>
            <a:r>
              <a:rPr lang="en-US" sz="2000" dirty="0">
                <a:solidFill>
                  <a:schemeClr val="accent6"/>
                </a:solidFill>
                <a:latin typeface="Segoe UI Light" pitchFamily="34" charset="0"/>
              </a:rPr>
              <a:t>   </a:t>
            </a:r>
            <a:r>
              <a:rPr lang="en-US" sz="2000" dirty="0">
                <a:solidFill>
                  <a:schemeClr val="tx1"/>
                </a:solidFill>
                <a:latin typeface="Segoe UI Light" pitchFamily="34" charset="0"/>
              </a:rPr>
              <a:t>7   3</a:t>
            </a:r>
          </a:p>
          <a:p>
            <a:pPr lvl="1"/>
            <a:r>
              <a:rPr lang="en-US" sz="2000" dirty="0">
                <a:solidFill>
                  <a:schemeClr val="tx1"/>
                </a:solidFill>
                <a:latin typeface="Segoe UI Light" pitchFamily="34" charset="0"/>
              </a:rPr>
              <a:t>                                                           </a:t>
            </a:r>
            <a:r>
              <a:rPr lang="en-US" sz="2000" dirty="0" smtClean="0">
                <a:solidFill>
                  <a:schemeClr val="tx1"/>
                </a:solidFill>
                <a:latin typeface="Segoe UI Light" pitchFamily="34" charset="0"/>
              </a:rPr>
              <a:t>      </a:t>
            </a:r>
            <a:r>
              <a:rPr lang="en-US" sz="2000" dirty="0" smtClean="0">
                <a:solidFill>
                  <a:schemeClr val="accent6"/>
                </a:solidFill>
                <a:latin typeface="Segoe UI Light" pitchFamily="34" charset="0"/>
              </a:rPr>
              <a:t>&lt;[</a:t>
            </a:r>
            <a:r>
              <a:rPr lang="en-US" sz="2000" dirty="0">
                <a:solidFill>
                  <a:schemeClr val="accent6"/>
                </a:solidFill>
                <a:latin typeface="Segoe UI Light" pitchFamily="34" charset="0"/>
              </a:rPr>
              <a:t>6, 8], 4</a:t>
            </a:r>
            <a:r>
              <a:rPr lang="en-US" sz="2000" dirty="0" smtClean="0">
                <a:solidFill>
                  <a:schemeClr val="accent6"/>
                </a:solidFill>
                <a:latin typeface="Segoe UI Light" pitchFamily="34" charset="0"/>
              </a:rPr>
              <a:t>&gt;</a:t>
            </a:r>
            <a:endParaRPr lang="en-US" sz="2000" dirty="0">
              <a:solidFill>
                <a:schemeClr val="accent6"/>
              </a:solidFill>
              <a:latin typeface="Segoe UI Light" pitchFamily="34" charset="0"/>
            </a:endParaRPr>
          </a:p>
          <a:p>
            <a:r>
              <a:rPr lang="en-US" dirty="0" smtClean="0">
                <a:solidFill>
                  <a:srgbClr val="F58026"/>
                </a:solidFill>
              </a:rPr>
              <a:t>Streak </a:t>
            </a:r>
            <a:r>
              <a:rPr lang="en-US" dirty="0">
                <a:solidFill>
                  <a:srgbClr val="F58026"/>
                </a:solidFill>
              </a:rPr>
              <a:t>d</a:t>
            </a:r>
            <a:r>
              <a:rPr lang="en-US" dirty="0" smtClean="0">
                <a:solidFill>
                  <a:srgbClr val="F58026"/>
                </a:solidFill>
              </a:rPr>
              <a:t>ominance relation</a:t>
            </a:r>
            <a:endParaRPr lang="en-US" dirty="0">
              <a:solidFill>
                <a:srgbClr val="F58026"/>
              </a:solidFill>
            </a:endParaRPr>
          </a:p>
          <a:p>
            <a:pPr lvl="1" algn="ctr"/>
            <a:r>
              <a:rPr lang="en-US" sz="2000" dirty="0" smtClean="0">
                <a:solidFill>
                  <a:schemeClr val="tx1"/>
                </a:solidFill>
                <a:latin typeface="Segoe UI Light" pitchFamily="34" charset="0"/>
              </a:rPr>
              <a:t>s1=&lt;[l1, r1], v1&gt; </a:t>
            </a:r>
            <a:r>
              <a:rPr lang="en-US" sz="2000" dirty="0" smtClean="0">
                <a:solidFill>
                  <a:schemeClr val="accent6"/>
                </a:solidFill>
                <a:latin typeface="Segoe UI Light" pitchFamily="34" charset="0"/>
              </a:rPr>
              <a:t>dominates</a:t>
            </a:r>
            <a:r>
              <a:rPr lang="en-US" sz="2000" dirty="0" smtClean="0">
                <a:solidFill>
                  <a:schemeClr val="tx1"/>
                </a:solidFill>
                <a:latin typeface="Segoe UI Light" pitchFamily="34" charset="0"/>
              </a:rPr>
              <a:t> s2=&lt;[l2, r2], v2&gt; </a:t>
            </a:r>
            <a:r>
              <a:rPr lang="en-US" sz="2000" dirty="0" err="1" smtClean="0">
                <a:solidFill>
                  <a:schemeClr val="tx1"/>
                </a:solidFill>
                <a:latin typeface="Segoe UI Light" pitchFamily="34" charset="0"/>
              </a:rPr>
              <a:t>iff</a:t>
            </a:r>
            <a:r>
              <a:rPr lang="en-US" sz="2000" dirty="0" smtClean="0">
                <a:solidFill>
                  <a:schemeClr val="tx1"/>
                </a:solidFill>
                <a:latin typeface="Segoe UI Light" pitchFamily="34" charset="0"/>
              </a:rPr>
              <a:t> </a:t>
            </a:r>
            <a:endParaRPr lang="en-US" sz="2000" dirty="0">
              <a:solidFill>
                <a:schemeClr val="tx1"/>
              </a:solidFill>
              <a:latin typeface="Segoe UI Light" pitchFamily="34" charset="0"/>
            </a:endParaRPr>
          </a:p>
          <a:p>
            <a:pPr lvl="1" algn="ctr"/>
            <a:r>
              <a:rPr lang="en-US" sz="2000" dirty="0" smtClean="0">
                <a:solidFill>
                  <a:schemeClr val="tx1"/>
                </a:solidFill>
                <a:latin typeface="Segoe UI Light" pitchFamily="34" charset="0"/>
              </a:rPr>
              <a:t>r1 - l1 &gt; r2 - l2, v1 &gt;= v2  or r1 - l1 &gt;= r2 - l2</a:t>
            </a:r>
            <a:r>
              <a:rPr lang="en-US" sz="2000" dirty="0">
                <a:solidFill>
                  <a:schemeClr val="tx1"/>
                </a:solidFill>
                <a:latin typeface="Segoe UI Light" pitchFamily="34" charset="0"/>
              </a:rPr>
              <a:t>, v1 </a:t>
            </a:r>
            <a:r>
              <a:rPr lang="en-US" sz="2000" dirty="0" smtClean="0">
                <a:solidFill>
                  <a:schemeClr val="tx1"/>
                </a:solidFill>
                <a:latin typeface="Segoe UI Light" pitchFamily="34" charset="0"/>
              </a:rPr>
              <a:t>&gt;v2</a:t>
            </a:r>
            <a:endParaRPr lang="en-US" sz="2000" dirty="0">
              <a:solidFill>
                <a:srgbClr val="0064B1"/>
              </a:solidFill>
              <a:latin typeface="Segoe UI Light" pitchFamily="34" charset="0"/>
            </a:endParaRPr>
          </a:p>
          <a:p>
            <a:r>
              <a:rPr lang="en-US" dirty="0" smtClean="0">
                <a:solidFill>
                  <a:srgbClr val="F58026"/>
                </a:solidFill>
              </a:rPr>
              <a:t>Prominent streaks (PS)</a:t>
            </a:r>
            <a:endParaRPr lang="en-US" dirty="0">
              <a:solidFill>
                <a:schemeClr val="tx1"/>
              </a:solidFill>
              <a:latin typeface="Segoe UI Light" pitchFamily="34" charset="0"/>
            </a:endParaRPr>
          </a:p>
          <a:p>
            <a:pPr lvl="1"/>
            <a:r>
              <a:rPr lang="en-US" sz="2000" dirty="0" smtClean="0">
                <a:solidFill>
                  <a:schemeClr val="accent6"/>
                </a:solidFill>
                <a:latin typeface="Segoe UI Light" pitchFamily="34" charset="0"/>
              </a:rPr>
              <a:t>A streak is prominent if it is not </a:t>
            </a:r>
            <a:r>
              <a:rPr lang="en-US" sz="2000" dirty="0">
                <a:solidFill>
                  <a:schemeClr val="accent6"/>
                </a:solidFill>
                <a:latin typeface="Segoe UI Light" pitchFamily="34" charset="0"/>
              </a:rPr>
              <a:t>dominated by </a:t>
            </a:r>
            <a:r>
              <a:rPr lang="en-US" sz="2000" dirty="0" smtClean="0">
                <a:solidFill>
                  <a:schemeClr val="accent6"/>
                </a:solidFill>
                <a:latin typeface="Segoe UI Light" pitchFamily="34" charset="0"/>
              </a:rPr>
              <a:t>any other streaks.</a:t>
            </a:r>
            <a:endParaRPr lang="en-US" dirty="0" smtClean="0">
              <a:solidFill>
                <a:schemeClr val="tx1"/>
              </a:solidFill>
            </a:endParaRPr>
          </a:p>
        </p:txBody>
      </p:sp>
      <p:sp>
        <p:nvSpPr>
          <p:cNvPr id="6" name="TextBox 5"/>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0517467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smtClean="0">
                <a:solidFill>
                  <a:srgbClr val="0064B1"/>
                </a:solidFill>
              </a:rPr>
              <a:t>Example</a:t>
            </a:r>
            <a:endParaRPr lang="en-US" dirty="0">
              <a:solidFill>
                <a:srgbClr val="0064B1"/>
              </a:solidFill>
            </a:endParaRPr>
          </a:p>
        </p:txBody>
      </p:sp>
      <p:sp>
        <p:nvSpPr>
          <p:cNvPr id="3" name="Text Placeholder 2"/>
          <p:cNvSpPr>
            <a:spLocks noGrp="1"/>
          </p:cNvSpPr>
          <p:nvPr>
            <p:ph type="body" sz="quarter" idx="10"/>
          </p:nvPr>
        </p:nvSpPr>
        <p:spPr>
          <a:xfrm>
            <a:off x="389436" y="1085850"/>
            <a:ext cx="8363938" cy="553998"/>
          </a:xfrm>
        </p:spPr>
        <p:txBody>
          <a:bodyPr/>
          <a:lstStyle/>
          <a:p>
            <a:pPr lvl="1" algn="ctr"/>
            <a:r>
              <a:rPr lang="en-US" sz="4000" dirty="0" smtClean="0">
                <a:solidFill>
                  <a:srgbClr val="F58026"/>
                </a:solidFill>
                <a:latin typeface="Segoe UI Light" pitchFamily="34" charset="0"/>
              </a:rPr>
              <a:t>3   </a:t>
            </a:r>
            <a:r>
              <a:rPr lang="en-US" sz="4000" dirty="0">
                <a:solidFill>
                  <a:srgbClr val="F58026"/>
                </a:solidFill>
                <a:latin typeface="Segoe UI Light" pitchFamily="34" charset="0"/>
              </a:rPr>
              <a:t>1   7   7   2   5   4   6   7   </a:t>
            </a:r>
            <a:r>
              <a:rPr lang="en-US" sz="4000" dirty="0" smtClean="0">
                <a:solidFill>
                  <a:srgbClr val="F58026"/>
                </a:solidFill>
                <a:latin typeface="Segoe UI Light" pitchFamily="34" charset="0"/>
              </a:rPr>
              <a:t>3</a:t>
            </a:r>
            <a:endParaRPr lang="en-US" sz="4000" dirty="0">
              <a:solidFill>
                <a:srgbClr val="F58026"/>
              </a:solidFill>
              <a:latin typeface="Segoe UI Light" pitchFamily="34" charset="0"/>
            </a:endParaRPr>
          </a:p>
        </p:txBody>
      </p:sp>
      <p:pic>
        <p:nvPicPr>
          <p:cNvPr id="6" name="图片 16" descr="ps.png"/>
          <p:cNvPicPr>
            <a:picLocks noChangeAspect="1"/>
          </p:cNvPicPr>
          <p:nvPr/>
        </p:nvPicPr>
        <p:blipFill>
          <a:blip r:embed="rId2" cstate="print"/>
          <a:stretch>
            <a:fillRect/>
          </a:stretch>
        </p:blipFill>
        <p:spPr>
          <a:xfrm>
            <a:off x="1033670" y="1587297"/>
            <a:ext cx="7026965" cy="3402377"/>
          </a:xfrm>
          <a:prstGeom prst="rect">
            <a:avLst/>
          </a:prstGeom>
        </p:spPr>
      </p:pic>
      <p:sp>
        <p:nvSpPr>
          <p:cNvPr id="7" name="TextBox 6"/>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40404363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1329595"/>
          </a:xfrm>
        </p:spPr>
        <p:txBody>
          <a:bodyPr/>
          <a:lstStyle/>
          <a:p>
            <a:r>
              <a:rPr lang="en-US" dirty="0" smtClean="0">
                <a:solidFill>
                  <a:srgbClr val="0064B1"/>
                </a:solidFill>
              </a:rPr>
              <a:t>Prominent Streaks </a:t>
            </a:r>
            <a:r>
              <a:rPr lang="en-US" dirty="0" smtClean="0">
                <a:solidFill>
                  <a:srgbClr val="0064B1"/>
                </a:solidFill>
              </a:rPr>
              <a:t>are </a:t>
            </a:r>
            <a:r>
              <a:rPr lang="en-US" dirty="0" smtClean="0">
                <a:solidFill>
                  <a:srgbClr val="0064B1"/>
                </a:solidFill>
              </a:rPr>
              <a:t>Skyline Points </a:t>
            </a:r>
            <a:r>
              <a:rPr lang="en-US" dirty="0" smtClean="0">
                <a:solidFill>
                  <a:srgbClr val="0064B1"/>
                </a:solidFill>
              </a:rPr>
              <a:t>in </a:t>
            </a:r>
            <a:r>
              <a:rPr lang="en-US" dirty="0" smtClean="0">
                <a:solidFill>
                  <a:srgbClr val="0064B1"/>
                </a:solidFill>
              </a:rPr>
              <a:t>2-d Space</a:t>
            </a:r>
            <a:endParaRPr lang="en-US" dirty="0">
              <a:solidFill>
                <a:srgbClr val="0064B1"/>
              </a:solidFill>
            </a:endParaRPr>
          </a:p>
        </p:txBody>
      </p:sp>
      <p:sp>
        <p:nvSpPr>
          <p:cNvPr id="5" name="Text Placeholder 2"/>
          <p:cNvSpPr>
            <a:spLocks noGrp="1"/>
          </p:cNvSpPr>
          <p:nvPr>
            <p:ph type="body" sz="quarter" idx="10"/>
          </p:nvPr>
        </p:nvSpPr>
        <p:spPr>
          <a:xfrm>
            <a:off x="389436" y="1413837"/>
            <a:ext cx="8363938" cy="553998"/>
          </a:xfrm>
        </p:spPr>
        <p:txBody>
          <a:bodyPr/>
          <a:lstStyle/>
          <a:p>
            <a:pPr lvl="1" algn="ctr"/>
            <a:r>
              <a:rPr lang="en-US" sz="4000" dirty="0" smtClean="0">
                <a:solidFill>
                  <a:srgbClr val="F58026"/>
                </a:solidFill>
                <a:latin typeface="Segoe UI Light" pitchFamily="34" charset="0"/>
              </a:rPr>
              <a:t>3   </a:t>
            </a:r>
            <a:r>
              <a:rPr lang="en-US" sz="4000" dirty="0">
                <a:solidFill>
                  <a:srgbClr val="F58026"/>
                </a:solidFill>
                <a:latin typeface="Segoe UI Light" pitchFamily="34" charset="0"/>
              </a:rPr>
              <a:t>1   7   7   2   5   4   6   7   </a:t>
            </a:r>
            <a:r>
              <a:rPr lang="en-US" sz="4000" dirty="0" smtClean="0">
                <a:solidFill>
                  <a:srgbClr val="F58026"/>
                </a:solidFill>
                <a:latin typeface="Segoe UI Light" pitchFamily="34" charset="0"/>
              </a:rPr>
              <a:t>3</a:t>
            </a:r>
            <a:endParaRPr lang="en-US" sz="4000" dirty="0">
              <a:solidFill>
                <a:srgbClr val="F58026"/>
              </a:solidFill>
              <a:latin typeface="Segoe UI Light" pitchFamily="34" charset="0"/>
            </a:endParaRPr>
          </a:p>
        </p:txBody>
      </p:sp>
      <p:pic>
        <p:nvPicPr>
          <p:cNvPr id="6" name="图片 16" descr="ps.png"/>
          <p:cNvPicPr>
            <a:picLocks noChangeAspect="1"/>
          </p:cNvPicPr>
          <p:nvPr/>
        </p:nvPicPr>
        <p:blipFill>
          <a:blip r:embed="rId2" cstate="print"/>
          <a:stretch>
            <a:fillRect/>
          </a:stretch>
        </p:blipFill>
        <p:spPr>
          <a:xfrm>
            <a:off x="9940" y="2047409"/>
            <a:ext cx="4124740" cy="2173639"/>
          </a:xfrm>
          <a:prstGeom prst="rect">
            <a:avLst/>
          </a:prstGeom>
        </p:spPr>
      </p:pic>
      <p:pic>
        <p:nvPicPr>
          <p:cNvPr id="7" name="图片 82" descr="sky.png"/>
          <p:cNvPicPr>
            <a:picLocks noChangeAspect="1"/>
          </p:cNvPicPr>
          <p:nvPr/>
        </p:nvPicPr>
        <p:blipFill>
          <a:blip r:embed="rId3" cstate="print"/>
          <a:stretch>
            <a:fillRect/>
          </a:stretch>
        </p:blipFill>
        <p:spPr>
          <a:xfrm>
            <a:off x="4949686" y="2047410"/>
            <a:ext cx="4179763" cy="2276378"/>
          </a:xfrm>
          <a:prstGeom prst="rect">
            <a:avLst/>
          </a:prstGeom>
        </p:spPr>
      </p:pic>
      <p:sp>
        <p:nvSpPr>
          <p:cNvPr id="9" name="Right Arrow 8"/>
          <p:cNvSpPr/>
          <p:nvPr/>
        </p:nvSpPr>
        <p:spPr bwMode="auto">
          <a:xfrm>
            <a:off x="3938560" y="2795026"/>
            <a:ext cx="1183754" cy="457804"/>
          </a:xfrm>
          <a:prstGeom prst="rightArrow">
            <a:avLst/>
          </a:prstGeom>
          <a:solidFill>
            <a:srgbClr val="F580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604" tIns="34302" rIns="68604" bIns="34302" numCol="1" rtlCol="0" anchor="ctr" anchorCtr="0" compatLnSpc="1">
            <a:prstTxWarp prst="textNoShape">
              <a:avLst/>
            </a:prstTxWarp>
          </a:bodyPr>
          <a:lstStyle/>
          <a:p>
            <a:pPr algn="ctr" defTabSz="685848"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0" name="TextBox 9"/>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4935159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smtClean="0">
                <a:solidFill>
                  <a:srgbClr val="0064B1"/>
                </a:solidFill>
              </a:rPr>
              <a:t>Tasks</a:t>
            </a:r>
            <a:endParaRPr lang="en-US" dirty="0">
              <a:solidFill>
                <a:srgbClr val="0064B1"/>
              </a:solidFill>
            </a:endParaRPr>
          </a:p>
        </p:txBody>
      </p:sp>
      <p:sp>
        <p:nvSpPr>
          <p:cNvPr id="3" name="Text Placeholder 2"/>
          <p:cNvSpPr>
            <a:spLocks noGrp="1"/>
          </p:cNvSpPr>
          <p:nvPr>
            <p:ph type="body" sz="quarter" idx="10"/>
          </p:nvPr>
        </p:nvSpPr>
        <p:spPr>
          <a:xfrm>
            <a:off x="389436" y="1085850"/>
            <a:ext cx="8363938" cy="2472472"/>
          </a:xfrm>
        </p:spPr>
        <p:txBody>
          <a:bodyPr/>
          <a:lstStyle/>
          <a:p>
            <a:r>
              <a:rPr lang="en-US" sz="4000" dirty="0" smtClean="0">
                <a:solidFill>
                  <a:srgbClr val="F58026"/>
                </a:solidFill>
              </a:rPr>
              <a:t>Task 1: discovery</a:t>
            </a:r>
          </a:p>
          <a:p>
            <a:pPr lvl="1"/>
            <a:r>
              <a:rPr lang="en-US" sz="2000" dirty="0" smtClean="0">
                <a:solidFill>
                  <a:schemeClr val="tx1"/>
                </a:solidFill>
                <a:latin typeface="Segoe UI Light" pitchFamily="34" charset="0"/>
              </a:rPr>
              <a:t>Find all </a:t>
            </a:r>
            <a:r>
              <a:rPr lang="en-US" sz="2000" dirty="0">
                <a:solidFill>
                  <a:schemeClr val="tx1"/>
                </a:solidFill>
                <a:latin typeface="Segoe UI Light" pitchFamily="34" charset="0"/>
              </a:rPr>
              <a:t>prominent </a:t>
            </a:r>
            <a:r>
              <a:rPr lang="en-US" sz="2000" dirty="0" smtClean="0">
                <a:solidFill>
                  <a:schemeClr val="tx1"/>
                </a:solidFill>
                <a:latin typeface="Segoe UI Light" pitchFamily="34" charset="0"/>
              </a:rPr>
              <a:t>streaks in a sequence</a:t>
            </a:r>
          </a:p>
          <a:p>
            <a:pPr lvl="1"/>
            <a:endParaRPr lang="en-US" sz="2000" dirty="0">
              <a:solidFill>
                <a:srgbClr val="0064B1"/>
              </a:solidFill>
              <a:latin typeface="Segoe UI Light" pitchFamily="34" charset="0"/>
            </a:endParaRPr>
          </a:p>
          <a:p>
            <a:r>
              <a:rPr lang="en-US" sz="4000" dirty="0">
                <a:solidFill>
                  <a:srgbClr val="F58026"/>
                </a:solidFill>
              </a:rPr>
              <a:t>Task </a:t>
            </a:r>
            <a:r>
              <a:rPr lang="en-US" sz="4000" dirty="0" smtClean="0">
                <a:solidFill>
                  <a:srgbClr val="F58026"/>
                </a:solidFill>
              </a:rPr>
              <a:t>2: monitoring</a:t>
            </a:r>
            <a:endParaRPr lang="en-US" sz="4000" dirty="0">
              <a:solidFill>
                <a:srgbClr val="F58026"/>
              </a:solidFill>
            </a:endParaRPr>
          </a:p>
          <a:p>
            <a:pPr lvl="1"/>
            <a:r>
              <a:rPr lang="en-US" sz="2000" dirty="0" smtClean="0">
                <a:solidFill>
                  <a:schemeClr val="tx1"/>
                </a:solidFill>
                <a:latin typeface="Segoe UI Light" pitchFamily="34" charset="0"/>
              </a:rPr>
              <a:t>Always keep prominent </a:t>
            </a:r>
            <a:r>
              <a:rPr lang="en-US" sz="2000" dirty="0">
                <a:solidFill>
                  <a:schemeClr val="tx1"/>
                </a:solidFill>
                <a:latin typeface="Segoe UI Light" pitchFamily="34" charset="0"/>
              </a:rPr>
              <a:t>streaks </a:t>
            </a:r>
            <a:r>
              <a:rPr lang="en-US" sz="2000" dirty="0" smtClean="0">
                <a:solidFill>
                  <a:schemeClr val="tx1"/>
                </a:solidFill>
                <a:latin typeface="Segoe UI Light" pitchFamily="34" charset="0"/>
              </a:rPr>
              <a:t>up-to-date, when sequence grows (real-world sequences often grow)</a:t>
            </a:r>
            <a:endParaRPr lang="en-US" sz="2000" dirty="0">
              <a:solidFill>
                <a:schemeClr val="tx1"/>
              </a:solidFill>
              <a:latin typeface="Segoe UI Light" pitchFamily="34" charset="0"/>
            </a:endParaRPr>
          </a:p>
        </p:txBody>
      </p:sp>
      <p:sp>
        <p:nvSpPr>
          <p:cNvPr id="5" name="TextBox 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8666093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41" y="63798"/>
            <a:ext cx="6397626" cy="5006216"/>
          </a:xfrm>
          <a:prstGeom prst="rect">
            <a:avLst/>
          </a:prstGeom>
        </p:spPr>
      </p:pic>
      <p:sp>
        <p:nvSpPr>
          <p:cNvPr id="4" name="Title 1"/>
          <p:cNvSpPr txBox="1">
            <a:spLocks/>
          </p:cNvSpPr>
          <p:nvPr/>
        </p:nvSpPr>
        <p:spPr>
          <a:xfrm>
            <a:off x="160518" y="4275570"/>
            <a:ext cx="8896018" cy="867930"/>
          </a:xfrm>
          <a:prstGeom prst="rect">
            <a:avLst/>
          </a:prstGeom>
          <a:solidFill>
            <a:schemeClr val="bg1"/>
          </a:solidFill>
        </p:spPr>
        <p:txBody>
          <a:bodyPr vert="horz" wrap="square" lIns="182880" tIns="182880" rIns="182880" bIns="18288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lgn="ctr"/>
            <a:r>
              <a:rPr lang="en-US" sz="3600" b="1" dirty="0" smtClean="0">
                <a:solidFill>
                  <a:srgbClr val="0064B1"/>
                </a:solidFill>
                <a:latin typeface="Garamond" panose="02020404030301010803" pitchFamily="18" charset="0"/>
              </a:rPr>
              <a:t>http://idir.uta.edu/factwatcher/</a:t>
            </a:r>
            <a:endParaRPr lang="en-US" sz="3600" b="1" dirty="0">
              <a:solidFill>
                <a:srgbClr val="0064B1"/>
              </a:solidFill>
              <a:latin typeface="Garamond" panose="02020404030301010803" pitchFamily="18" charset="0"/>
            </a:endParaRPr>
          </a:p>
        </p:txBody>
      </p:sp>
      <p:pic>
        <p:nvPicPr>
          <p:cNvPr id="2050" name="Picture 2" descr="https://lh4.googleusercontent.com/0OrD7hbOBxa7MHyQNYFYrBltvVgOjH9qIXya7_UzEuomMzD4YZV0YRoPEg-gc2XcZ5-BFKUJDYH7FffB5Ky5iL4eJLtB9BfiMyeg6nZrqxYu-NCVswruvOzKT7J2MLvFO8UbV3u9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3454" y="1100055"/>
            <a:ext cx="1504950" cy="1466851"/>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8" descr="Image result for computation + journalism 2014"/>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10" descr="Image result for computation + journalism 2014"/>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2" descr="Image result for computation + journalism 2014"/>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4" descr="Image result for computation + journalism 2014"/>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8" descr="Image result for computational journalism 2014 symposiu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7"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646" y="3517284"/>
            <a:ext cx="1973687" cy="705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17500" y="2566906"/>
            <a:ext cx="2336858" cy="307777"/>
          </a:xfrm>
          <a:prstGeom prst="rect">
            <a:avLst/>
          </a:prstGeom>
          <a:noFill/>
        </p:spPr>
        <p:txBody>
          <a:bodyPr wrap="none" lIns="0" tIns="0" rIns="0" bIns="0" rtlCol="0">
            <a:spAutoFit/>
          </a:bodyPr>
          <a:lstStyle/>
          <a:p>
            <a:r>
              <a:rPr lang="en-US" sz="2000" dirty="0" smtClean="0">
                <a:latin typeface="Garamond" panose="02020404030301010803" pitchFamily="18" charset="0"/>
              </a:rPr>
              <a:t>Excellent Demo Award</a:t>
            </a:r>
          </a:p>
        </p:txBody>
      </p:sp>
      <p:sp>
        <p:nvSpPr>
          <p:cNvPr id="15" name="TextBox 14"/>
          <p:cNvSpPr txBox="1"/>
          <p:nvPr/>
        </p:nvSpPr>
        <p:spPr>
          <a:xfrm>
            <a:off x="6722052" y="470622"/>
            <a:ext cx="2024593" cy="492443"/>
          </a:xfrm>
          <a:prstGeom prst="rect">
            <a:avLst/>
          </a:prstGeom>
          <a:noFill/>
        </p:spPr>
        <p:txBody>
          <a:bodyPr wrap="none" lIns="0" tIns="0" rIns="0" bIns="0" rtlCol="0">
            <a:spAutoFit/>
          </a:bodyPr>
          <a:lstStyle/>
          <a:p>
            <a:r>
              <a:rPr lang="en-US" sz="3200" dirty="0" smtClean="0">
                <a:solidFill>
                  <a:schemeClr val="accent5">
                    <a:lumMod val="75000"/>
                  </a:schemeClr>
                </a:solidFill>
                <a:latin typeface="Garamond" panose="02020404030301010803" pitchFamily="18" charset="0"/>
              </a:rPr>
              <a:t>Presented In</a:t>
            </a:r>
          </a:p>
        </p:txBody>
      </p:sp>
      <p:sp>
        <p:nvSpPr>
          <p:cNvPr id="13" name="TextBox 12"/>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7391707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smtClean="0">
                <a:solidFill>
                  <a:srgbClr val="0064B1"/>
                </a:solidFill>
              </a:rPr>
              <a:t>Solution Framework</a:t>
            </a:r>
            <a:endParaRPr lang="en-US" dirty="0">
              <a:solidFill>
                <a:srgbClr val="0064B1"/>
              </a:solidFill>
            </a:endParaRPr>
          </a:p>
        </p:txBody>
      </p:sp>
      <p:grpSp>
        <p:nvGrpSpPr>
          <p:cNvPr id="12" name="Group 11"/>
          <p:cNvGrpSpPr/>
          <p:nvPr/>
        </p:nvGrpSpPr>
        <p:grpSpPr>
          <a:xfrm>
            <a:off x="675860" y="1200126"/>
            <a:ext cx="7442122" cy="3858598"/>
            <a:chOff x="1016852" y="26282090"/>
            <a:chExt cx="13761620" cy="9334862"/>
          </a:xfrm>
        </p:grpSpPr>
        <p:sp>
          <p:nvSpPr>
            <p:cNvPr id="4" name="椭圆 43"/>
            <p:cNvSpPr/>
            <p:nvPr/>
          </p:nvSpPr>
          <p:spPr>
            <a:xfrm>
              <a:off x="1935801" y="30561592"/>
              <a:ext cx="11909577" cy="1364098"/>
            </a:xfrm>
            <a:prstGeom prst="ellipse">
              <a:avLst/>
            </a:prstGeom>
            <a:noFill/>
            <a:ln>
              <a:noFill/>
            </a:ln>
          </p:spPr>
          <p:style>
            <a:lnRef idx="2">
              <a:schemeClr val="accent6"/>
            </a:lnRef>
            <a:fillRef idx="1">
              <a:schemeClr val="lt1"/>
            </a:fillRef>
            <a:effectRef idx="0">
              <a:schemeClr val="accent6"/>
            </a:effectRef>
            <a:fontRef idx="minor">
              <a:schemeClr val="dk1"/>
            </a:fontRef>
          </p:style>
          <p:txBody>
            <a:bodyPr lIns="137151" tIns="68575" rIns="137151" bIns="68575" rtlCol="0" anchor="ctr"/>
            <a:lstStyle/>
            <a:p>
              <a:r>
                <a:rPr lang="en-US" altLang="zh-CN" sz="2000" dirty="0" smtClean="0">
                  <a:latin typeface="Segoe UI Light" pitchFamily="34" charset="0"/>
                </a:rPr>
                <a:t>Skyline </a:t>
              </a:r>
              <a:r>
                <a:rPr lang="en-US" altLang="zh-CN" sz="2000" dirty="0">
                  <a:latin typeface="Segoe UI Light" pitchFamily="34" charset="0"/>
                </a:rPr>
                <a:t>Operation </a:t>
              </a:r>
              <a:r>
                <a:rPr lang="en-US" altLang="zh-CN" sz="2000" dirty="0" smtClean="0">
                  <a:latin typeface="Segoe UI Light" pitchFamily="34" charset="0"/>
                </a:rPr>
                <a:t>[</a:t>
              </a:r>
              <a:r>
                <a:rPr lang="en-US" altLang="zh-CN" sz="2000" dirty="0" err="1" smtClean="0">
                  <a:latin typeface="Segoe UI Light" pitchFamily="34" charset="0"/>
                </a:rPr>
                <a:t>Börzsönyi</a:t>
              </a:r>
              <a:r>
                <a:rPr lang="en-US" altLang="zh-CN" sz="2000" dirty="0" smtClean="0">
                  <a:latin typeface="Segoe UI Light" pitchFamily="34" charset="0"/>
                </a:rPr>
                <a:t> et al. 2001]</a:t>
              </a:r>
            </a:p>
            <a:p>
              <a:r>
                <a:rPr lang="en-US" altLang="zh-CN" sz="2000" dirty="0" smtClean="0">
                  <a:latin typeface="Segoe UI Light" pitchFamily="34" charset="0"/>
                </a:rPr>
                <a:t>(many algorithms) </a:t>
              </a:r>
              <a:endParaRPr lang="zh-CN" altLang="en-US" sz="2000" dirty="0">
                <a:latin typeface="Segoe UI Light" pitchFamily="34" charset="0"/>
              </a:endParaRPr>
            </a:p>
          </p:txBody>
        </p:sp>
        <p:sp>
          <p:nvSpPr>
            <p:cNvPr id="5" name="矩形 64"/>
            <p:cNvSpPr/>
            <p:nvPr/>
          </p:nvSpPr>
          <p:spPr>
            <a:xfrm>
              <a:off x="1016852" y="26282090"/>
              <a:ext cx="5140493" cy="79209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lIns="137151" tIns="68575" rIns="137151" bIns="68575" rtlCol="0" anchor="ctr"/>
            <a:lstStyle/>
            <a:p>
              <a:pPr algn="ctr"/>
              <a:r>
                <a:rPr lang="en-US" altLang="zh-CN" sz="2000" dirty="0" smtClean="0">
                  <a:latin typeface="Segoe UI Light" pitchFamily="34" charset="0"/>
                </a:rPr>
                <a:t>Data Value Sequence</a:t>
              </a:r>
              <a:endParaRPr lang="zh-CN" altLang="en-US" sz="2000" dirty="0">
                <a:latin typeface="Segoe UI Light" pitchFamily="34" charset="0"/>
              </a:endParaRPr>
            </a:p>
          </p:txBody>
        </p:sp>
        <p:sp>
          <p:nvSpPr>
            <p:cNvPr id="6" name="矩形 65"/>
            <p:cNvSpPr/>
            <p:nvPr/>
          </p:nvSpPr>
          <p:spPr>
            <a:xfrm>
              <a:off x="1178527" y="29344026"/>
              <a:ext cx="4834800" cy="9000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lIns="137151" tIns="68575" rIns="137151" bIns="68575" rtlCol="0" anchor="ctr"/>
            <a:lstStyle/>
            <a:p>
              <a:pPr algn="ctr"/>
              <a:r>
                <a:rPr lang="en-US" altLang="zh-CN" sz="2000" dirty="0" smtClean="0">
                  <a:latin typeface="Segoe UI Light" pitchFamily="34" charset="0"/>
                </a:rPr>
                <a:t>Candidate Streaks</a:t>
              </a:r>
              <a:endParaRPr lang="zh-CN" altLang="en-US" sz="2000" dirty="0">
                <a:latin typeface="Segoe UI Light" pitchFamily="34" charset="0"/>
              </a:endParaRPr>
            </a:p>
          </p:txBody>
        </p:sp>
        <p:sp>
          <p:nvSpPr>
            <p:cNvPr id="7" name="矩形 67"/>
            <p:cNvSpPr/>
            <p:nvPr/>
          </p:nvSpPr>
          <p:spPr>
            <a:xfrm>
              <a:off x="1178527" y="32567865"/>
              <a:ext cx="4834800" cy="9000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lIns="137151" tIns="68575" rIns="137151" bIns="68575" rtlCol="0" anchor="ctr"/>
            <a:lstStyle/>
            <a:p>
              <a:pPr algn="ctr"/>
              <a:r>
                <a:rPr lang="en-US" altLang="zh-CN" sz="2000" dirty="0" smtClean="0">
                  <a:latin typeface="Segoe UI Light" pitchFamily="34" charset="0"/>
                </a:rPr>
                <a:t>Prominent Streaks</a:t>
              </a:r>
              <a:endParaRPr lang="zh-CN" altLang="en-US" sz="2000" dirty="0">
                <a:latin typeface="Segoe UI Light" pitchFamily="34" charset="0"/>
              </a:endParaRPr>
            </a:p>
          </p:txBody>
        </p:sp>
        <p:pic>
          <p:nvPicPr>
            <p:cNvPr id="8" name="图片 82" descr="sky.png"/>
            <p:cNvPicPr>
              <a:picLocks noChangeAspect="1"/>
            </p:cNvPicPr>
            <p:nvPr/>
          </p:nvPicPr>
          <p:blipFill>
            <a:blip r:embed="rId2" cstate="print"/>
            <a:stretch>
              <a:fillRect/>
            </a:stretch>
          </p:blipFill>
          <p:spPr>
            <a:xfrm>
              <a:off x="9147155" y="31442012"/>
              <a:ext cx="5631317" cy="4174940"/>
            </a:xfrm>
            <a:prstGeom prst="rect">
              <a:avLst/>
            </a:prstGeom>
          </p:spPr>
        </p:pic>
        <p:cxnSp>
          <p:nvCxnSpPr>
            <p:cNvPr id="9" name="直接箭头连接符 85"/>
            <p:cNvCxnSpPr>
              <a:stCxn id="5" idx="2"/>
              <a:endCxn id="6" idx="0"/>
            </p:cNvCxnSpPr>
            <p:nvPr/>
          </p:nvCxnSpPr>
          <p:spPr>
            <a:xfrm>
              <a:off x="3587098" y="27074180"/>
              <a:ext cx="8830" cy="226984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7"/>
            <p:cNvCxnSpPr>
              <a:stCxn id="6" idx="2"/>
              <a:endCxn id="7" idx="0"/>
            </p:cNvCxnSpPr>
            <p:nvPr/>
          </p:nvCxnSpPr>
          <p:spPr>
            <a:xfrm>
              <a:off x="3595928" y="30244025"/>
              <a:ext cx="0" cy="232383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3" name="Text Placeholder 2"/>
          <p:cNvSpPr>
            <a:spLocks noGrp="1"/>
          </p:cNvSpPr>
          <p:nvPr>
            <p:ph type="body" sz="quarter" idx="10"/>
          </p:nvPr>
        </p:nvSpPr>
        <p:spPr>
          <a:xfrm>
            <a:off x="3644619" y="1195140"/>
            <a:ext cx="5297596" cy="443198"/>
          </a:xfrm>
        </p:spPr>
        <p:txBody>
          <a:bodyPr/>
          <a:lstStyle/>
          <a:p>
            <a:pPr lvl="1" algn="ctr"/>
            <a:r>
              <a:rPr lang="en-US" sz="3200" dirty="0" smtClean="0">
                <a:solidFill>
                  <a:schemeClr val="tx1"/>
                </a:solidFill>
                <a:latin typeface="Segoe UI Light" pitchFamily="34" charset="0"/>
              </a:rPr>
              <a:t>3   </a:t>
            </a:r>
            <a:r>
              <a:rPr lang="en-US" sz="3200" dirty="0">
                <a:solidFill>
                  <a:schemeClr val="tx1"/>
                </a:solidFill>
                <a:latin typeface="Segoe UI Light" pitchFamily="34" charset="0"/>
              </a:rPr>
              <a:t>1   7   7   2   5   4   6   7   </a:t>
            </a:r>
            <a:r>
              <a:rPr lang="en-US" sz="3200" dirty="0" smtClean="0">
                <a:solidFill>
                  <a:schemeClr val="tx1"/>
                </a:solidFill>
                <a:latin typeface="Segoe UI Light" pitchFamily="34" charset="0"/>
              </a:rPr>
              <a:t>3</a:t>
            </a:r>
            <a:endParaRPr lang="en-US" sz="3200" dirty="0">
              <a:solidFill>
                <a:schemeClr val="tx1"/>
              </a:solidFill>
              <a:latin typeface="Segoe UI Light" pitchFamily="34" charset="0"/>
            </a:endParaRPr>
          </a:p>
        </p:txBody>
      </p:sp>
      <p:sp>
        <p:nvSpPr>
          <p:cNvPr id="15" name="椭圆 43"/>
          <p:cNvSpPr/>
          <p:nvPr/>
        </p:nvSpPr>
        <p:spPr>
          <a:xfrm>
            <a:off x="1172817" y="1714735"/>
            <a:ext cx="6072808" cy="563855"/>
          </a:xfrm>
          <a:prstGeom prst="ellipse">
            <a:avLst/>
          </a:prstGeom>
          <a:noFill/>
          <a:ln>
            <a:noFill/>
          </a:ln>
        </p:spPr>
        <p:style>
          <a:lnRef idx="2">
            <a:schemeClr val="accent6"/>
          </a:lnRef>
          <a:fillRef idx="1">
            <a:schemeClr val="lt1"/>
          </a:fillRef>
          <a:effectRef idx="0">
            <a:schemeClr val="accent6"/>
          </a:effectRef>
          <a:fontRef idx="minor">
            <a:schemeClr val="dk1"/>
          </a:fontRef>
        </p:style>
        <p:txBody>
          <a:bodyPr lIns="137151" tIns="68575" rIns="137151" bIns="68575" rtlCol="0" anchor="ctr"/>
          <a:lstStyle/>
          <a:p>
            <a:r>
              <a:rPr lang="en-US" altLang="zh-CN" sz="2000" b="1" dirty="0" smtClean="0">
                <a:solidFill>
                  <a:srgbClr val="F58026"/>
                </a:solidFill>
                <a:latin typeface="Segoe UI Light" pitchFamily="34" charset="0"/>
              </a:rPr>
              <a:t>Candidate Generation Algorithms (brute-force, NLPS, LLPS)</a:t>
            </a:r>
            <a:endParaRPr lang="zh-CN" altLang="en-US" sz="2000" b="1" dirty="0">
              <a:solidFill>
                <a:srgbClr val="F58026"/>
              </a:solidFill>
              <a:latin typeface="Segoe UI Light" pitchFamily="34" charset="0"/>
            </a:endParaRPr>
          </a:p>
        </p:txBody>
      </p:sp>
      <p:sp>
        <p:nvSpPr>
          <p:cNvPr id="16" name="TextBox 15"/>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0142685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1329595"/>
          </a:xfrm>
        </p:spPr>
        <p:txBody>
          <a:bodyPr/>
          <a:lstStyle/>
          <a:p>
            <a:r>
              <a:rPr lang="en-US" dirty="0" smtClean="0">
                <a:solidFill>
                  <a:srgbClr val="0064B1"/>
                </a:solidFill>
              </a:rPr>
              <a:t>Candidate Generation: </a:t>
            </a:r>
            <a:br>
              <a:rPr lang="en-US" dirty="0" smtClean="0">
                <a:solidFill>
                  <a:srgbClr val="0064B1"/>
                </a:solidFill>
              </a:rPr>
            </a:br>
            <a:r>
              <a:rPr lang="en-US" dirty="0" smtClean="0">
                <a:solidFill>
                  <a:srgbClr val="0064B1"/>
                </a:solidFill>
              </a:rPr>
              <a:t>Number Of Candidates</a:t>
            </a:r>
            <a:endParaRPr lang="en-US" dirty="0">
              <a:solidFill>
                <a:srgbClr val="0064B1"/>
              </a:solidFill>
            </a:endParaRPr>
          </a:p>
        </p:txBody>
      </p:sp>
      <p:sp>
        <p:nvSpPr>
          <p:cNvPr id="3" name="Text Placeholder 2"/>
          <p:cNvSpPr>
            <a:spLocks noGrp="1"/>
          </p:cNvSpPr>
          <p:nvPr>
            <p:ph type="body" sz="quarter" idx="10"/>
          </p:nvPr>
        </p:nvSpPr>
        <p:spPr>
          <a:xfrm>
            <a:off x="389436" y="1393963"/>
            <a:ext cx="8363938" cy="3470181"/>
          </a:xfrm>
        </p:spPr>
        <p:txBody>
          <a:bodyPr/>
          <a:lstStyle/>
          <a:p>
            <a:r>
              <a:rPr lang="en-US" sz="4000" dirty="0" smtClean="0">
                <a:solidFill>
                  <a:srgbClr val="F58026"/>
                </a:solidFill>
              </a:rPr>
              <a:t>Brute-force</a:t>
            </a:r>
          </a:p>
          <a:p>
            <a:pPr lvl="1"/>
            <a:r>
              <a:rPr lang="en-US" sz="2000" dirty="0" smtClean="0">
                <a:solidFill>
                  <a:schemeClr val="tx1"/>
                </a:solidFill>
                <a:latin typeface="Segoe UI Light" pitchFamily="34" charset="0"/>
              </a:rPr>
              <a:t>Quadratic</a:t>
            </a:r>
          </a:p>
          <a:p>
            <a:pPr lvl="1"/>
            <a:endParaRPr lang="en-US" sz="2000" dirty="0">
              <a:solidFill>
                <a:srgbClr val="0064B1"/>
              </a:solidFill>
              <a:latin typeface="Segoe UI Light" pitchFamily="34" charset="0"/>
            </a:endParaRPr>
          </a:p>
          <a:p>
            <a:r>
              <a:rPr lang="en-US" sz="4000" dirty="0" smtClean="0">
                <a:solidFill>
                  <a:srgbClr val="F58026"/>
                </a:solidFill>
              </a:rPr>
              <a:t>NLPS</a:t>
            </a:r>
            <a:endParaRPr lang="en-US" sz="4000" dirty="0">
              <a:solidFill>
                <a:srgbClr val="F58026"/>
              </a:solidFill>
            </a:endParaRPr>
          </a:p>
          <a:p>
            <a:pPr lvl="1"/>
            <a:r>
              <a:rPr lang="en-US" sz="2000" dirty="0" err="1" smtClean="0">
                <a:solidFill>
                  <a:schemeClr val="tx1"/>
                </a:solidFill>
                <a:latin typeface="Segoe UI Light" pitchFamily="34" charset="0"/>
              </a:rPr>
              <a:t>Superlinear</a:t>
            </a:r>
            <a:endParaRPr lang="en-US" sz="2000" dirty="0" smtClean="0">
              <a:solidFill>
                <a:schemeClr val="tx1"/>
              </a:solidFill>
              <a:latin typeface="Segoe UI Light" pitchFamily="34" charset="0"/>
            </a:endParaRPr>
          </a:p>
          <a:p>
            <a:pPr lvl="1"/>
            <a:endParaRPr lang="en-US" sz="2000" dirty="0">
              <a:solidFill>
                <a:srgbClr val="0064B1"/>
              </a:solidFill>
              <a:latin typeface="Segoe UI Light" pitchFamily="34" charset="0"/>
            </a:endParaRPr>
          </a:p>
          <a:p>
            <a:r>
              <a:rPr lang="en-US" sz="4000" dirty="0" smtClean="0">
                <a:solidFill>
                  <a:srgbClr val="F58026"/>
                </a:solidFill>
              </a:rPr>
              <a:t>LLPS</a:t>
            </a:r>
            <a:endParaRPr lang="en-US" sz="4000" dirty="0">
              <a:solidFill>
                <a:srgbClr val="F58026"/>
              </a:solidFill>
            </a:endParaRPr>
          </a:p>
          <a:p>
            <a:pPr lvl="1"/>
            <a:r>
              <a:rPr lang="en-US" sz="2000" dirty="0" smtClean="0">
                <a:solidFill>
                  <a:schemeClr val="tx1"/>
                </a:solidFill>
                <a:latin typeface="Segoe UI Light" pitchFamily="34" charset="0"/>
              </a:rPr>
              <a:t>Linear</a:t>
            </a:r>
            <a:endParaRPr lang="en-US" sz="2000" dirty="0">
              <a:solidFill>
                <a:schemeClr val="tx1"/>
              </a:solidFill>
              <a:latin typeface="Segoe UI Light" pitchFamily="34" charset="0"/>
            </a:endParaRPr>
          </a:p>
        </p:txBody>
      </p:sp>
      <p:sp>
        <p:nvSpPr>
          <p:cNvPr id="5" name="TextBox 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5169938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smtClean="0">
                <a:solidFill>
                  <a:srgbClr val="0064B1"/>
                </a:solidFill>
              </a:rPr>
              <a:t>Local </a:t>
            </a:r>
            <a:r>
              <a:rPr lang="en-US" dirty="0">
                <a:solidFill>
                  <a:srgbClr val="0064B1"/>
                </a:solidFill>
              </a:rPr>
              <a:t>Prominent </a:t>
            </a:r>
            <a:r>
              <a:rPr lang="en-US" dirty="0" smtClean="0">
                <a:solidFill>
                  <a:srgbClr val="0064B1"/>
                </a:solidFill>
              </a:rPr>
              <a:t>Streak</a:t>
            </a:r>
            <a:endParaRPr lang="en-US" dirty="0">
              <a:solidFill>
                <a:srgbClr val="0064B1"/>
              </a:solidFill>
            </a:endParaRPr>
          </a:p>
        </p:txBody>
      </p:sp>
      <p:sp>
        <p:nvSpPr>
          <p:cNvPr id="3" name="Text Placeholder 2"/>
          <p:cNvSpPr>
            <a:spLocks noGrp="1"/>
          </p:cNvSpPr>
          <p:nvPr>
            <p:ph type="body" sz="quarter" idx="10"/>
          </p:nvPr>
        </p:nvSpPr>
        <p:spPr>
          <a:xfrm>
            <a:off x="389436" y="854768"/>
            <a:ext cx="8363938" cy="2084673"/>
          </a:xfrm>
        </p:spPr>
        <p:txBody>
          <a:bodyPr/>
          <a:lstStyle/>
          <a:p>
            <a:r>
              <a:rPr lang="en-US" sz="3600" dirty="0" smtClean="0">
                <a:solidFill>
                  <a:srgbClr val="F58026"/>
                </a:solidFill>
              </a:rPr>
              <a:t>Local dominance </a:t>
            </a:r>
            <a:r>
              <a:rPr lang="en-US" sz="3600" dirty="0">
                <a:solidFill>
                  <a:srgbClr val="F58026"/>
                </a:solidFill>
              </a:rPr>
              <a:t>relation</a:t>
            </a:r>
          </a:p>
          <a:p>
            <a:pPr lvl="1" algn="ctr"/>
            <a:r>
              <a:rPr lang="en-US" sz="2000" dirty="0">
                <a:solidFill>
                  <a:schemeClr val="tx1"/>
                </a:solidFill>
                <a:latin typeface="Segoe UI Light" pitchFamily="34" charset="0"/>
              </a:rPr>
              <a:t>s1=&lt;[l1, r1], v1&gt; </a:t>
            </a:r>
            <a:r>
              <a:rPr lang="en-US" sz="2000" dirty="0" smtClean="0">
                <a:solidFill>
                  <a:schemeClr val="accent6"/>
                </a:solidFill>
                <a:latin typeface="Segoe UI Light" pitchFamily="34" charset="0"/>
              </a:rPr>
              <a:t>locally dominates</a:t>
            </a:r>
            <a:r>
              <a:rPr lang="en-US" sz="2000" dirty="0" smtClean="0">
                <a:solidFill>
                  <a:schemeClr val="tx1"/>
                </a:solidFill>
                <a:latin typeface="Segoe UI Light" pitchFamily="34" charset="0"/>
              </a:rPr>
              <a:t> </a:t>
            </a:r>
            <a:r>
              <a:rPr lang="en-US" sz="2000" dirty="0">
                <a:solidFill>
                  <a:schemeClr val="tx1"/>
                </a:solidFill>
                <a:latin typeface="Segoe UI Light" pitchFamily="34" charset="0"/>
              </a:rPr>
              <a:t>s2=&lt;[l2, r2], v2&gt; </a:t>
            </a:r>
            <a:r>
              <a:rPr lang="en-US" sz="2000" dirty="0" err="1">
                <a:solidFill>
                  <a:schemeClr val="tx1"/>
                </a:solidFill>
                <a:latin typeface="Segoe UI Light" pitchFamily="34" charset="0"/>
              </a:rPr>
              <a:t>iff</a:t>
            </a:r>
            <a:r>
              <a:rPr lang="en-US" sz="2000" dirty="0">
                <a:solidFill>
                  <a:schemeClr val="tx1"/>
                </a:solidFill>
                <a:latin typeface="Segoe UI Light" pitchFamily="34" charset="0"/>
              </a:rPr>
              <a:t> </a:t>
            </a:r>
          </a:p>
          <a:p>
            <a:pPr lvl="1" algn="ctr"/>
            <a:r>
              <a:rPr lang="en-US" sz="2000" dirty="0" smtClean="0">
                <a:solidFill>
                  <a:schemeClr val="tx1"/>
                </a:solidFill>
                <a:latin typeface="Segoe UI Light" pitchFamily="34" charset="0"/>
              </a:rPr>
              <a:t>s1 dominates s2 and [l1, r1] </a:t>
            </a:r>
            <a:r>
              <a:rPr lang="en-US" sz="2000" dirty="0" smtClean="0">
                <a:solidFill>
                  <a:schemeClr val="tx1"/>
                </a:solidFill>
                <a:latin typeface="Segoe UI Light" pitchFamily="34" charset="0"/>
                <a:sym typeface="Symbol"/>
              </a:rPr>
              <a:t> </a:t>
            </a:r>
            <a:r>
              <a:rPr lang="en-US" sz="2000" dirty="0">
                <a:solidFill>
                  <a:schemeClr val="tx1"/>
                </a:solidFill>
                <a:latin typeface="Segoe UI Light" pitchFamily="34" charset="0"/>
              </a:rPr>
              <a:t>[</a:t>
            </a:r>
            <a:r>
              <a:rPr lang="en-US" sz="2000" dirty="0" smtClean="0">
                <a:solidFill>
                  <a:schemeClr val="tx1"/>
                </a:solidFill>
                <a:latin typeface="Segoe UI Light" pitchFamily="34" charset="0"/>
              </a:rPr>
              <a:t>l2, r2]</a:t>
            </a:r>
            <a:endParaRPr lang="en-US" sz="2000" dirty="0">
              <a:solidFill>
                <a:srgbClr val="0064B1"/>
              </a:solidFill>
              <a:latin typeface="Segoe UI Light" pitchFamily="34" charset="0"/>
            </a:endParaRPr>
          </a:p>
          <a:p>
            <a:r>
              <a:rPr lang="en-US" sz="3600" dirty="0" smtClean="0">
                <a:solidFill>
                  <a:srgbClr val="F58026"/>
                </a:solidFill>
              </a:rPr>
              <a:t>Local prominent streak (LPS)</a:t>
            </a:r>
            <a:endParaRPr lang="en-US" sz="1800" dirty="0">
              <a:solidFill>
                <a:schemeClr val="tx1"/>
              </a:solidFill>
            </a:endParaRPr>
          </a:p>
          <a:p>
            <a:pPr lvl="1"/>
            <a:r>
              <a:rPr lang="en-US" sz="2000" dirty="0">
                <a:solidFill>
                  <a:schemeClr val="accent6"/>
                </a:solidFill>
                <a:latin typeface="Segoe UI Light" pitchFamily="34" charset="0"/>
              </a:rPr>
              <a:t>A streak </a:t>
            </a:r>
            <a:r>
              <a:rPr lang="en-US" sz="2000" dirty="0" smtClean="0">
                <a:solidFill>
                  <a:schemeClr val="accent6"/>
                </a:solidFill>
                <a:latin typeface="Segoe UI Light" pitchFamily="34" charset="0"/>
              </a:rPr>
              <a:t>is locally prominent if </a:t>
            </a:r>
            <a:r>
              <a:rPr lang="en-US" sz="2000" dirty="0">
                <a:solidFill>
                  <a:schemeClr val="accent6"/>
                </a:solidFill>
                <a:latin typeface="Segoe UI Light" pitchFamily="34" charset="0"/>
              </a:rPr>
              <a:t>it is not </a:t>
            </a:r>
            <a:r>
              <a:rPr lang="en-US" sz="2000" dirty="0" smtClean="0">
                <a:solidFill>
                  <a:schemeClr val="accent6"/>
                </a:solidFill>
                <a:latin typeface="Segoe UI Light" pitchFamily="34" charset="0"/>
              </a:rPr>
              <a:t>locally dominated </a:t>
            </a:r>
            <a:r>
              <a:rPr lang="en-US" sz="2000" dirty="0">
                <a:solidFill>
                  <a:schemeClr val="accent6"/>
                </a:solidFill>
                <a:latin typeface="Segoe UI Light" pitchFamily="34" charset="0"/>
              </a:rPr>
              <a:t>by any other streaks</a:t>
            </a:r>
            <a:r>
              <a:rPr lang="en-US" sz="2000" dirty="0" smtClean="0">
                <a:solidFill>
                  <a:schemeClr val="accent6"/>
                </a:solidFill>
                <a:latin typeface="Segoe UI Light" pitchFamily="34" charset="0"/>
              </a:rPr>
              <a:t>.</a:t>
            </a:r>
            <a:endParaRPr lang="en-US" dirty="0">
              <a:solidFill>
                <a:schemeClr val="tx1"/>
              </a:solidFill>
            </a:endParaRPr>
          </a:p>
        </p:txBody>
      </p:sp>
      <p:pic>
        <p:nvPicPr>
          <p:cNvPr id="4" name="图片 78" descr="lps.png"/>
          <p:cNvPicPr>
            <a:picLocks noChangeAspect="1"/>
          </p:cNvPicPr>
          <p:nvPr/>
        </p:nvPicPr>
        <p:blipFill>
          <a:blip r:embed="rId2" cstate="print"/>
          <a:stretch>
            <a:fillRect/>
          </a:stretch>
        </p:blipFill>
        <p:spPr>
          <a:xfrm>
            <a:off x="2311866" y="2978691"/>
            <a:ext cx="4403260" cy="2164809"/>
          </a:xfrm>
          <a:prstGeom prst="rect">
            <a:avLst/>
          </a:prstGeom>
        </p:spPr>
      </p:pic>
      <p:sp>
        <p:nvSpPr>
          <p:cNvPr id="6" name="TextBox 5"/>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890056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smtClean="0">
                <a:solidFill>
                  <a:srgbClr val="0064B1"/>
                </a:solidFill>
              </a:rPr>
              <a:t>Important Properties</a:t>
            </a:r>
            <a:endParaRPr lang="en-US" dirty="0">
              <a:solidFill>
                <a:srgbClr val="0064B1"/>
              </a:solidFill>
            </a:endParaRPr>
          </a:p>
        </p:txBody>
      </p:sp>
      <p:sp>
        <p:nvSpPr>
          <p:cNvPr id="3" name="Text Placeholder 2"/>
          <p:cNvSpPr>
            <a:spLocks noGrp="1"/>
          </p:cNvSpPr>
          <p:nvPr>
            <p:ph type="body" sz="quarter" idx="10"/>
          </p:nvPr>
        </p:nvSpPr>
        <p:spPr>
          <a:xfrm>
            <a:off x="389436" y="760344"/>
            <a:ext cx="8363938" cy="2690480"/>
          </a:xfrm>
        </p:spPr>
        <p:txBody>
          <a:bodyPr/>
          <a:lstStyle/>
          <a:p>
            <a:r>
              <a:rPr lang="en-US" sz="2000" dirty="0" smtClean="0">
                <a:solidFill>
                  <a:srgbClr val="F58026"/>
                </a:solidFill>
              </a:rPr>
              <a:t>(1) LPS is sufficient</a:t>
            </a:r>
            <a:endParaRPr lang="en-US" sz="2000" dirty="0">
              <a:solidFill>
                <a:srgbClr val="0064B1"/>
              </a:solidFill>
            </a:endParaRPr>
          </a:p>
          <a:p>
            <a:pPr lvl="1"/>
            <a:r>
              <a:rPr lang="en-US" dirty="0" smtClean="0">
                <a:solidFill>
                  <a:schemeClr val="tx1"/>
                </a:solidFill>
              </a:rPr>
              <a:t>A prominent streak must be an LPS.</a:t>
            </a:r>
            <a:endParaRPr lang="en-US" dirty="0">
              <a:solidFill>
                <a:srgbClr val="0064B1"/>
              </a:solidFill>
            </a:endParaRPr>
          </a:p>
          <a:p>
            <a:r>
              <a:rPr lang="en-US" sz="2000" dirty="0" smtClean="0">
                <a:solidFill>
                  <a:srgbClr val="F58026"/>
                </a:solidFill>
              </a:rPr>
              <a:t>(2) LPS is small</a:t>
            </a:r>
            <a:endParaRPr lang="en-US" sz="2000" dirty="0">
              <a:solidFill>
                <a:srgbClr val="F58026"/>
              </a:solidFill>
            </a:endParaRPr>
          </a:p>
          <a:p>
            <a:pPr lvl="1"/>
            <a:r>
              <a:rPr lang="en-US" dirty="0" smtClean="0">
                <a:solidFill>
                  <a:schemeClr val="tx1"/>
                </a:solidFill>
              </a:rPr>
              <a:t>The </a:t>
            </a:r>
            <a:r>
              <a:rPr lang="en-US" dirty="0">
                <a:solidFill>
                  <a:schemeClr val="tx1"/>
                </a:solidFill>
              </a:rPr>
              <a:t>number of </a:t>
            </a:r>
            <a:r>
              <a:rPr lang="en-US" dirty="0" smtClean="0">
                <a:solidFill>
                  <a:schemeClr val="tx1"/>
                </a:solidFill>
              </a:rPr>
              <a:t>LPSs </a:t>
            </a:r>
            <a:r>
              <a:rPr lang="en-US" dirty="0">
                <a:solidFill>
                  <a:schemeClr val="tx1"/>
                </a:solidFill>
              </a:rPr>
              <a:t>is less than or equal to </a:t>
            </a:r>
            <a:r>
              <a:rPr lang="en-US" dirty="0" smtClean="0">
                <a:solidFill>
                  <a:schemeClr val="tx1"/>
                </a:solidFill>
              </a:rPr>
              <a:t>the sequence length.</a:t>
            </a:r>
          </a:p>
          <a:p>
            <a:pPr lvl="1"/>
            <a:r>
              <a:rPr lang="en-US" dirty="0" smtClean="0">
                <a:solidFill>
                  <a:schemeClr val="tx1"/>
                </a:solidFill>
              </a:rPr>
              <a:t>(Hint: The number of LPSs getting min value at position </a:t>
            </a:r>
            <a:r>
              <a:rPr lang="en-US" dirty="0">
                <a:solidFill>
                  <a:schemeClr val="tx1"/>
                </a:solidFill>
              </a:rPr>
              <a:t>k</a:t>
            </a:r>
            <a:r>
              <a:rPr lang="en-US" dirty="0" smtClean="0">
                <a:solidFill>
                  <a:schemeClr val="tx1"/>
                </a:solidFill>
              </a:rPr>
              <a:t> is at most 1.)</a:t>
            </a:r>
            <a:endParaRPr lang="en-US" dirty="0">
              <a:solidFill>
                <a:srgbClr val="0064B1"/>
              </a:solidFill>
            </a:endParaRPr>
          </a:p>
          <a:p>
            <a:r>
              <a:rPr lang="en-US" sz="2000" dirty="0" smtClean="0">
                <a:solidFill>
                  <a:srgbClr val="F58026"/>
                </a:solidFill>
              </a:rPr>
              <a:t>Conclusion</a:t>
            </a:r>
          </a:p>
          <a:p>
            <a:pPr lvl="1">
              <a:spcAft>
                <a:spcPts val="675"/>
              </a:spcAft>
              <a:tabLst/>
            </a:pPr>
            <a:r>
              <a:rPr lang="en-US" dirty="0" smtClean="0">
                <a:solidFill>
                  <a:schemeClr val="tx1"/>
                </a:solidFill>
              </a:rPr>
              <a:t>LPS </a:t>
            </a:r>
            <a:r>
              <a:rPr lang="en-US" dirty="0">
                <a:solidFill>
                  <a:schemeClr val="tx1"/>
                </a:solidFill>
              </a:rPr>
              <a:t>is </a:t>
            </a:r>
            <a:r>
              <a:rPr lang="en-US" dirty="0" smtClean="0">
                <a:solidFill>
                  <a:schemeClr val="tx1"/>
                </a:solidFill>
              </a:rPr>
              <a:t>an excellent </a:t>
            </a:r>
            <a:r>
              <a:rPr lang="en-US" dirty="0">
                <a:solidFill>
                  <a:schemeClr val="tx1"/>
                </a:solidFill>
              </a:rPr>
              <a:t>set of candidate </a:t>
            </a:r>
            <a:r>
              <a:rPr lang="en-US" dirty="0" smtClean="0">
                <a:solidFill>
                  <a:schemeClr val="tx1"/>
                </a:solidFill>
              </a:rPr>
              <a:t>streaks, of linear size.</a:t>
            </a:r>
          </a:p>
          <a:p>
            <a:pPr lvl="1">
              <a:spcAft>
                <a:spcPts val="675"/>
              </a:spcAft>
              <a:tabLst/>
            </a:pPr>
            <a:r>
              <a:rPr lang="en-US" dirty="0" smtClean="0">
                <a:solidFill>
                  <a:schemeClr val="tx1"/>
                </a:solidFill>
              </a:rPr>
              <a:t>Candidate generation problem =&gt; finding local prominent streaks</a:t>
            </a:r>
            <a:endParaRPr lang="en-US" dirty="0">
              <a:solidFill>
                <a:schemeClr val="tx1"/>
              </a:solidFill>
            </a:endParaRPr>
          </a:p>
        </p:txBody>
      </p:sp>
      <p:pic>
        <p:nvPicPr>
          <p:cNvPr id="4" name="图片 78" descr="lps.png"/>
          <p:cNvPicPr>
            <a:picLocks noChangeAspect="1"/>
          </p:cNvPicPr>
          <p:nvPr/>
        </p:nvPicPr>
        <p:blipFill>
          <a:blip r:embed="rId2" cstate="print"/>
          <a:stretch>
            <a:fillRect/>
          </a:stretch>
        </p:blipFill>
        <p:spPr>
          <a:xfrm>
            <a:off x="405624" y="3470871"/>
            <a:ext cx="3381186" cy="1662319"/>
          </a:xfrm>
          <a:prstGeom prst="rect">
            <a:avLst/>
          </a:prstGeom>
        </p:spPr>
      </p:pic>
      <p:pic>
        <p:nvPicPr>
          <p:cNvPr id="5" name="图片 16" descr="ps.png"/>
          <p:cNvPicPr>
            <a:picLocks noChangeAspect="1"/>
          </p:cNvPicPr>
          <p:nvPr/>
        </p:nvPicPr>
        <p:blipFill>
          <a:blip r:embed="rId3" cstate="print"/>
          <a:stretch>
            <a:fillRect/>
          </a:stretch>
        </p:blipFill>
        <p:spPr>
          <a:xfrm>
            <a:off x="4970564" y="3470871"/>
            <a:ext cx="3170582" cy="1670821"/>
          </a:xfrm>
          <a:prstGeom prst="rect">
            <a:avLst/>
          </a:prstGeom>
        </p:spPr>
      </p:pic>
      <p:sp>
        <p:nvSpPr>
          <p:cNvPr id="6" name="Right Arrow 5"/>
          <p:cNvSpPr/>
          <p:nvPr/>
        </p:nvSpPr>
        <p:spPr bwMode="auto">
          <a:xfrm>
            <a:off x="3786810" y="4073127"/>
            <a:ext cx="1183754" cy="457804"/>
          </a:xfrm>
          <a:prstGeom prst="rightArrow">
            <a:avLst/>
          </a:prstGeom>
          <a:solidFill>
            <a:srgbClr val="F580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604" tIns="34302" rIns="68604" bIns="34302" numCol="1" rtlCol="0" anchor="ctr" anchorCtr="0" compatLnSpc="1">
            <a:prstTxWarp prst="textNoShape">
              <a:avLst/>
            </a:prstTxWarp>
          </a:bodyPr>
          <a:lstStyle/>
          <a:p>
            <a:pPr algn="ctr" defTabSz="685848"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8" name="TextBox 7"/>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140353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88" descr="lpsk2.png"/>
          <p:cNvPicPr>
            <a:picLocks noChangeAspect="1"/>
          </p:cNvPicPr>
          <p:nvPr/>
        </p:nvPicPr>
        <p:blipFill>
          <a:blip r:embed="rId2" cstate="print"/>
          <a:stretch>
            <a:fillRect/>
          </a:stretch>
        </p:blipFill>
        <p:spPr>
          <a:xfrm>
            <a:off x="4913896" y="3369367"/>
            <a:ext cx="4230104" cy="1766438"/>
          </a:xfrm>
          <a:prstGeom prst="rect">
            <a:avLst/>
          </a:prstGeom>
        </p:spPr>
      </p:pic>
      <p:sp>
        <p:nvSpPr>
          <p:cNvPr id="2" name="Title 1"/>
          <p:cNvSpPr>
            <a:spLocks noGrp="1"/>
          </p:cNvSpPr>
          <p:nvPr>
            <p:ph type="title"/>
          </p:nvPr>
        </p:nvSpPr>
        <p:spPr>
          <a:xfrm>
            <a:off x="389436" y="171450"/>
            <a:ext cx="8363938" cy="664797"/>
          </a:xfrm>
        </p:spPr>
        <p:txBody>
          <a:bodyPr/>
          <a:lstStyle/>
          <a:p>
            <a:r>
              <a:rPr lang="en-US" dirty="0" smtClean="0">
                <a:solidFill>
                  <a:srgbClr val="0064B1"/>
                </a:solidFill>
              </a:rPr>
              <a:t>Linear </a:t>
            </a:r>
            <a:r>
              <a:rPr lang="en-US" dirty="0">
                <a:solidFill>
                  <a:srgbClr val="0064B1"/>
                </a:solidFill>
              </a:rPr>
              <a:t>LPS </a:t>
            </a:r>
            <a:r>
              <a:rPr lang="en-US" dirty="0" smtClean="0">
                <a:solidFill>
                  <a:srgbClr val="0064B1"/>
                </a:solidFill>
              </a:rPr>
              <a:t>(LLPS) Method</a:t>
            </a:r>
            <a:endParaRPr lang="en-US" dirty="0">
              <a:solidFill>
                <a:srgbClr val="0064B1"/>
              </a:solidFill>
            </a:endParaRPr>
          </a:p>
        </p:txBody>
      </p:sp>
      <p:sp>
        <p:nvSpPr>
          <p:cNvPr id="3" name="Text Placeholder 2"/>
          <p:cNvSpPr>
            <a:spLocks noGrp="1"/>
          </p:cNvSpPr>
          <p:nvPr>
            <p:ph type="body" sz="quarter" idx="10"/>
          </p:nvPr>
        </p:nvSpPr>
        <p:spPr>
          <a:xfrm>
            <a:off x="389436" y="834889"/>
            <a:ext cx="8363938" cy="2553904"/>
          </a:xfrm>
        </p:spPr>
        <p:txBody>
          <a:bodyPr/>
          <a:lstStyle/>
          <a:p>
            <a:pPr lvl="1"/>
            <a:r>
              <a:rPr lang="en-US" sz="1800" dirty="0" smtClean="0">
                <a:solidFill>
                  <a:schemeClr val="tx1"/>
                </a:solidFill>
              </a:rPr>
              <a:t>Sequence p</a:t>
            </a:r>
            <a:r>
              <a:rPr lang="en-US" sz="1800" normalizeH="1" baseline="-25000" dirty="0" smtClean="0">
                <a:solidFill>
                  <a:schemeClr val="tx1"/>
                </a:solidFill>
              </a:rPr>
              <a:t>1</a:t>
            </a:r>
            <a:r>
              <a:rPr lang="en-US" sz="1800" dirty="0" smtClean="0">
                <a:solidFill>
                  <a:schemeClr val="tx1"/>
                </a:solidFill>
              </a:rPr>
              <a:t>, p</a:t>
            </a:r>
            <a:r>
              <a:rPr lang="en-US" sz="1800" normalizeH="1" baseline="-25000" dirty="0" smtClean="0">
                <a:solidFill>
                  <a:schemeClr val="tx1"/>
                </a:solidFill>
              </a:rPr>
              <a:t>2</a:t>
            </a:r>
            <a:r>
              <a:rPr lang="en-US" sz="1800" dirty="0" smtClean="0">
                <a:solidFill>
                  <a:schemeClr val="tx1"/>
                </a:solidFill>
              </a:rPr>
              <a:t>, …, p</a:t>
            </a:r>
            <a:r>
              <a:rPr lang="en-US" sz="1800" normalizeH="1" baseline="-25000" dirty="0" smtClean="0">
                <a:solidFill>
                  <a:schemeClr val="tx1"/>
                </a:solidFill>
              </a:rPr>
              <a:t>n</a:t>
            </a:r>
            <a:r>
              <a:rPr lang="en-US" sz="1800" dirty="0" smtClean="0">
                <a:solidFill>
                  <a:schemeClr val="tx1"/>
                </a:solidFill>
              </a:rPr>
              <a:t>.</a:t>
            </a:r>
          </a:p>
          <a:p>
            <a:pPr lvl="1"/>
            <a:r>
              <a:rPr lang="en-US" sz="1800" dirty="0" smtClean="0">
                <a:solidFill>
                  <a:schemeClr val="tx1"/>
                </a:solidFill>
              </a:rPr>
              <a:t>1</a:t>
            </a:r>
            <a:r>
              <a:rPr lang="en-US" sz="1800" dirty="0">
                <a:solidFill>
                  <a:schemeClr val="tx1"/>
                </a:solidFill>
              </a:rPr>
              <a:t>. Maintain a list of </a:t>
            </a:r>
            <a:r>
              <a:rPr lang="en-US" sz="1800" dirty="0" smtClean="0">
                <a:solidFill>
                  <a:schemeClr val="tx1"/>
                </a:solidFill>
              </a:rPr>
              <a:t>candidate streaks </a:t>
            </a:r>
            <a:r>
              <a:rPr lang="en-US" sz="1800" dirty="0">
                <a:solidFill>
                  <a:schemeClr val="tx1"/>
                </a:solidFill>
              </a:rPr>
              <a:t>when scanning the sequence rightward. </a:t>
            </a:r>
          </a:p>
          <a:p>
            <a:pPr lvl="1"/>
            <a:r>
              <a:rPr lang="en-US" sz="1800" dirty="0">
                <a:solidFill>
                  <a:schemeClr val="tx1"/>
                </a:solidFill>
              </a:rPr>
              <a:t>2. After </a:t>
            </a:r>
            <a:r>
              <a:rPr lang="en-US" sz="1800" dirty="0" err="1" smtClean="0">
                <a:solidFill>
                  <a:schemeClr val="tx1"/>
                </a:solidFill>
              </a:rPr>
              <a:t>p</a:t>
            </a:r>
            <a:r>
              <a:rPr lang="en-US" sz="1800" normalizeH="1" baseline="-25000" dirty="0" err="1" smtClean="0">
                <a:solidFill>
                  <a:schemeClr val="tx1"/>
                </a:solidFill>
              </a:rPr>
              <a:t>k</a:t>
            </a:r>
            <a:r>
              <a:rPr lang="en-US" sz="1800" normalizeH="1" baseline="-25000" dirty="0" smtClean="0">
                <a:solidFill>
                  <a:schemeClr val="tx1"/>
                </a:solidFill>
              </a:rPr>
              <a:t> </a:t>
            </a:r>
            <a:r>
              <a:rPr lang="en-US" sz="1800" dirty="0" smtClean="0">
                <a:solidFill>
                  <a:schemeClr val="tx1"/>
                </a:solidFill>
              </a:rPr>
              <a:t>, </a:t>
            </a:r>
            <a:r>
              <a:rPr lang="en-US" sz="1800" dirty="0">
                <a:solidFill>
                  <a:schemeClr val="tx1"/>
                </a:solidFill>
              </a:rPr>
              <a:t>right-ends of </a:t>
            </a:r>
            <a:r>
              <a:rPr lang="en-US" sz="1800" dirty="0" smtClean="0">
                <a:solidFill>
                  <a:schemeClr val="tx1"/>
                </a:solidFill>
              </a:rPr>
              <a:t>candidates are </a:t>
            </a:r>
            <a:r>
              <a:rPr lang="en-US" sz="1800" dirty="0">
                <a:solidFill>
                  <a:schemeClr val="tx1"/>
                </a:solidFill>
              </a:rPr>
              <a:t>all k. </a:t>
            </a:r>
          </a:p>
          <a:p>
            <a:pPr lvl="1"/>
            <a:r>
              <a:rPr lang="en-US" sz="1800" dirty="0">
                <a:solidFill>
                  <a:schemeClr val="tx1"/>
                </a:solidFill>
              </a:rPr>
              <a:t>3. At </a:t>
            </a:r>
            <a:r>
              <a:rPr lang="en-US" sz="1800" dirty="0" smtClean="0">
                <a:solidFill>
                  <a:schemeClr val="tx1"/>
                </a:solidFill>
              </a:rPr>
              <a:t>p</a:t>
            </a:r>
            <a:r>
              <a:rPr lang="en-US" sz="1800" normalizeH="1" baseline="-25000" dirty="0" smtClean="0">
                <a:solidFill>
                  <a:schemeClr val="tx1"/>
                </a:solidFill>
              </a:rPr>
              <a:t>k+1 </a:t>
            </a:r>
            <a:r>
              <a:rPr lang="en-US" sz="1800" dirty="0" smtClean="0">
                <a:solidFill>
                  <a:schemeClr val="tx1"/>
                </a:solidFill>
              </a:rPr>
              <a:t>, </a:t>
            </a:r>
            <a:r>
              <a:rPr lang="en-US" sz="1800" dirty="0">
                <a:solidFill>
                  <a:schemeClr val="tx1"/>
                </a:solidFill>
              </a:rPr>
              <a:t>try to extend the </a:t>
            </a:r>
            <a:r>
              <a:rPr lang="en-US" sz="1800" dirty="0" smtClean="0">
                <a:solidFill>
                  <a:schemeClr val="tx1"/>
                </a:solidFill>
              </a:rPr>
              <a:t>candidates </a:t>
            </a:r>
            <a:r>
              <a:rPr lang="en-US" sz="1800" dirty="0">
                <a:solidFill>
                  <a:schemeClr val="tx1"/>
                </a:solidFill>
              </a:rPr>
              <a:t>rightward.  </a:t>
            </a:r>
            <a:r>
              <a:rPr lang="en-US" sz="1800" dirty="0" smtClean="0">
                <a:solidFill>
                  <a:schemeClr val="tx1"/>
                </a:solidFill>
              </a:rPr>
              <a:t>	</a:t>
            </a:r>
            <a:endParaRPr lang="en-US" sz="1800" dirty="0">
              <a:solidFill>
                <a:schemeClr val="tx1"/>
              </a:solidFill>
            </a:endParaRPr>
          </a:p>
          <a:p>
            <a:pPr lvl="1"/>
            <a:r>
              <a:rPr lang="en-US" sz="1800" dirty="0">
                <a:solidFill>
                  <a:srgbClr val="F58026"/>
                </a:solidFill>
              </a:rPr>
              <a:t>	</a:t>
            </a:r>
            <a:r>
              <a:rPr lang="en-US" sz="1800" dirty="0" smtClean="0">
                <a:solidFill>
                  <a:srgbClr val="F58026"/>
                </a:solidFill>
              </a:rPr>
              <a:t>Candidates s: </a:t>
            </a:r>
            <a:endParaRPr lang="en-US" sz="1800" dirty="0">
              <a:solidFill>
                <a:srgbClr val="F58026"/>
              </a:solidFill>
            </a:endParaRPr>
          </a:p>
          <a:p>
            <a:pPr lvl="1"/>
            <a:r>
              <a:rPr lang="en-US" sz="1800" dirty="0">
                <a:solidFill>
                  <a:srgbClr val="F58026"/>
                </a:solidFill>
              </a:rPr>
              <a:t>	</a:t>
            </a:r>
            <a:r>
              <a:rPr lang="en-US" sz="1800" dirty="0" smtClean="0">
                <a:solidFill>
                  <a:srgbClr val="F58026"/>
                </a:solidFill>
              </a:rPr>
              <a:t>(3.a) </a:t>
            </a:r>
            <a:r>
              <a:rPr lang="en-US" sz="1800" dirty="0" err="1" smtClean="0">
                <a:solidFill>
                  <a:srgbClr val="F58026"/>
                </a:solidFill>
              </a:rPr>
              <a:t>s.v</a:t>
            </a:r>
            <a:r>
              <a:rPr lang="en-US" sz="1800" dirty="0" smtClean="0">
                <a:solidFill>
                  <a:srgbClr val="F58026"/>
                </a:solidFill>
              </a:rPr>
              <a:t> </a:t>
            </a:r>
            <a:r>
              <a:rPr lang="en-US" sz="1800" dirty="0">
                <a:solidFill>
                  <a:srgbClr val="F58026"/>
                </a:solidFill>
              </a:rPr>
              <a:t>&lt; </a:t>
            </a:r>
            <a:r>
              <a:rPr lang="en-US" sz="1800" dirty="0" smtClean="0">
                <a:solidFill>
                  <a:srgbClr val="F58026"/>
                </a:solidFill>
              </a:rPr>
              <a:t>p</a:t>
            </a:r>
            <a:r>
              <a:rPr lang="en-US" sz="1800" normalizeH="1" baseline="-25000" dirty="0" smtClean="0">
                <a:solidFill>
                  <a:srgbClr val="F58026"/>
                </a:solidFill>
              </a:rPr>
              <a:t>k+1 </a:t>
            </a:r>
            <a:r>
              <a:rPr lang="en-US" sz="1800" dirty="0" smtClean="0">
                <a:solidFill>
                  <a:srgbClr val="F58026"/>
                </a:solidFill>
              </a:rPr>
              <a:t>: extend. </a:t>
            </a:r>
          </a:p>
          <a:p>
            <a:pPr lvl="1"/>
            <a:r>
              <a:rPr lang="en-US" sz="1800" dirty="0">
                <a:solidFill>
                  <a:srgbClr val="F58026"/>
                </a:solidFill>
              </a:rPr>
              <a:t>	(</a:t>
            </a:r>
            <a:r>
              <a:rPr lang="en-US" sz="1800" dirty="0" smtClean="0">
                <a:solidFill>
                  <a:srgbClr val="F58026"/>
                </a:solidFill>
              </a:rPr>
              <a:t>3.b) </a:t>
            </a:r>
            <a:r>
              <a:rPr lang="en-US" sz="1800" dirty="0" err="1">
                <a:solidFill>
                  <a:srgbClr val="F58026"/>
                </a:solidFill>
              </a:rPr>
              <a:t>s.v</a:t>
            </a:r>
            <a:r>
              <a:rPr lang="en-US" sz="1800" dirty="0">
                <a:solidFill>
                  <a:srgbClr val="F58026"/>
                </a:solidFill>
              </a:rPr>
              <a:t> </a:t>
            </a:r>
            <a:r>
              <a:rPr lang="en-US" sz="1800" dirty="0" smtClean="0">
                <a:solidFill>
                  <a:srgbClr val="F58026"/>
                </a:solidFill>
              </a:rPr>
              <a:t>&gt; </a:t>
            </a:r>
            <a:r>
              <a:rPr lang="en-US" sz="1800" dirty="0">
                <a:solidFill>
                  <a:srgbClr val="F58026"/>
                </a:solidFill>
              </a:rPr>
              <a:t>p</a:t>
            </a:r>
            <a:r>
              <a:rPr lang="en-US" sz="1800" normalizeH="1" baseline="-25000" dirty="0">
                <a:solidFill>
                  <a:srgbClr val="F58026"/>
                </a:solidFill>
              </a:rPr>
              <a:t>k+1 </a:t>
            </a:r>
            <a:r>
              <a:rPr lang="en-US" sz="1800" dirty="0">
                <a:solidFill>
                  <a:srgbClr val="F58026"/>
                </a:solidFill>
              </a:rPr>
              <a:t>: </a:t>
            </a:r>
            <a:r>
              <a:rPr lang="en-US" sz="1800" dirty="0" smtClean="0">
                <a:solidFill>
                  <a:srgbClr val="F58026"/>
                </a:solidFill>
              </a:rPr>
              <a:t>belong to LPS.</a:t>
            </a:r>
          </a:p>
          <a:p>
            <a:pPr lvl="1"/>
            <a:r>
              <a:rPr lang="en-US" sz="1800" dirty="0">
                <a:solidFill>
                  <a:srgbClr val="F58026"/>
                </a:solidFill>
              </a:rPr>
              <a:t>	</a:t>
            </a:r>
            <a:r>
              <a:rPr lang="en-US" sz="1800" dirty="0" smtClean="0">
                <a:solidFill>
                  <a:srgbClr val="F58026"/>
                </a:solidFill>
              </a:rPr>
              <a:t>(3.c) </a:t>
            </a:r>
            <a:r>
              <a:rPr lang="en-US" sz="1800" dirty="0" err="1" smtClean="0">
                <a:solidFill>
                  <a:srgbClr val="F58026"/>
                </a:solidFill>
              </a:rPr>
              <a:t>s.v</a:t>
            </a:r>
            <a:r>
              <a:rPr lang="en-US" sz="1800" dirty="0" smtClean="0">
                <a:solidFill>
                  <a:srgbClr val="F58026"/>
                </a:solidFill>
              </a:rPr>
              <a:t> &gt;= p</a:t>
            </a:r>
            <a:r>
              <a:rPr lang="en-US" sz="1800" normalizeH="1" baseline="-25000" dirty="0" smtClean="0">
                <a:solidFill>
                  <a:srgbClr val="F58026"/>
                </a:solidFill>
              </a:rPr>
              <a:t>k+1 </a:t>
            </a:r>
            <a:r>
              <a:rPr lang="en-US" sz="1800" dirty="0" smtClean="0">
                <a:solidFill>
                  <a:srgbClr val="F58026"/>
                </a:solidFill>
              </a:rPr>
              <a:t>: extend the leftmost (longest) such s.</a:t>
            </a:r>
            <a:endParaRPr lang="en-US" sz="1800" dirty="0">
              <a:solidFill>
                <a:srgbClr val="F58026"/>
              </a:solidFill>
            </a:endParaRPr>
          </a:p>
          <a:p>
            <a:pPr lvl="1"/>
            <a:r>
              <a:rPr lang="en-US" sz="1800" dirty="0">
                <a:solidFill>
                  <a:schemeClr val="tx1"/>
                </a:solidFill>
              </a:rPr>
              <a:t>4. After </a:t>
            </a:r>
            <a:r>
              <a:rPr lang="en-US" sz="1800" dirty="0" err="1" smtClean="0">
                <a:solidFill>
                  <a:schemeClr val="tx1"/>
                </a:solidFill>
              </a:rPr>
              <a:t>p</a:t>
            </a:r>
            <a:r>
              <a:rPr lang="en-US" sz="1800" normalizeH="1" baseline="-25000" dirty="0" err="1" smtClean="0">
                <a:solidFill>
                  <a:schemeClr val="tx1"/>
                </a:solidFill>
              </a:rPr>
              <a:t>n</a:t>
            </a:r>
            <a:r>
              <a:rPr lang="en-US" sz="1800" normalizeH="1" baseline="-25000" dirty="0" smtClean="0">
                <a:solidFill>
                  <a:schemeClr val="tx1"/>
                </a:solidFill>
              </a:rPr>
              <a:t> </a:t>
            </a:r>
            <a:r>
              <a:rPr lang="en-US" sz="1800" dirty="0" smtClean="0">
                <a:solidFill>
                  <a:schemeClr val="tx1"/>
                </a:solidFill>
              </a:rPr>
              <a:t>all remaining candidates are </a:t>
            </a:r>
            <a:r>
              <a:rPr lang="en-US" sz="1800" dirty="0">
                <a:solidFill>
                  <a:schemeClr val="tx1"/>
                </a:solidFill>
              </a:rPr>
              <a:t>LPS. </a:t>
            </a:r>
            <a:endParaRPr lang="en-US" sz="1800" dirty="0" smtClean="0"/>
          </a:p>
        </p:txBody>
      </p:sp>
      <p:pic>
        <p:nvPicPr>
          <p:cNvPr id="6" name="图片 89" descr="lpsk.png"/>
          <p:cNvPicPr>
            <a:picLocks noChangeAspect="1"/>
          </p:cNvPicPr>
          <p:nvPr/>
        </p:nvPicPr>
        <p:blipFill>
          <a:blip r:embed="rId3" cstate="print"/>
          <a:stretch>
            <a:fillRect/>
          </a:stretch>
        </p:blipFill>
        <p:spPr>
          <a:xfrm>
            <a:off x="61419" y="3369367"/>
            <a:ext cx="4230104" cy="1766438"/>
          </a:xfrm>
          <a:prstGeom prst="rect">
            <a:avLst/>
          </a:prstGeom>
        </p:spPr>
      </p:pic>
      <p:sp>
        <p:nvSpPr>
          <p:cNvPr id="7" name="Right Arrow 6"/>
          <p:cNvSpPr/>
          <p:nvPr/>
        </p:nvSpPr>
        <p:spPr bwMode="auto">
          <a:xfrm>
            <a:off x="3911549" y="3929579"/>
            <a:ext cx="1183754" cy="457804"/>
          </a:xfrm>
          <a:prstGeom prst="rightArrow">
            <a:avLst/>
          </a:prstGeom>
          <a:solidFill>
            <a:srgbClr val="F580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604" tIns="34302" rIns="68604" bIns="34302" numCol="1" rtlCol="0" anchor="ctr" anchorCtr="0" compatLnSpc="1">
            <a:prstTxWarp prst="textNoShape">
              <a:avLst/>
            </a:prstTxWarp>
          </a:bodyPr>
          <a:lstStyle/>
          <a:p>
            <a:pPr algn="ctr" defTabSz="685848"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9" name="TextBox 8"/>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7773094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a:solidFill>
                  <a:srgbClr val="0064B1"/>
                </a:solidFill>
              </a:rPr>
              <a:t>Linear LPS (LLPS) Method</a:t>
            </a:r>
            <a:endParaRPr lang="en-US" dirty="0"/>
          </a:p>
        </p:txBody>
      </p:sp>
      <p:sp>
        <p:nvSpPr>
          <p:cNvPr id="3" name="Text Placeholder 2"/>
          <p:cNvSpPr>
            <a:spLocks noGrp="1"/>
          </p:cNvSpPr>
          <p:nvPr>
            <p:ph type="body" sz="quarter" idx="10"/>
          </p:nvPr>
        </p:nvSpPr>
        <p:spPr>
          <a:xfrm>
            <a:off x="389436" y="849797"/>
            <a:ext cx="8363938" cy="997196"/>
          </a:xfrm>
        </p:spPr>
        <p:txBody>
          <a:bodyPr/>
          <a:lstStyle/>
          <a:p>
            <a:pPr lvl="1"/>
            <a:r>
              <a:rPr lang="en-US" sz="2400" dirty="0" smtClean="0">
                <a:solidFill>
                  <a:srgbClr val="F58026"/>
                </a:solidFill>
                <a:latin typeface="Segoe UI Light" pitchFamily="34" charset="0"/>
              </a:rPr>
              <a:t>Candidates share </a:t>
            </a:r>
            <a:r>
              <a:rPr lang="en-US" sz="2400" dirty="0">
                <a:solidFill>
                  <a:srgbClr val="F58026"/>
                </a:solidFill>
                <a:latin typeface="Segoe UI Light" pitchFamily="34" charset="0"/>
              </a:rPr>
              <a:t>the same right-end, </a:t>
            </a:r>
            <a:r>
              <a:rPr lang="en-US" sz="2400" dirty="0" smtClean="0">
                <a:solidFill>
                  <a:srgbClr val="F58026"/>
                </a:solidFill>
                <a:latin typeface="Segoe UI Light" pitchFamily="34" charset="0"/>
              </a:rPr>
              <a:t>their </a:t>
            </a:r>
            <a:r>
              <a:rPr lang="en-US" sz="2400" dirty="0">
                <a:solidFill>
                  <a:srgbClr val="F58026"/>
                </a:solidFill>
                <a:latin typeface="Segoe UI Light" pitchFamily="34" charset="0"/>
              </a:rPr>
              <a:t>minimum values </a:t>
            </a:r>
            <a:r>
              <a:rPr lang="en-US" sz="2400" dirty="0" smtClean="0">
                <a:solidFill>
                  <a:srgbClr val="F58026"/>
                </a:solidFill>
                <a:latin typeface="Segoe UI Light" pitchFamily="34" charset="0"/>
              </a:rPr>
              <a:t>monotonically increase, if they are </a:t>
            </a:r>
            <a:r>
              <a:rPr lang="en-US" sz="2400" dirty="0">
                <a:solidFill>
                  <a:srgbClr val="F58026"/>
                </a:solidFill>
                <a:latin typeface="Segoe UI Light" pitchFamily="34" charset="0"/>
              </a:rPr>
              <a:t>listed in the increasing order of left-ends. </a:t>
            </a:r>
          </a:p>
        </p:txBody>
      </p:sp>
      <p:grpSp>
        <p:nvGrpSpPr>
          <p:cNvPr id="18" name="Group 17"/>
          <p:cNvGrpSpPr/>
          <p:nvPr/>
        </p:nvGrpSpPr>
        <p:grpSpPr>
          <a:xfrm>
            <a:off x="79513" y="1727983"/>
            <a:ext cx="8936766" cy="3273887"/>
            <a:chOff x="11756191" y="20571516"/>
            <a:chExt cx="24401018" cy="14251524"/>
          </a:xfrm>
        </p:grpSpPr>
        <p:pic>
          <p:nvPicPr>
            <p:cNvPr id="11" name="图片 88" descr="lpsk2.png"/>
            <p:cNvPicPr>
              <a:picLocks noChangeAspect="1"/>
            </p:cNvPicPr>
            <p:nvPr/>
          </p:nvPicPr>
          <p:blipFill>
            <a:blip r:embed="rId2" cstate="print"/>
            <a:stretch>
              <a:fillRect/>
            </a:stretch>
          </p:blipFill>
          <p:spPr>
            <a:xfrm>
              <a:off x="25454001" y="20571516"/>
              <a:ext cx="10703208" cy="7125762"/>
            </a:xfrm>
            <a:prstGeom prst="rect">
              <a:avLst/>
            </a:prstGeom>
          </p:spPr>
        </p:pic>
        <p:pic>
          <p:nvPicPr>
            <p:cNvPr id="12" name="图片 89" descr="lpsk.png"/>
            <p:cNvPicPr>
              <a:picLocks noChangeAspect="1"/>
            </p:cNvPicPr>
            <p:nvPr/>
          </p:nvPicPr>
          <p:blipFill>
            <a:blip r:embed="rId3" cstate="print"/>
            <a:stretch>
              <a:fillRect/>
            </a:stretch>
          </p:blipFill>
          <p:spPr>
            <a:xfrm>
              <a:off x="11756191" y="20753082"/>
              <a:ext cx="10703208" cy="7125762"/>
            </a:xfrm>
            <a:prstGeom prst="rect">
              <a:avLst/>
            </a:prstGeom>
          </p:spPr>
        </p:pic>
        <p:pic>
          <p:nvPicPr>
            <p:cNvPr id="15" name="图片 56" descr="lv.png"/>
            <p:cNvPicPr>
              <a:picLocks noChangeAspect="1"/>
            </p:cNvPicPr>
            <p:nvPr/>
          </p:nvPicPr>
          <p:blipFill>
            <a:blip r:embed="rId4" cstate="print"/>
            <a:stretch>
              <a:fillRect/>
            </a:stretch>
          </p:blipFill>
          <p:spPr>
            <a:xfrm>
              <a:off x="12283714" y="27697278"/>
              <a:ext cx="9648159" cy="7125762"/>
            </a:xfrm>
            <a:prstGeom prst="rect">
              <a:avLst/>
            </a:prstGeom>
          </p:spPr>
        </p:pic>
        <p:pic>
          <p:nvPicPr>
            <p:cNvPr id="16" name="图片 57" descr="lv2.png"/>
            <p:cNvPicPr>
              <a:picLocks noChangeAspect="1"/>
            </p:cNvPicPr>
            <p:nvPr/>
          </p:nvPicPr>
          <p:blipFill>
            <a:blip r:embed="rId5" cstate="print"/>
            <a:stretch>
              <a:fillRect/>
            </a:stretch>
          </p:blipFill>
          <p:spPr>
            <a:xfrm>
              <a:off x="25974398" y="27555771"/>
              <a:ext cx="9662412" cy="7125762"/>
            </a:xfrm>
            <a:prstGeom prst="rect">
              <a:avLst/>
            </a:prstGeom>
          </p:spPr>
        </p:pic>
      </p:grpSp>
      <p:sp>
        <p:nvSpPr>
          <p:cNvPr id="14" name="Right Arrow 13"/>
          <p:cNvSpPr/>
          <p:nvPr/>
        </p:nvSpPr>
        <p:spPr bwMode="auto">
          <a:xfrm>
            <a:off x="3999516" y="3177734"/>
            <a:ext cx="1183754" cy="457804"/>
          </a:xfrm>
          <a:prstGeom prst="rightArrow">
            <a:avLst/>
          </a:prstGeom>
          <a:solidFill>
            <a:srgbClr val="F580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604" tIns="34302" rIns="68604" bIns="34302" numCol="1" rtlCol="0" anchor="ctr" anchorCtr="0" compatLnSpc="1">
            <a:prstTxWarp prst="textNoShape">
              <a:avLst/>
            </a:prstTxWarp>
          </a:bodyPr>
          <a:lstStyle/>
          <a:p>
            <a:pPr algn="ctr" defTabSz="685848"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7" name="TextBox 16"/>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3132490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a:solidFill>
                  <a:srgbClr val="0064B1"/>
                </a:solidFill>
              </a:rPr>
              <a:t>Linear LPS (LLPS) Method</a:t>
            </a:r>
            <a:endParaRPr lang="en-US" dirty="0"/>
          </a:p>
        </p:txBody>
      </p:sp>
      <p:sp>
        <p:nvSpPr>
          <p:cNvPr id="3" name="Text Placeholder 2"/>
          <p:cNvSpPr>
            <a:spLocks noGrp="1"/>
          </p:cNvSpPr>
          <p:nvPr>
            <p:ph type="body" sz="quarter" idx="10"/>
          </p:nvPr>
        </p:nvSpPr>
        <p:spPr>
          <a:xfrm>
            <a:off x="389436" y="849797"/>
            <a:ext cx="8363938" cy="3056221"/>
          </a:xfrm>
        </p:spPr>
        <p:txBody>
          <a:bodyPr/>
          <a:lstStyle/>
          <a:p>
            <a:pPr lvl="1"/>
            <a:r>
              <a:rPr lang="en-US" sz="4000" dirty="0" smtClean="0">
                <a:solidFill>
                  <a:srgbClr val="F58026"/>
                </a:solidFill>
                <a:latin typeface="Segoe UI Light" pitchFamily="34" charset="0"/>
              </a:rPr>
              <a:t>After</a:t>
            </a:r>
            <a:r>
              <a:rPr lang="en-US" sz="4000" dirty="0">
                <a:solidFill>
                  <a:srgbClr val="F58026"/>
                </a:solidFill>
                <a:latin typeface="Segoe UI Light" pitchFamily="34" charset="0"/>
              </a:rPr>
              <a:t> </a:t>
            </a:r>
            <a:r>
              <a:rPr lang="en-US" sz="4000" dirty="0" err="1">
                <a:solidFill>
                  <a:srgbClr val="F58026"/>
                </a:solidFill>
                <a:latin typeface="Segoe UI Light" pitchFamily="34" charset="0"/>
              </a:rPr>
              <a:t>p</a:t>
            </a:r>
            <a:r>
              <a:rPr lang="en-US" sz="4000" normalizeH="1" baseline="-25000" dirty="0" err="1">
                <a:solidFill>
                  <a:srgbClr val="F58026"/>
                </a:solidFill>
                <a:latin typeface="Segoe UI Light" pitchFamily="34" charset="0"/>
              </a:rPr>
              <a:t>k</a:t>
            </a:r>
            <a:r>
              <a:rPr lang="en-US" sz="4000" normalizeH="1" baseline="-25000" dirty="0">
                <a:solidFill>
                  <a:srgbClr val="F58026"/>
                </a:solidFill>
                <a:latin typeface="Segoe UI Light" pitchFamily="34" charset="0"/>
              </a:rPr>
              <a:t> </a:t>
            </a:r>
            <a:r>
              <a:rPr lang="en-US" sz="4000" dirty="0" smtClean="0">
                <a:solidFill>
                  <a:srgbClr val="F58026"/>
                </a:solidFill>
                <a:latin typeface="Segoe UI Light" pitchFamily="34" charset="0"/>
              </a:rPr>
              <a:t>, it has found:</a:t>
            </a:r>
          </a:p>
          <a:p>
            <a:pPr lvl="1"/>
            <a:r>
              <a:rPr lang="en-US" sz="2000" dirty="0">
                <a:solidFill>
                  <a:schemeClr val="tx1"/>
                </a:solidFill>
                <a:latin typeface="Segoe UI Light" pitchFamily="34" charset="0"/>
              </a:rPr>
              <a:t>	A</a:t>
            </a:r>
            <a:r>
              <a:rPr lang="en-US" sz="2000" dirty="0" smtClean="0">
                <a:solidFill>
                  <a:schemeClr val="tx1"/>
                </a:solidFill>
                <a:latin typeface="Segoe UI Light" pitchFamily="34" charset="0"/>
              </a:rPr>
              <a:t>ll LPSs ending before k</a:t>
            </a:r>
          </a:p>
          <a:p>
            <a:pPr lvl="1"/>
            <a:endParaRPr lang="en-US" sz="2000" dirty="0" smtClean="0">
              <a:solidFill>
                <a:schemeClr val="tx1"/>
              </a:solidFill>
              <a:latin typeface="Segoe UI Light" pitchFamily="34" charset="0"/>
            </a:endParaRPr>
          </a:p>
          <a:p>
            <a:pPr lvl="1"/>
            <a:r>
              <a:rPr lang="en-US" sz="2000" dirty="0" smtClean="0">
                <a:solidFill>
                  <a:schemeClr val="tx1"/>
                </a:solidFill>
                <a:latin typeface="Segoe UI Light" pitchFamily="34" charset="0"/>
              </a:rPr>
              <a:t>	Candidates ending at k either are LPSs or can be grown to LPSs ending after k.</a:t>
            </a:r>
            <a:endParaRPr lang="en-US" sz="2000" dirty="0">
              <a:solidFill>
                <a:schemeClr val="tx1"/>
              </a:solidFill>
              <a:latin typeface="Segoe UI Light" pitchFamily="34" charset="0"/>
            </a:endParaRPr>
          </a:p>
          <a:p>
            <a:pPr lvl="1"/>
            <a:endParaRPr lang="en-US" sz="2800" dirty="0" smtClean="0">
              <a:solidFill>
                <a:srgbClr val="F58026"/>
              </a:solidFill>
              <a:latin typeface="Segoe UI Light" pitchFamily="34" charset="0"/>
            </a:endParaRPr>
          </a:p>
          <a:p>
            <a:pPr lvl="1"/>
            <a:r>
              <a:rPr lang="en-US" sz="2800" dirty="0" smtClean="0">
                <a:solidFill>
                  <a:srgbClr val="F58026"/>
                </a:solidFill>
                <a:latin typeface="Segoe UI Light" pitchFamily="34" charset="0"/>
              </a:rPr>
              <a:t>Monitoring (keeping prominent streaks up-to-date) is simple:</a:t>
            </a:r>
          </a:p>
          <a:p>
            <a:pPr lvl="1"/>
            <a:r>
              <a:rPr lang="en-US" sz="2000" dirty="0">
                <a:solidFill>
                  <a:schemeClr val="tx1"/>
                </a:solidFill>
                <a:latin typeface="Segoe UI Light" pitchFamily="34" charset="0"/>
              </a:rPr>
              <a:t>	</a:t>
            </a:r>
            <a:r>
              <a:rPr lang="en-US" sz="2000" dirty="0" smtClean="0">
                <a:solidFill>
                  <a:schemeClr val="tx1"/>
                </a:solidFill>
                <a:latin typeface="Segoe UI Light" pitchFamily="34" charset="0"/>
              </a:rPr>
              <a:t>If PSs till k are requested, compare all found LPSs and all remaining candidates.</a:t>
            </a:r>
            <a:endParaRPr lang="en-US" sz="2000" dirty="0">
              <a:solidFill>
                <a:schemeClr val="tx1"/>
              </a:solidFill>
              <a:latin typeface="Segoe UI Light" pitchFamily="34" charset="0"/>
            </a:endParaRPr>
          </a:p>
        </p:txBody>
      </p:sp>
      <p:sp>
        <p:nvSpPr>
          <p:cNvPr id="5" name="TextBox 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2648827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smtClean="0">
                <a:solidFill>
                  <a:schemeClr val="accent5">
                    <a:lumMod val="75000"/>
                  </a:schemeClr>
                </a:solidFill>
                <a:latin typeface="Garamond" panose="02020404030301010803" pitchFamily="18" charset="0"/>
              </a:rPr>
              <a:t>Datasets In Experiments</a:t>
            </a:r>
            <a:endParaRPr lang="en-US" dirty="0">
              <a:solidFill>
                <a:schemeClr val="accent5">
                  <a:lumMod val="75000"/>
                </a:schemeClr>
              </a:solidFill>
              <a:latin typeface="Garamond" panose="02020404030301010803" pitchFamily="18" charset="0"/>
            </a:endParaRP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03243"/>
            <a:ext cx="9144000" cy="1960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4" y="2707481"/>
            <a:ext cx="4210050" cy="24360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1634" y="2782490"/>
            <a:ext cx="388620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92" y="2792611"/>
            <a:ext cx="9062416" cy="23610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191140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smtClean="0">
                <a:solidFill>
                  <a:srgbClr val="0064B1"/>
                </a:solidFill>
                <a:latin typeface="Garamond" panose="02020404030301010803" pitchFamily="18" charset="0"/>
              </a:rPr>
              <a:t>Sample Prominent Streaks</a:t>
            </a:r>
            <a:endParaRPr lang="en-US" dirty="0">
              <a:solidFill>
                <a:srgbClr val="0064B1"/>
              </a:solidFill>
              <a:latin typeface="Garamond" panose="02020404030301010803" pitchFamily="18" charset="0"/>
            </a:endParaRPr>
          </a:p>
        </p:txBody>
      </p:sp>
      <p:sp>
        <p:nvSpPr>
          <p:cNvPr id="3" name="Text Placeholder 2"/>
          <p:cNvSpPr>
            <a:spLocks noGrp="1"/>
          </p:cNvSpPr>
          <p:nvPr>
            <p:ph type="body" sz="quarter" idx="10"/>
          </p:nvPr>
        </p:nvSpPr>
        <p:spPr>
          <a:xfrm>
            <a:off x="389436" y="819979"/>
            <a:ext cx="8552545" cy="3380413"/>
          </a:xfrm>
        </p:spPr>
        <p:txBody>
          <a:bodyPr/>
          <a:lstStyle/>
          <a:p>
            <a:r>
              <a:rPr lang="en-US" dirty="0" smtClean="0">
                <a:solidFill>
                  <a:srgbClr val="F58026"/>
                </a:solidFill>
                <a:latin typeface="Garamond" panose="02020404030301010803" pitchFamily="18" charset="0"/>
              </a:rPr>
              <a:t>Melbourne </a:t>
            </a:r>
            <a:r>
              <a:rPr lang="en-US" dirty="0">
                <a:solidFill>
                  <a:srgbClr val="F58026"/>
                </a:solidFill>
                <a:latin typeface="Garamond" panose="02020404030301010803" pitchFamily="18" charset="0"/>
              </a:rPr>
              <a:t>daily min/max temperature between 1981 and 1990 (Melb1 &amp; Melb2)</a:t>
            </a:r>
          </a:p>
          <a:p>
            <a:pPr lvl="1"/>
            <a:r>
              <a:rPr lang="en-US" sz="2400" dirty="0">
                <a:solidFill>
                  <a:schemeClr val="tx1"/>
                </a:solidFill>
                <a:latin typeface="Garamond" panose="02020404030301010803" pitchFamily="18" charset="0"/>
              </a:rPr>
              <a:t>M</a:t>
            </a:r>
            <a:r>
              <a:rPr lang="en-US" sz="2400" dirty="0" smtClean="0">
                <a:solidFill>
                  <a:schemeClr val="tx1"/>
                </a:solidFill>
                <a:latin typeface="Garamond" panose="02020404030301010803" pitchFamily="18" charset="0"/>
              </a:rPr>
              <a:t>ore </a:t>
            </a:r>
            <a:r>
              <a:rPr lang="en-US" sz="2400" dirty="0">
                <a:solidFill>
                  <a:schemeClr val="tx1"/>
                </a:solidFill>
                <a:latin typeface="Garamond" panose="02020404030301010803" pitchFamily="18" charset="0"/>
              </a:rPr>
              <a:t>than 2000 days with min temperature above </a:t>
            </a:r>
            <a:r>
              <a:rPr lang="en-US" sz="2400" dirty="0" smtClean="0">
                <a:solidFill>
                  <a:schemeClr val="tx1"/>
                </a:solidFill>
                <a:latin typeface="Garamond" panose="02020404030301010803" pitchFamily="18" charset="0"/>
              </a:rPr>
              <a:t>zero </a:t>
            </a:r>
          </a:p>
          <a:p>
            <a:pPr lvl="1"/>
            <a:r>
              <a:rPr lang="en-US" sz="2400" dirty="0" smtClean="0">
                <a:solidFill>
                  <a:schemeClr val="tx1"/>
                </a:solidFill>
                <a:latin typeface="Garamond" panose="02020404030301010803" pitchFamily="18" charset="0"/>
              </a:rPr>
              <a:t>6 </a:t>
            </a:r>
            <a:r>
              <a:rPr lang="en-US" sz="2400" dirty="0">
                <a:solidFill>
                  <a:schemeClr val="tx1"/>
                </a:solidFill>
                <a:latin typeface="Garamond" panose="02020404030301010803" pitchFamily="18" charset="0"/>
              </a:rPr>
              <a:t>days: the longest streak above 35 degrees </a:t>
            </a:r>
            <a:r>
              <a:rPr lang="en-US" sz="2400" dirty="0" smtClean="0">
                <a:solidFill>
                  <a:schemeClr val="tx1"/>
                </a:solidFill>
                <a:latin typeface="Garamond" panose="02020404030301010803" pitchFamily="18" charset="0"/>
              </a:rPr>
              <a:t>Celsius </a:t>
            </a:r>
          </a:p>
          <a:p>
            <a:pPr lvl="1"/>
            <a:endParaRPr lang="en-US" dirty="0" smtClean="0">
              <a:latin typeface="Garamond" panose="02020404030301010803" pitchFamily="18" charset="0"/>
            </a:endParaRPr>
          </a:p>
          <a:p>
            <a:r>
              <a:rPr lang="en-US" dirty="0">
                <a:solidFill>
                  <a:srgbClr val="F58026"/>
                </a:solidFill>
                <a:latin typeface="Garamond" panose="02020404030301010803" pitchFamily="18" charset="0"/>
              </a:rPr>
              <a:t>Traffic count of Wikipedia page of Lady Gaga (</a:t>
            </a:r>
            <a:r>
              <a:rPr lang="en-US" dirty="0" smtClean="0">
                <a:solidFill>
                  <a:srgbClr val="F58026"/>
                </a:solidFill>
                <a:latin typeface="Garamond" panose="02020404030301010803" pitchFamily="18" charset="0"/>
              </a:rPr>
              <a:t>Wiki2)</a:t>
            </a:r>
            <a:endParaRPr lang="en-US" dirty="0">
              <a:solidFill>
                <a:srgbClr val="F58026"/>
              </a:solidFill>
              <a:latin typeface="Garamond" panose="02020404030301010803" pitchFamily="18" charset="0"/>
            </a:endParaRPr>
          </a:p>
          <a:p>
            <a:pPr lvl="1"/>
            <a:r>
              <a:rPr lang="en-US" sz="2400" dirty="0">
                <a:solidFill>
                  <a:schemeClr val="tx1"/>
                </a:solidFill>
                <a:latin typeface="Garamond" panose="02020404030301010803" pitchFamily="18" charset="0"/>
              </a:rPr>
              <a:t>M</a:t>
            </a:r>
            <a:r>
              <a:rPr lang="en-US" sz="2400" dirty="0" smtClean="0">
                <a:solidFill>
                  <a:schemeClr val="tx1"/>
                </a:solidFill>
                <a:latin typeface="Garamond" panose="02020404030301010803" pitchFamily="18" charset="0"/>
              </a:rPr>
              <a:t>ore </a:t>
            </a:r>
            <a:r>
              <a:rPr lang="en-US" sz="2400" dirty="0">
                <a:solidFill>
                  <a:schemeClr val="tx1"/>
                </a:solidFill>
                <a:latin typeface="Garamond" panose="02020404030301010803" pitchFamily="18" charset="0"/>
              </a:rPr>
              <a:t>than half of the prominent streaks are around Sep. 12th  (VMA 2010)</a:t>
            </a:r>
          </a:p>
          <a:p>
            <a:pPr lvl="1"/>
            <a:r>
              <a:rPr lang="en-US" sz="2400" dirty="0" smtClean="0">
                <a:solidFill>
                  <a:schemeClr val="tx1"/>
                </a:solidFill>
                <a:latin typeface="Garamond" panose="02020404030301010803" pitchFamily="18" charset="0"/>
              </a:rPr>
              <a:t>at </a:t>
            </a:r>
            <a:r>
              <a:rPr lang="en-US" sz="2400" dirty="0">
                <a:solidFill>
                  <a:schemeClr val="tx1"/>
                </a:solidFill>
                <a:latin typeface="Garamond" panose="02020404030301010803" pitchFamily="18" charset="0"/>
              </a:rPr>
              <a:t>least 2000 hourly visits lasting for almost 4 days </a:t>
            </a:r>
          </a:p>
        </p:txBody>
      </p:sp>
      <p:pic>
        <p:nvPicPr>
          <p:cNvPr id="4" name="图片 92" descr="aus.gif"/>
          <p:cNvPicPr>
            <a:picLocks noChangeAspect="1"/>
          </p:cNvPicPr>
          <p:nvPr/>
        </p:nvPicPr>
        <p:blipFill>
          <a:blip r:embed="rId2" cstate="print"/>
          <a:stretch>
            <a:fillRect/>
          </a:stretch>
        </p:blipFill>
        <p:spPr>
          <a:xfrm>
            <a:off x="6513070" y="1978492"/>
            <a:ext cx="1483666" cy="645437"/>
          </a:xfrm>
          <a:prstGeom prst="rect">
            <a:avLst/>
          </a:prstGeom>
        </p:spPr>
      </p:pic>
      <p:pic>
        <p:nvPicPr>
          <p:cNvPr id="5" name="图片 95" descr="gaga.jpg"/>
          <p:cNvPicPr>
            <a:picLocks noChangeAspect="1"/>
          </p:cNvPicPr>
          <p:nvPr/>
        </p:nvPicPr>
        <p:blipFill>
          <a:blip r:embed="rId3" cstate="print"/>
          <a:stretch>
            <a:fillRect/>
          </a:stretch>
        </p:blipFill>
        <p:spPr>
          <a:xfrm>
            <a:off x="6537211" y="3920986"/>
            <a:ext cx="1435384" cy="1115167"/>
          </a:xfrm>
          <a:prstGeom prst="rect">
            <a:avLst/>
          </a:prstGeom>
        </p:spPr>
      </p:pic>
      <p:sp>
        <p:nvSpPr>
          <p:cNvPr id="6" name="TextBox 5"/>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8512014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smtClean="0">
                <a:solidFill>
                  <a:srgbClr val="0064B1"/>
                </a:solidFill>
              </a:rPr>
              <a:t>General Prominent Streaks</a:t>
            </a:r>
            <a:endParaRPr lang="en-US" dirty="0">
              <a:solidFill>
                <a:srgbClr val="0064B1"/>
              </a:solidFill>
            </a:endParaRPr>
          </a:p>
        </p:txBody>
      </p:sp>
      <p:sp>
        <p:nvSpPr>
          <p:cNvPr id="3" name="Text Placeholder 2"/>
          <p:cNvSpPr>
            <a:spLocks noGrp="1"/>
          </p:cNvSpPr>
          <p:nvPr>
            <p:ph type="body" sz="quarter" idx="10"/>
          </p:nvPr>
        </p:nvSpPr>
        <p:spPr>
          <a:xfrm>
            <a:off x="389436" y="1085850"/>
            <a:ext cx="8466329" cy="3533788"/>
          </a:xfrm>
        </p:spPr>
        <p:txBody>
          <a:bodyPr/>
          <a:lstStyle/>
          <a:p>
            <a:r>
              <a:rPr lang="en-US" dirty="0" smtClean="0">
                <a:solidFill>
                  <a:srgbClr val="F58026"/>
                </a:solidFill>
              </a:rPr>
              <a:t>Top-k, multi-dimensional </a:t>
            </a:r>
            <a:r>
              <a:rPr lang="en-US" dirty="0">
                <a:solidFill>
                  <a:srgbClr val="F58026"/>
                </a:solidFill>
              </a:rPr>
              <a:t>and multi-sequence </a:t>
            </a:r>
            <a:r>
              <a:rPr lang="en-US" dirty="0" smtClean="0">
                <a:solidFill>
                  <a:srgbClr val="F58026"/>
                </a:solidFill>
              </a:rPr>
              <a:t>PS</a:t>
            </a:r>
            <a:endParaRPr lang="en-US" dirty="0">
              <a:solidFill>
                <a:srgbClr val="F58026"/>
              </a:solidFill>
            </a:endParaRPr>
          </a:p>
          <a:p>
            <a:pPr lvl="1"/>
            <a:endParaRPr lang="en-US" sz="2000" dirty="0">
              <a:solidFill>
                <a:schemeClr val="tx1"/>
              </a:solidFill>
              <a:latin typeface="Segoe UI Light" pitchFamily="34" charset="0"/>
            </a:endParaRPr>
          </a:p>
          <a:p>
            <a:pPr lvl="1"/>
            <a:r>
              <a:rPr lang="en-US" sz="2000" dirty="0" smtClean="0">
                <a:solidFill>
                  <a:schemeClr val="tx1"/>
                </a:solidFill>
                <a:latin typeface="Segoe UI Light" pitchFamily="34" charset="0"/>
              </a:rPr>
              <a:t>“He </a:t>
            </a:r>
            <a:r>
              <a:rPr lang="en-US" sz="2000" dirty="0">
                <a:solidFill>
                  <a:schemeClr val="tx1"/>
                </a:solidFill>
                <a:latin typeface="Segoe UI Light" pitchFamily="34" charset="0"/>
              </a:rPr>
              <a:t>(LeBron James) scored </a:t>
            </a:r>
            <a:r>
              <a:rPr lang="en-US" sz="2000" dirty="0">
                <a:solidFill>
                  <a:schemeClr val="accent6"/>
                </a:solidFill>
                <a:latin typeface="Segoe UI Light" pitchFamily="34" charset="0"/>
              </a:rPr>
              <a:t>35 or more points</a:t>
            </a:r>
            <a:r>
              <a:rPr lang="en-US" sz="2000" dirty="0">
                <a:solidFill>
                  <a:schemeClr val="tx1"/>
                </a:solidFill>
                <a:latin typeface="Segoe UI Light" pitchFamily="34" charset="0"/>
              </a:rPr>
              <a:t> in </a:t>
            </a:r>
            <a:r>
              <a:rPr lang="en-US" sz="2000" dirty="0">
                <a:solidFill>
                  <a:schemeClr val="accent6"/>
                </a:solidFill>
                <a:latin typeface="Segoe UI Light" pitchFamily="34" charset="0"/>
              </a:rPr>
              <a:t>nine consecutive games</a:t>
            </a:r>
            <a:r>
              <a:rPr lang="en-US" sz="2000" dirty="0">
                <a:solidFill>
                  <a:schemeClr val="tx1"/>
                </a:solidFill>
                <a:latin typeface="Segoe UI Light" pitchFamily="34" charset="0"/>
              </a:rPr>
              <a:t> and </a:t>
            </a:r>
            <a:r>
              <a:rPr lang="en-US" sz="2000" dirty="0">
                <a:solidFill>
                  <a:srgbClr val="83B800"/>
                </a:solidFill>
                <a:latin typeface="Segoe UI Light" pitchFamily="34" charset="0"/>
              </a:rPr>
              <a:t>joined Michael Jordan and Kobe Bryant as the only players</a:t>
            </a:r>
            <a:r>
              <a:rPr lang="en-US" sz="2000" dirty="0">
                <a:solidFill>
                  <a:schemeClr val="tx1"/>
                </a:solidFill>
                <a:latin typeface="Segoe UI Light" pitchFamily="34" charset="0"/>
              </a:rPr>
              <a:t> since 1970 to accomplish the </a:t>
            </a:r>
            <a:r>
              <a:rPr lang="en-US" sz="2000" dirty="0" smtClean="0">
                <a:solidFill>
                  <a:schemeClr val="tx1"/>
                </a:solidFill>
                <a:latin typeface="Segoe UI Light" pitchFamily="34" charset="0"/>
              </a:rPr>
              <a:t>feat.”</a:t>
            </a:r>
          </a:p>
          <a:p>
            <a:pPr lvl="1"/>
            <a:endParaRPr lang="en-US" sz="2000" dirty="0">
              <a:solidFill>
                <a:schemeClr val="tx1"/>
              </a:solidFill>
              <a:latin typeface="Segoe UI Light" pitchFamily="34" charset="0"/>
            </a:endParaRPr>
          </a:p>
          <a:p>
            <a:pPr lvl="1"/>
            <a:r>
              <a:rPr lang="en-US" sz="2000" dirty="0" smtClean="0">
                <a:solidFill>
                  <a:schemeClr val="tx1"/>
                </a:solidFill>
                <a:latin typeface="Segoe UI Light" pitchFamily="34" charset="0"/>
              </a:rPr>
              <a:t>“Only </a:t>
            </a:r>
            <a:r>
              <a:rPr lang="en-US" sz="2000" dirty="0">
                <a:solidFill>
                  <a:schemeClr val="tx1"/>
                </a:solidFill>
                <a:latin typeface="Segoe UI Light" pitchFamily="34" charset="0"/>
              </a:rPr>
              <a:t>player in NBA history to average </a:t>
            </a:r>
            <a:r>
              <a:rPr lang="en-US" sz="2000" dirty="0">
                <a:solidFill>
                  <a:srgbClr val="83B800"/>
                </a:solidFill>
                <a:latin typeface="Segoe UI Light" pitchFamily="34" charset="0"/>
              </a:rPr>
              <a:t>at least 20 points, 10 rebounds and 5 assists</a:t>
            </a:r>
          </a:p>
          <a:p>
            <a:pPr lvl="1"/>
            <a:r>
              <a:rPr lang="en-US" sz="2000" dirty="0">
                <a:solidFill>
                  <a:srgbClr val="83B800"/>
                </a:solidFill>
                <a:latin typeface="Segoe UI Light" pitchFamily="34" charset="0"/>
              </a:rPr>
              <a:t>per game</a:t>
            </a:r>
            <a:r>
              <a:rPr lang="en-US" sz="2000" dirty="0">
                <a:solidFill>
                  <a:schemeClr val="tx1"/>
                </a:solidFill>
                <a:latin typeface="Segoe UI Light" pitchFamily="34" charset="0"/>
              </a:rPr>
              <a:t> for </a:t>
            </a:r>
            <a:r>
              <a:rPr lang="en-US" sz="2000" dirty="0">
                <a:solidFill>
                  <a:schemeClr val="accent6"/>
                </a:solidFill>
                <a:latin typeface="Segoe UI Light" pitchFamily="34" charset="0"/>
              </a:rPr>
              <a:t>6 consecutive seasons</a:t>
            </a:r>
            <a:r>
              <a:rPr lang="en-US" sz="2000" dirty="0" smtClean="0">
                <a:solidFill>
                  <a:schemeClr val="tx1"/>
                </a:solidFill>
                <a:latin typeface="Segoe UI Light" pitchFamily="34" charset="0"/>
              </a:rPr>
              <a:t>.” (</a:t>
            </a:r>
            <a:r>
              <a:rPr lang="en-US" sz="2000" dirty="0">
                <a:solidFill>
                  <a:schemeClr val="tx1"/>
                </a:solidFill>
                <a:latin typeface="Segoe UI Light" pitchFamily="34" charset="0"/>
              </a:rPr>
              <a:t>http://</a:t>
            </a:r>
            <a:r>
              <a:rPr lang="en-US" sz="2000" dirty="0" smtClean="0">
                <a:solidFill>
                  <a:schemeClr val="tx1"/>
                </a:solidFill>
                <a:latin typeface="Segoe UI Light" pitchFamily="34" charset="0"/>
              </a:rPr>
              <a:t>en.wikipedia.org/wiki/Kevin </a:t>
            </a:r>
            <a:r>
              <a:rPr lang="en-US" sz="2000" dirty="0">
                <a:solidFill>
                  <a:schemeClr val="tx1"/>
                </a:solidFill>
                <a:latin typeface="Segoe UI Light" pitchFamily="34" charset="0"/>
              </a:rPr>
              <a:t>Garnett</a:t>
            </a:r>
            <a:r>
              <a:rPr lang="en-US" sz="2000" dirty="0" smtClean="0">
                <a:solidFill>
                  <a:schemeClr val="tx1"/>
                </a:solidFill>
                <a:latin typeface="Segoe UI Light" pitchFamily="34" charset="0"/>
              </a:rPr>
              <a:t>)</a:t>
            </a:r>
          </a:p>
          <a:p>
            <a:pPr lvl="1"/>
            <a:endParaRPr lang="en-US" sz="2000" dirty="0" smtClean="0">
              <a:solidFill>
                <a:schemeClr val="tx1"/>
              </a:solidFill>
              <a:latin typeface="Segoe UI Light" pitchFamily="34" charset="0"/>
            </a:endParaRPr>
          </a:p>
          <a:p>
            <a:r>
              <a:rPr lang="en-US" dirty="0" smtClean="0">
                <a:solidFill>
                  <a:srgbClr val="F58026"/>
                </a:solidFill>
              </a:rPr>
              <a:t>NLPS/LLPS extended to such general PSs</a:t>
            </a:r>
            <a:endParaRPr lang="en-US" dirty="0">
              <a:solidFill>
                <a:srgbClr val="F58026"/>
              </a:solidFill>
            </a:endParaRPr>
          </a:p>
        </p:txBody>
      </p:sp>
      <p:sp>
        <p:nvSpPr>
          <p:cNvPr id="6" name="TextBox 5"/>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9497537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Data Analytics for Computational Journalism">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2.xml><?xml version="1.0" encoding="utf-8"?>
<a:theme xmlns:a="http://schemas.openxmlformats.org/drawingml/2006/main" name="Metro Template Colored Titles Segoe UI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Book Antiqu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Book Antiqu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efcf9526-8f58-4668-98d8-2ea05232c146">F7FTNZDPCCWN-1787-27</_dlc_DocId>
    <_dlc_DocIdUrl xmlns="efcf9526-8f58-4668-98d8-2ea05232c146">
      <Url>http://edweb/retail/edretail/TeamSites/Corp/WWRS/Workstreams/VM/_layouts/DocIdRedir.aspx?ID=F7FTNZDPCCWN-1787-27</Url>
      <Description>F7FTNZDPCCWN-1787-27</Description>
    </_dlc_DocIdUrl>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07DA61BCD4B7547AE8D10765BD0CE8E" ma:contentTypeVersion="0" ma:contentTypeDescription="Create a new document." ma:contentTypeScope="" ma:versionID="55b87418d99f100b3d29bdf3b873baf7">
  <xsd:schema xmlns:xsd="http://www.w3.org/2001/XMLSchema" xmlns:xs="http://www.w3.org/2001/XMLSchema" xmlns:p="http://schemas.microsoft.com/office/2006/metadata/properties" xmlns:ns2="efcf9526-8f58-4668-98d8-2ea05232c146" targetNamespace="http://schemas.microsoft.com/office/2006/metadata/properties" ma:root="true" ma:fieldsID="e60aa810e7516a17d986a3607e10a8a5" ns2:_="">
    <xsd:import namespace="efcf9526-8f58-4668-98d8-2ea05232c146"/>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fcf9526-8f58-4668-98d8-2ea05232c146"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F990F116-B58F-4255-B05B-DA3808E0E5C6}">
  <ds:schemaRefs>
    <ds:schemaRef ds:uri="http://schemas.openxmlformats.org/package/2006/metadata/core-properties"/>
    <ds:schemaRef ds:uri="http://purl.org/dc/elements/1.1/"/>
    <ds:schemaRef ds:uri="http://schemas.microsoft.com/office/infopath/2007/PartnerControls"/>
    <ds:schemaRef ds:uri="http://schemas.microsoft.com/office/2006/documentManagement/types"/>
    <ds:schemaRef ds:uri="http://purl.org/dc/terms/"/>
    <ds:schemaRef ds:uri="http://www.w3.org/XML/1998/namespace"/>
    <ds:schemaRef ds:uri="http://schemas.microsoft.com/office/2006/metadata/properties"/>
    <ds:schemaRef ds:uri="http://purl.org/dc/dcmitype/"/>
    <ds:schemaRef ds:uri="efcf9526-8f58-4668-98d8-2ea05232c146"/>
  </ds:schemaRefs>
</ds:datastoreItem>
</file>

<file path=customXml/itemProps2.xml><?xml version="1.0" encoding="utf-8"?>
<ds:datastoreItem xmlns:ds="http://schemas.openxmlformats.org/officeDocument/2006/customXml" ds:itemID="{5E40AFE3-F9F3-497F-A4C5-ED17B81B07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fcf9526-8f58-4668-98d8-2ea05232c1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4.xml><?xml version="1.0" encoding="utf-8"?>
<ds:datastoreItem xmlns:ds="http://schemas.openxmlformats.org/officeDocument/2006/customXml" ds:itemID="{91ECADBA-ED53-4B09-9B9E-9372BF1CBDCF}">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Data Analytics for Computational Journalism</Template>
  <TotalTime>7441</TotalTime>
  <Words>14034</Words>
  <Application>Microsoft Office PowerPoint</Application>
  <PresentationFormat>On-screen Show (16:9)</PresentationFormat>
  <Paragraphs>3326</Paragraphs>
  <Slides>114</Slides>
  <Notes>84</Notes>
  <HiddenSlides>0</HiddenSlides>
  <MMClips>0</MMClips>
  <ScaleCrop>false</ScaleCrop>
  <HeadingPairs>
    <vt:vector size="4" baseType="variant">
      <vt:variant>
        <vt:lpstr>Theme</vt:lpstr>
      </vt:variant>
      <vt:variant>
        <vt:i4>2</vt:i4>
      </vt:variant>
      <vt:variant>
        <vt:lpstr>Slide Titles</vt:lpstr>
      </vt:variant>
      <vt:variant>
        <vt:i4>114</vt:i4>
      </vt:variant>
    </vt:vector>
  </HeadingPairs>
  <TitlesOfParts>
    <vt:vector size="116" baseType="lpstr">
      <vt:lpstr>Data Analytics for Computational Journalism</vt:lpstr>
      <vt:lpstr>Metro Template Colored Titles Segoe UI 16x9</vt:lpstr>
      <vt:lpstr>PowerPoint Presentation</vt:lpstr>
      <vt:lpstr>Our Computational Journalism Project</vt:lpstr>
      <vt:lpstr>PowerPoint Presentation</vt:lpstr>
      <vt:lpstr>FactWatcher</vt:lpstr>
      <vt:lpstr>Fact Finding</vt:lpstr>
      <vt:lpstr>FactWatcher Finds Three Types of Facts (and can be Extended)</vt:lpstr>
      <vt:lpstr>FactWatcher Finds Three Types of Facts (and can be Extended)</vt:lpstr>
      <vt:lpstr>PowerPoint Presentation</vt:lpstr>
      <vt:lpstr>PowerPoint Presentation</vt:lpstr>
      <vt:lpstr>PowerPoint Presentation</vt:lpstr>
      <vt:lpstr>How were these Facts Discovered in Current Systems?</vt:lpstr>
      <vt:lpstr>PowerPoint Presentation</vt:lpstr>
      <vt:lpstr>PowerPoint Presentation</vt:lpstr>
      <vt:lpstr>PowerPoint Presentation</vt:lpstr>
      <vt:lpstr>Publications</vt:lpstr>
      <vt:lpstr>PowerPoint Presentation</vt:lpstr>
      <vt:lpstr>Situational Facts</vt:lpstr>
      <vt:lpstr>Skyline</vt:lpstr>
      <vt:lpstr>Situational Facts</vt:lpstr>
      <vt:lpstr>Situational Facts</vt:lpstr>
      <vt:lpstr>Situational Facts</vt:lpstr>
      <vt:lpstr>Situational Facts</vt:lpstr>
      <vt:lpstr>Situational Facts</vt:lpstr>
      <vt:lpstr>Situational Facts</vt:lpstr>
      <vt:lpstr>A Mini-world of Basketball Gamelogs</vt:lpstr>
      <vt:lpstr>A Mini-world of Basketball Gamelogs</vt:lpstr>
      <vt:lpstr>A Mini-world of Basketball Gamelogs</vt:lpstr>
      <vt:lpstr>A Mini-world of Basketball Gamelogs</vt:lpstr>
      <vt:lpstr>A Mini-world of Basketball Gamelogs</vt:lpstr>
      <vt:lpstr>A Mini-world of Basketball Gamelogs</vt:lpstr>
      <vt:lpstr>Problem Definition</vt:lpstr>
      <vt:lpstr>Problem Definition</vt:lpstr>
      <vt:lpstr>Problem Definition</vt:lpstr>
      <vt:lpstr>Problem Definition</vt:lpstr>
      <vt:lpstr>FactWatcher</vt:lpstr>
      <vt:lpstr>Related Work</vt:lpstr>
      <vt:lpstr>Related Works</vt:lpstr>
      <vt:lpstr>Related Works</vt:lpstr>
      <vt:lpstr>Modeling</vt:lpstr>
      <vt:lpstr>Modeling</vt:lpstr>
      <vt:lpstr>Modeling</vt:lpstr>
      <vt:lpstr>Brute-Force Approach</vt:lpstr>
      <vt:lpstr>Brute-Force Approach</vt:lpstr>
      <vt:lpstr>Brute-Force Approach</vt:lpstr>
      <vt:lpstr>Brute-Force Approach</vt:lpstr>
      <vt:lpstr>Brute-Force Approach</vt:lpstr>
      <vt:lpstr>Brute-Force Approach</vt:lpstr>
      <vt:lpstr>Brute-Force Approach</vt:lpstr>
      <vt:lpstr>Challenges</vt:lpstr>
      <vt:lpstr>Challenges and Ideas</vt:lpstr>
      <vt:lpstr>Challenges and Ideas</vt:lpstr>
      <vt:lpstr>Challenges and Ideas</vt:lpstr>
      <vt:lpstr>Challenges and Ideas</vt:lpstr>
      <vt:lpstr>Challenges and Ideas</vt:lpstr>
      <vt:lpstr>Our Algorithms</vt:lpstr>
      <vt:lpstr>BottomUp</vt:lpstr>
      <vt:lpstr>BottomUp</vt:lpstr>
      <vt:lpstr>BottomUp</vt:lpstr>
      <vt:lpstr>BottomUp</vt:lpstr>
      <vt:lpstr>BottomUp</vt:lpstr>
      <vt:lpstr>BottomUp</vt:lpstr>
      <vt:lpstr>BottomUp</vt:lpstr>
      <vt:lpstr>BottomUp</vt:lpstr>
      <vt:lpstr>BottomUp</vt:lpstr>
      <vt:lpstr>BottomUp</vt:lpstr>
      <vt:lpstr>BottomUp</vt:lpstr>
      <vt:lpstr>TopDown</vt:lpstr>
      <vt:lpstr>TopDown</vt:lpstr>
      <vt:lpstr>TopDown</vt:lpstr>
      <vt:lpstr>TopDown</vt:lpstr>
      <vt:lpstr>TopDown</vt:lpstr>
      <vt:lpstr>TopDown</vt:lpstr>
      <vt:lpstr>TopDown</vt:lpstr>
      <vt:lpstr>TopDown</vt:lpstr>
      <vt:lpstr>TopDown</vt:lpstr>
      <vt:lpstr>STopDown and SBottomUp</vt:lpstr>
      <vt:lpstr>STopDown</vt:lpstr>
      <vt:lpstr>STopDown</vt:lpstr>
      <vt:lpstr>Experiment Setup</vt:lpstr>
      <vt:lpstr>Memory-Based Implementation</vt:lpstr>
      <vt:lpstr>Memory-Based Implementation</vt:lpstr>
      <vt:lpstr>File-Based Implementation</vt:lpstr>
      <vt:lpstr>Discovered Facts</vt:lpstr>
      <vt:lpstr>PowerPoint Presentation</vt:lpstr>
      <vt:lpstr>Prominent Streaks</vt:lpstr>
      <vt:lpstr>Concepts</vt:lpstr>
      <vt:lpstr>Example</vt:lpstr>
      <vt:lpstr>Prominent Streaks are Skyline Points in 2-d Space</vt:lpstr>
      <vt:lpstr>Tasks</vt:lpstr>
      <vt:lpstr>Solution Framework</vt:lpstr>
      <vt:lpstr>Candidate Generation:  Number Of Candidates</vt:lpstr>
      <vt:lpstr>Local Prominent Streak</vt:lpstr>
      <vt:lpstr>Important Properties</vt:lpstr>
      <vt:lpstr>Linear LPS (LLPS) Method</vt:lpstr>
      <vt:lpstr>Linear LPS (LLPS) Method</vt:lpstr>
      <vt:lpstr>Linear LPS (LLPS) Method</vt:lpstr>
      <vt:lpstr>Datasets In Experiments</vt:lpstr>
      <vt:lpstr>Sample Prominent Streaks</vt:lpstr>
      <vt:lpstr>General Prominent Streaks</vt:lpstr>
      <vt:lpstr>Experiments On Multi-Sequence PSs</vt:lpstr>
      <vt:lpstr>Experiments On Multi-Dim PSs</vt:lpstr>
      <vt:lpstr>Experiments On General PSs</vt:lpstr>
      <vt:lpstr>PowerPoint Presentation</vt:lpstr>
      <vt:lpstr>One-Of-The-Few Claims</vt:lpstr>
      <vt:lpstr>X Is One-Of-K X Is In K-Skyband</vt:lpstr>
      <vt:lpstr>Small K Interesting</vt:lpstr>
      <vt:lpstr>Small K Interesting</vt:lpstr>
      <vt:lpstr>Top- Skyband</vt:lpstr>
      <vt:lpstr>Experiments</vt:lpstr>
      <vt:lpstr>Experiments</vt:lpstr>
      <vt:lpstr>Experiments</vt:lpstr>
      <vt:lpstr>Acknowledgment</vt:lpstr>
      <vt:lpstr>Acknowledgment</vt:lpstr>
      <vt:lpstr>Thank You!  Questions?</vt:lpstr>
    </vt:vector>
  </TitlesOfParts>
  <Manager>&lt;Content Manager Name Here&gt;</Manager>
  <Company>The University of Texas at Arlington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Chengkai Li</dc:creator>
  <cp:keywords>&lt;Any Related Keywords&gt;</cp:keywords>
  <dc:description>Template: Saku Uchikawa, Microsoft Corporation
Formatting:
Event Date: 
Event Location: 
Audience Type: Internal</dc:description>
  <cp:lastModifiedBy>Chengkai Li</cp:lastModifiedBy>
  <cp:revision>536</cp:revision>
  <dcterms:created xsi:type="dcterms:W3CDTF">2013-05-03T04:52:11Z</dcterms:created>
  <dcterms:modified xsi:type="dcterms:W3CDTF">2015-10-12T04:16:55Z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0x010100A07DA61BCD4B7547AE8D10765BD0CE8E</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_dlc_DocIdItemGuid">
    <vt:lpwstr>d884eee4-06e6-490a-983b-432b80396b86</vt:lpwstr>
  </property>
</Properties>
</file>